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1.xml" ContentType="application/vnd.openxmlformats-officedocument.presentationml.notesSlide+xml"/>
  <Override PartName="/ppt/charts/chart2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charts/chart25.xml" ContentType="application/vnd.openxmlformats-officedocument.drawingml.chart+xml"/>
  <Override PartName="/ppt/notesSlides/notesSlide2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5.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7.xml" ContentType="application/vnd.openxmlformats-officedocument.presentationml.notesSlide+xml"/>
  <Override PartName="/ppt/charts/chart3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3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6.xml" ContentType="application/vnd.openxmlformats-officedocument.drawingml.chart+xml"/>
  <Override PartName="/ppt/notesSlides/notesSlide31.xml" ContentType="application/vnd.openxmlformats-officedocument.presentationml.notesSlide+xml"/>
  <Override PartName="/ppt/charts/chart3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32.xml" ContentType="application/vnd.openxmlformats-officedocument.presentationml.notesSlide+xml"/>
  <Override PartName="/ppt/charts/chart38.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37.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38.xml" ContentType="application/vnd.openxmlformats-officedocument.presentationml.notesSlide+xml"/>
  <Override PartName="/ppt/charts/chart5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39.xml" ContentType="application/vnd.openxmlformats-officedocument.presentationml.notesSlide+xml"/>
  <Override PartName="/ppt/charts/chart5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4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5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3.xml" ContentType="application/vnd.openxmlformats-officedocument.presentationml.notesSlide+xml"/>
  <Override PartName="/ppt/charts/chart5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5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6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58" r:id="rId5"/>
    <p:sldId id="259" r:id="rId6"/>
    <p:sldId id="327" r:id="rId7"/>
    <p:sldId id="262" r:id="rId8"/>
    <p:sldId id="307" r:id="rId9"/>
    <p:sldId id="308" r:id="rId10"/>
    <p:sldId id="336" r:id="rId11"/>
    <p:sldId id="351" r:id="rId12"/>
    <p:sldId id="326" r:id="rId13"/>
    <p:sldId id="264" r:id="rId14"/>
    <p:sldId id="309" r:id="rId15"/>
    <p:sldId id="311" r:id="rId16"/>
    <p:sldId id="310" r:id="rId17"/>
    <p:sldId id="313" r:id="rId18"/>
    <p:sldId id="314" r:id="rId19"/>
    <p:sldId id="315" r:id="rId20"/>
    <p:sldId id="353" r:id="rId21"/>
    <p:sldId id="316" r:id="rId22"/>
    <p:sldId id="354" r:id="rId23"/>
    <p:sldId id="317" r:id="rId24"/>
    <p:sldId id="318" r:id="rId25"/>
    <p:sldId id="319" r:id="rId26"/>
    <p:sldId id="320" r:id="rId27"/>
    <p:sldId id="325" r:id="rId28"/>
    <p:sldId id="321" r:id="rId29"/>
    <p:sldId id="328" r:id="rId30"/>
    <p:sldId id="349" r:id="rId31"/>
    <p:sldId id="322" r:id="rId32"/>
    <p:sldId id="332" r:id="rId33"/>
    <p:sldId id="330" r:id="rId34"/>
    <p:sldId id="334" r:id="rId35"/>
    <p:sldId id="340" r:id="rId36"/>
    <p:sldId id="337" r:id="rId37"/>
    <p:sldId id="338" r:id="rId38"/>
    <p:sldId id="339" r:id="rId39"/>
    <p:sldId id="365" r:id="rId40"/>
    <p:sldId id="333" r:id="rId41"/>
    <p:sldId id="355" r:id="rId42"/>
    <p:sldId id="356" r:id="rId43"/>
    <p:sldId id="360" r:id="rId44"/>
    <p:sldId id="357" r:id="rId45"/>
    <p:sldId id="341" r:id="rId46"/>
    <p:sldId id="366" r:id="rId47"/>
    <p:sldId id="363" r:id="rId48"/>
    <p:sldId id="364" r:id="rId49"/>
    <p:sldId id="358" r:id="rId50"/>
    <p:sldId id="359" r:id="rId51"/>
    <p:sldId id="361" r:id="rId52"/>
    <p:sldId id="362" r:id="rId53"/>
    <p:sldId id="288"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phisticated Business" id="{58BEDF31-0425-40C4-87B2-EBC1798A92EE}">
          <p14:sldIdLst>
            <p14:sldId id="258"/>
            <p14:sldId id="259"/>
            <p14:sldId id="327"/>
            <p14:sldId id="262"/>
            <p14:sldId id="307"/>
            <p14:sldId id="308"/>
            <p14:sldId id="336"/>
            <p14:sldId id="351"/>
            <p14:sldId id="326"/>
            <p14:sldId id="264"/>
            <p14:sldId id="309"/>
            <p14:sldId id="311"/>
            <p14:sldId id="310"/>
            <p14:sldId id="313"/>
            <p14:sldId id="314"/>
            <p14:sldId id="315"/>
            <p14:sldId id="353"/>
            <p14:sldId id="316"/>
            <p14:sldId id="354"/>
            <p14:sldId id="317"/>
            <p14:sldId id="318"/>
            <p14:sldId id="319"/>
            <p14:sldId id="320"/>
            <p14:sldId id="325"/>
            <p14:sldId id="321"/>
            <p14:sldId id="328"/>
            <p14:sldId id="349"/>
            <p14:sldId id="322"/>
            <p14:sldId id="332"/>
            <p14:sldId id="330"/>
            <p14:sldId id="334"/>
            <p14:sldId id="340"/>
            <p14:sldId id="337"/>
            <p14:sldId id="338"/>
            <p14:sldId id="339"/>
            <p14:sldId id="365"/>
            <p14:sldId id="333"/>
            <p14:sldId id="355"/>
            <p14:sldId id="356"/>
            <p14:sldId id="360"/>
            <p14:sldId id="357"/>
            <p14:sldId id="341"/>
            <p14:sldId id="366"/>
            <p14:sldId id="363"/>
            <p14:sldId id="364"/>
            <p14:sldId id="358"/>
            <p14:sldId id="359"/>
            <p14:sldId id="361"/>
            <p14:sldId id="362"/>
            <p14:sldId id="288"/>
          </p14:sldIdLst>
        </p14:section>
      </p14:sectionLst>
    </p:ext>
    <p:ext uri="{EFAFB233-063F-42B5-8137-9DF3F51BA10A}">
      <p15:sldGuideLst xmlns:p15="http://schemas.microsoft.com/office/powerpoint/2012/main">
        <p15:guide id="1" orient="horz" pos="933">
          <p15:clr>
            <a:srgbClr val="A4A3A4"/>
          </p15:clr>
        </p15:guide>
        <p15:guide id="2" orient="horz" pos="2961">
          <p15:clr>
            <a:srgbClr val="A4A3A4"/>
          </p15:clr>
        </p15:guide>
        <p15:guide id="3" pos="312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E7DAB-F722-F88C-9F01-608B13F96153}" name="Jessica Aungst Weitzel" initials="JAW" userId="S::Jessica@viaeval.com::7211059f-f20a-4b5f-8568-472bb092bc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382"/>
    <a:srgbClr val="0178C6"/>
    <a:srgbClr val="ACD4CA"/>
    <a:srgbClr val="000000"/>
    <a:srgbClr val="ED7453"/>
    <a:srgbClr val="BFBFBF"/>
    <a:srgbClr val="66AF9E"/>
    <a:srgbClr val="7D6A55"/>
    <a:srgbClr val="FFFFFF"/>
    <a:srgbClr val="696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F6AD7-51AB-4C8F-9406-1F623877FEA0}" v="28" dt="2023-08-23T20:21:18.182"/>
    <p1510:client id="{78D02D79-06A5-4A62-A7D6-882D514BAD3F}" v="224" dt="2023-08-23T12:56:52.926"/>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2" autoAdjust="0"/>
  </p:normalViewPr>
  <p:slideViewPr>
    <p:cSldViewPr snapToGrid="0">
      <p:cViewPr varScale="1">
        <p:scale>
          <a:sx n="102" d="100"/>
          <a:sy n="102" d="100"/>
        </p:scale>
        <p:origin x="1164" y="114"/>
      </p:cViewPr>
      <p:guideLst>
        <p:guide orient="horz" pos="933"/>
        <p:guide orient="horz" pos="2961"/>
        <p:guide pos="312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viaevaluation.sharepoint.com/sites/EvalDept/Shared%20Documents/General/South%20Ward%20Promise%20Neighborhood/SWPN23/Data/School%20Cimate%20Survey%20Spring%202023%20Data/School%20Climate%20Survey%20Result%20Charts%20Spring%202023.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viaevaluation.sharepoint.com/sites/EvalDept/Shared%20Documents/General/South%20Ward%20Promise%20Neighborhood/SWPN23/Data/School%20Cimate%20Survey%20Spring%202023%20Data/School%20Climate%20Survey%20Result%20Charts%20Spring%202023.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25.xml.rels><?xml version="1.0" encoding="UTF-8" standalone="yes"?>
<Relationships xmlns="http://schemas.openxmlformats.org/package/2006/relationships"><Relationship Id="rId1" Type="http://schemas.openxmlformats.org/officeDocument/2006/relationships/oleObject" Target="https://viaevaluation.sharepoint.com/sites/EvalDept/Shared%20Documents/General/South%20Ward%20Promise%20Neighborhood/SWPN23/Data/School%20Cimate%20Survey%20Spring%202023%20Data/School%20Climate%20Survey%20Result%20Charts%20Spring%202023.xlsx" TargetMode="Externa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viaevaluation.sharepoint.com/sites/EvalDept/Shared%20Documents/General/South%20Ward%20Promise%20Neighborhood/SWPN23/School%20Climate%20Survey%20Spring%202023/UPDATED%20CHARTS%20for%20School%20Climate%20Survey%20Results.xlsx" TargetMode="External"/><Relationship Id="rId1" Type="http://schemas.openxmlformats.org/officeDocument/2006/relationships/themeOverride" Target="../theme/themeOverride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3.bin"/></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viaevaluation.sharepoint.com/sites/EvalDept/Shared%20Documents/General/South%20Ward%20Promise%20Neighborhood/SWPN23/Data/School%20Cimate%20Survey%20Spring%202023%20Data/School%20Climate%20Survey%20Result%20Charts%20Spring%202023.xlsx" TargetMode="External"/><Relationship Id="rId1" Type="http://schemas.openxmlformats.org/officeDocument/2006/relationships/themeOverride" Target="../theme/themeOverride7.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viaevaluation.sharepoint.com/sites/EvalDept/Shared%20Documents/General/South%20Ward%20Promise%20Neighborhood/SWPN23/Data/Community%20Survey%20Dec%202022%20Data/COMM%20SURVEY%20Final%20Data%20and%20Charts%20Jan-Mar%202023.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viaevaluation.sharepoint.com/sites/EvalDept/Shared%20Documents/General/South%20Ward%20Promise%20Neighborhood/SWPN23/Data/School%20Cimate%20Survey%20Spring%202023%20Data/School%20Climate%20Survey%20Result%20Charts%20Spring%202023.xlsx" TargetMode="Externa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viaevaluation.sharepoint.com/sites/EvalDept/Shared%20Documents/General/South%20Ward%20Promise%20Neighborhood/SWPN23/Data/Community%20Survey%20Dec%202022%20Data/COMM%20SURVEY%20Final%20Data%20and%20Charts%20Jan-Mar%202023.xlsx" TargetMode="Externa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0.xml"/><Relationship Id="rId1" Type="http://schemas.microsoft.com/office/2011/relationships/chartStyle" Target="style1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1.xml"/><Relationship Id="rId1" Type="http://schemas.microsoft.com/office/2011/relationships/chartStyle" Target="style11.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viaevaluation.sharepoint.com/sites/EvalDept/Shared%20Documents/General/South%20Ward%20Promise%20Neighborhood/SWPN23/Data/Community%20Survey%20Dec%202022%20Data/COMM%20SURVEY%20Final%20Data%20and%20Charts%20Jan-Mar%202023.xlsx"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viaevaluation.sharepoint.com/sites/EvalDept/Shared%20Documents/General/South%20Ward%20Promise%20Neighborhood/SWPN23/Data/Community%20Survey%20Dec%202022%20Data/COMM%20SURVEY%20Final%20Data%20and%20Charts%20Jan-Mar%202023.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viaevaluation.sharepoint.com/sites/EvalDept/Shared%20Documents/General/South%20Ward%20Promise%20Neighborhood/SWPN23/Data/Community%20Survey%20Dec%202022%20Data/COMM%20SURVEY%20Final%20Data%20and%20Charts%20Jan-Mar%202023.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3.2</c:v>
                </c:pt>
                <c:pt idx="1">
                  <c:v>6.8</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lumMod val="20000"/>
                  <a:lumOff val="80000"/>
                </a:schemeClr>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7.9</c:v>
                </c:pt>
                <c:pt idx="1">
                  <c:v>2.1</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solidFill>
            </c:spPr>
            <c:extLst>
              <c:ext xmlns:c16="http://schemas.microsoft.com/office/drawing/2014/chart" uri="{C3380CC4-5D6E-409C-BE32-E72D297353CC}">
                <c16:uniqueId val="{00000001-198B-49FB-A7CC-79FE3AB712AC}"/>
              </c:ext>
            </c:extLst>
          </c:dPt>
          <c:cat>
            <c:numRef>
              <c:f>Sheet1!$A$2:$A$3</c:f>
              <c:numCache>
                <c:formatCode>General</c:formatCode>
                <c:ptCount val="2"/>
              </c:numCache>
            </c:numRef>
          </c:cat>
          <c:val>
            <c:numRef>
              <c:f>Sheet1!$B$2:$B$3</c:f>
              <c:numCache>
                <c:formatCode>General</c:formatCode>
                <c:ptCount val="2"/>
                <c:pt idx="0">
                  <c:v>8.9</c:v>
                </c:pt>
                <c:pt idx="1">
                  <c:v>1.1000000000000001</c:v>
                </c:pt>
              </c:numCache>
            </c:numRef>
          </c:val>
          <c:extLst>
            <c:ext xmlns:c16="http://schemas.microsoft.com/office/drawing/2014/chart" uri="{C3380CC4-5D6E-409C-BE32-E72D297353CC}">
              <c16:uniqueId val="{00000002-198B-49FB-A7CC-79FE3AB712AC}"/>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02398229633062E-2"/>
          <c:y val="2.6999875015623048E-2"/>
          <c:w val="0.92495381092069373"/>
          <c:h val="0.76897087864017"/>
        </c:manualLayout>
      </c:layout>
      <c:barChart>
        <c:barDir val="col"/>
        <c:grouping val="clustered"/>
        <c:varyColors val="0"/>
        <c:ser>
          <c:idx val="0"/>
          <c:order val="0"/>
          <c:spPr>
            <a:solidFill>
              <a:schemeClr val="bg1">
                <a:lumMod val="75000"/>
              </a:schemeClr>
            </a:solidFill>
            <a:ln>
              <a:solidFill>
                <a:schemeClr val="bg1"/>
              </a:solidFill>
            </a:ln>
          </c:spPr>
          <c:invertIfNegative val="0"/>
          <c:cat>
            <c:strRef>
              <c:f>Sheet1!$A$1:$N$1</c:f>
              <c:strCache>
                <c:ptCount val="13"/>
                <c:pt idx="0">
                  <c:v>K</c:v>
                </c:pt>
                <c:pt idx="1">
                  <c:v>1st</c:v>
                </c:pt>
                <c:pt idx="2">
                  <c:v>2nd</c:v>
                </c:pt>
                <c:pt idx="3">
                  <c:v>3rd</c:v>
                </c:pt>
                <c:pt idx="4">
                  <c:v>4th</c:v>
                </c:pt>
                <c:pt idx="5">
                  <c:v>5th</c:v>
                </c:pt>
                <c:pt idx="6">
                  <c:v>6th</c:v>
                </c:pt>
                <c:pt idx="7">
                  <c:v>7th</c:v>
                </c:pt>
                <c:pt idx="8">
                  <c:v>8th</c:v>
                </c:pt>
                <c:pt idx="9">
                  <c:v>9th</c:v>
                </c:pt>
                <c:pt idx="10">
                  <c:v>10th</c:v>
                </c:pt>
                <c:pt idx="11">
                  <c:v>11th</c:v>
                </c:pt>
                <c:pt idx="12">
                  <c:v>12th</c:v>
                </c:pt>
              </c:strCache>
            </c:strRef>
          </c:cat>
          <c:val>
            <c:numRef>
              <c:f>Sheet1!$A$2:$N$2</c:f>
              <c:numCache>
                <c:formatCode>0%</c:formatCode>
                <c:ptCount val="13"/>
                <c:pt idx="0">
                  <c:v>0.88</c:v>
                </c:pt>
                <c:pt idx="1">
                  <c:v>0.87</c:v>
                </c:pt>
                <c:pt idx="2">
                  <c:v>0.87</c:v>
                </c:pt>
                <c:pt idx="3">
                  <c:v>0.88</c:v>
                </c:pt>
                <c:pt idx="4">
                  <c:v>0.88</c:v>
                </c:pt>
                <c:pt idx="5">
                  <c:v>0.81</c:v>
                </c:pt>
                <c:pt idx="6">
                  <c:v>0.76</c:v>
                </c:pt>
                <c:pt idx="7">
                  <c:v>0.76</c:v>
                </c:pt>
                <c:pt idx="8">
                  <c:v>0.78</c:v>
                </c:pt>
                <c:pt idx="9">
                  <c:v>0.87</c:v>
                </c:pt>
                <c:pt idx="10">
                  <c:v>0.85</c:v>
                </c:pt>
                <c:pt idx="11">
                  <c:v>0.84</c:v>
                </c:pt>
                <c:pt idx="12">
                  <c:v>0.79</c:v>
                </c:pt>
              </c:numCache>
            </c:numRef>
          </c:val>
          <c:extLst>
            <c:ext xmlns:c16="http://schemas.microsoft.com/office/drawing/2014/chart" uri="{C3380CC4-5D6E-409C-BE32-E72D297353CC}">
              <c16:uniqueId val="{00000000-0B9B-4457-B94C-0AF7427AE87E}"/>
            </c:ext>
          </c:extLst>
        </c:ser>
        <c:ser>
          <c:idx val="1"/>
          <c:order val="1"/>
          <c:spPr>
            <a:solidFill>
              <a:schemeClr val="accent4"/>
            </a:solidFill>
            <a:ln>
              <a:solidFill>
                <a:schemeClr val="bg1"/>
              </a:solidFill>
            </a:ln>
          </c:spPr>
          <c:invertIfNegative val="0"/>
          <c:dLbls>
            <c:spPr>
              <a:noFill/>
              <a:ln>
                <a:noFill/>
              </a:ln>
              <a:effectLst/>
            </c:spPr>
            <c:txPr>
              <a:bodyPr/>
              <a:lstStyle/>
              <a:p>
                <a:pPr>
                  <a:defRPr sz="10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Sheet1!$A$1:$N$1</c:f>
              <c:strCache>
                <c:ptCount val="13"/>
                <c:pt idx="0">
                  <c:v>K</c:v>
                </c:pt>
                <c:pt idx="1">
                  <c:v>1st</c:v>
                </c:pt>
                <c:pt idx="2">
                  <c:v>2nd</c:v>
                </c:pt>
                <c:pt idx="3">
                  <c:v>3rd</c:v>
                </c:pt>
                <c:pt idx="4">
                  <c:v>4th</c:v>
                </c:pt>
                <c:pt idx="5">
                  <c:v>5th</c:v>
                </c:pt>
                <c:pt idx="6">
                  <c:v>6th</c:v>
                </c:pt>
                <c:pt idx="7">
                  <c:v>7th</c:v>
                </c:pt>
                <c:pt idx="8">
                  <c:v>8th</c:v>
                </c:pt>
                <c:pt idx="9">
                  <c:v>9th</c:v>
                </c:pt>
                <c:pt idx="10">
                  <c:v>10th</c:v>
                </c:pt>
                <c:pt idx="11">
                  <c:v>11th</c:v>
                </c:pt>
                <c:pt idx="12">
                  <c:v>12th</c:v>
                </c:pt>
              </c:strCache>
            </c:strRef>
          </c:cat>
          <c:val>
            <c:numRef>
              <c:f>Sheet1!$A$3:$N$3</c:f>
              <c:numCache>
                <c:formatCode>0%</c:formatCode>
                <c:ptCount val="13"/>
                <c:pt idx="0">
                  <c:v>0.87</c:v>
                </c:pt>
                <c:pt idx="1">
                  <c:v>0.88</c:v>
                </c:pt>
                <c:pt idx="2">
                  <c:v>0.88</c:v>
                </c:pt>
                <c:pt idx="3">
                  <c:v>0.89</c:v>
                </c:pt>
                <c:pt idx="4">
                  <c:v>0.89</c:v>
                </c:pt>
                <c:pt idx="5">
                  <c:v>0.9</c:v>
                </c:pt>
                <c:pt idx="6">
                  <c:v>0.9</c:v>
                </c:pt>
                <c:pt idx="7">
                  <c:v>0.89</c:v>
                </c:pt>
                <c:pt idx="8">
                  <c:v>0.9</c:v>
                </c:pt>
                <c:pt idx="9">
                  <c:v>0.87</c:v>
                </c:pt>
                <c:pt idx="10">
                  <c:v>0.85</c:v>
                </c:pt>
                <c:pt idx="11">
                  <c:v>0.85</c:v>
                </c:pt>
                <c:pt idx="12">
                  <c:v>0.84</c:v>
                </c:pt>
              </c:numCache>
            </c:numRef>
          </c:val>
          <c:extLst>
            <c:ext xmlns:c16="http://schemas.microsoft.com/office/drawing/2014/chart" uri="{C3380CC4-5D6E-409C-BE32-E72D297353CC}">
              <c16:uniqueId val="{00000001-0B9B-4457-B94C-0AF7427AE87E}"/>
            </c:ext>
          </c:extLst>
        </c:ser>
        <c:dLbls>
          <c:showLegendKey val="0"/>
          <c:showVal val="0"/>
          <c:showCatName val="0"/>
          <c:showSerName val="0"/>
          <c:showPercent val="0"/>
          <c:showBubbleSize val="0"/>
        </c:dLbls>
        <c:gapWidth val="25"/>
        <c:axId val="96560640"/>
        <c:axId val="96562176"/>
      </c:barChart>
      <c:catAx>
        <c:axId val="96560640"/>
        <c:scaling>
          <c:orientation val="minMax"/>
        </c:scaling>
        <c:delete val="0"/>
        <c:axPos val="b"/>
        <c:numFmt formatCode="General" sourceLinked="0"/>
        <c:majorTickMark val="out"/>
        <c:minorTickMark val="none"/>
        <c:tickLblPos val="nextTo"/>
        <c:spPr>
          <a:ln w="57150">
            <a:solidFill>
              <a:schemeClr val="tx2"/>
            </a:solidFill>
            <a:bevel/>
          </a:ln>
        </c:spPr>
        <c:crossAx val="96562176"/>
        <c:crosses val="autoZero"/>
        <c:auto val="0"/>
        <c:lblAlgn val="ctr"/>
        <c:lblOffset val="100"/>
        <c:noMultiLvlLbl val="0"/>
      </c:catAx>
      <c:valAx>
        <c:axId val="96562176"/>
        <c:scaling>
          <c:orientation val="minMax"/>
          <c:max val="1"/>
        </c:scaling>
        <c:delete val="0"/>
        <c:axPos val="l"/>
        <c:majorGridlines>
          <c:spPr>
            <a:ln>
              <a:solidFill>
                <a:schemeClr val="bg1">
                  <a:lumMod val="95000"/>
                  <a:alpha val="50000"/>
                </a:schemeClr>
              </a:solidFill>
            </a:ln>
          </c:spPr>
        </c:majorGridlines>
        <c:numFmt formatCode="0%" sourceLinked="0"/>
        <c:majorTickMark val="out"/>
        <c:minorTickMark val="none"/>
        <c:tickLblPos val="nextTo"/>
        <c:spPr>
          <a:ln>
            <a:noFill/>
          </a:ln>
        </c:spPr>
        <c:crossAx val="96560640"/>
        <c:crosses val="autoZero"/>
        <c:crossBetween val="between"/>
      </c:valAx>
      <c:spPr>
        <a:ln>
          <a:noFill/>
        </a:ln>
      </c:spPr>
    </c:plotArea>
    <c:plotVisOnly val="1"/>
    <c:dispBlanksAs val="gap"/>
    <c:showDLblsOverMax val="0"/>
  </c:chart>
  <c:txPr>
    <a:bodyPr/>
    <a:lstStyle/>
    <a:p>
      <a:pPr>
        <a:defRPr sz="1500">
          <a:solidFill>
            <a:schemeClr val="tx2"/>
          </a:solidFill>
          <a:latin typeface="Franklin Gothic Demi Cond" panose="020B07060304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6"/>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3.5</c:v>
                </c:pt>
                <c:pt idx="1">
                  <c:v>6.5</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6">
                  <a:lumMod val="40000"/>
                  <a:lumOff val="60000"/>
                </a:schemeClr>
              </a:solidFill>
            </c:spPr>
            <c:extLst>
              <c:ext xmlns:c16="http://schemas.microsoft.com/office/drawing/2014/chart" uri="{C3380CC4-5D6E-409C-BE32-E72D297353CC}">
                <c16:uniqueId val="{00000001-C28C-4CA3-AABD-476E90CBC416}"/>
              </c:ext>
            </c:extLst>
          </c:dPt>
          <c:cat>
            <c:numRef>
              <c:f>Sheet1!$A$2:$A$3</c:f>
              <c:numCache>
                <c:formatCode>General</c:formatCode>
                <c:ptCount val="2"/>
              </c:numCache>
            </c:numRef>
          </c:cat>
          <c:val>
            <c:numRef>
              <c:f>Sheet1!$B$2:$B$3</c:f>
              <c:numCache>
                <c:formatCode>General</c:formatCode>
                <c:ptCount val="2"/>
                <c:pt idx="0">
                  <c:v>4.5999999999999996</c:v>
                </c:pt>
                <c:pt idx="1">
                  <c:v>5.4</c:v>
                </c:pt>
              </c:numCache>
            </c:numRef>
          </c:val>
          <c:extLst>
            <c:ext xmlns:c16="http://schemas.microsoft.com/office/drawing/2014/chart" uri="{C3380CC4-5D6E-409C-BE32-E72D297353CC}">
              <c16:uniqueId val="{00000002-C28C-4CA3-AABD-476E90CBC41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02398229633062E-2"/>
          <c:y val="2.6999875015623048E-2"/>
          <c:w val="0.92495381092069373"/>
          <c:h val="0.76897087864017"/>
        </c:manualLayout>
      </c:layout>
      <c:barChart>
        <c:barDir val="col"/>
        <c:grouping val="clustered"/>
        <c:varyColors val="0"/>
        <c:ser>
          <c:idx val="0"/>
          <c:order val="0"/>
          <c:spPr>
            <a:solidFill>
              <a:schemeClr val="bg1">
                <a:lumMod val="75000"/>
              </a:schemeClr>
            </a:solidFill>
            <a:ln>
              <a:solidFill>
                <a:schemeClr val="bg1"/>
              </a:solidFill>
            </a:ln>
          </c:spPr>
          <c:invertIfNegative val="0"/>
          <c:cat>
            <c:strRef>
              <c:f>Sheet1!$A$1:$N$1</c:f>
              <c:strCache>
                <c:ptCount val="13"/>
                <c:pt idx="0">
                  <c:v>K</c:v>
                </c:pt>
                <c:pt idx="1">
                  <c:v>1st</c:v>
                </c:pt>
                <c:pt idx="2">
                  <c:v>2nd</c:v>
                </c:pt>
                <c:pt idx="3">
                  <c:v>3rd</c:v>
                </c:pt>
                <c:pt idx="4">
                  <c:v>4th</c:v>
                </c:pt>
                <c:pt idx="5">
                  <c:v>5th</c:v>
                </c:pt>
                <c:pt idx="6">
                  <c:v>6th</c:v>
                </c:pt>
                <c:pt idx="7">
                  <c:v>7th</c:v>
                </c:pt>
                <c:pt idx="8">
                  <c:v>8th</c:v>
                </c:pt>
                <c:pt idx="9">
                  <c:v>9th</c:v>
                </c:pt>
                <c:pt idx="10">
                  <c:v>10th</c:v>
                </c:pt>
                <c:pt idx="11">
                  <c:v>11th</c:v>
                </c:pt>
                <c:pt idx="12">
                  <c:v>12th</c:v>
                </c:pt>
              </c:strCache>
              <c:extLst/>
            </c:strRef>
          </c:cat>
          <c:val>
            <c:numRef>
              <c:f>Sheet1!$A$2:$N$2</c:f>
              <c:numCache>
                <c:formatCode>0%</c:formatCode>
                <c:ptCount val="13"/>
                <c:pt idx="0">
                  <c:v>0.47</c:v>
                </c:pt>
                <c:pt idx="1">
                  <c:v>0.51</c:v>
                </c:pt>
                <c:pt idx="2">
                  <c:v>0.51</c:v>
                </c:pt>
                <c:pt idx="3">
                  <c:v>0.46</c:v>
                </c:pt>
                <c:pt idx="4">
                  <c:v>0.45</c:v>
                </c:pt>
                <c:pt idx="5">
                  <c:v>0.44</c:v>
                </c:pt>
                <c:pt idx="6">
                  <c:v>0.49</c:v>
                </c:pt>
                <c:pt idx="7">
                  <c:v>0.48</c:v>
                </c:pt>
                <c:pt idx="8">
                  <c:v>0.38</c:v>
                </c:pt>
                <c:pt idx="9">
                  <c:v>0.51</c:v>
                </c:pt>
                <c:pt idx="10">
                  <c:v>0.54</c:v>
                </c:pt>
                <c:pt idx="11">
                  <c:v>0.59</c:v>
                </c:pt>
                <c:pt idx="12">
                  <c:v>0.77</c:v>
                </c:pt>
              </c:numCache>
              <c:extLst/>
            </c:numRef>
          </c:val>
          <c:extLst>
            <c:ext xmlns:c16="http://schemas.microsoft.com/office/drawing/2014/chart" uri="{C3380CC4-5D6E-409C-BE32-E72D297353CC}">
              <c16:uniqueId val="{00000000-0B9B-4457-B94C-0AF7427AE87E}"/>
            </c:ext>
          </c:extLst>
        </c:ser>
        <c:ser>
          <c:idx val="1"/>
          <c:order val="1"/>
          <c:spPr>
            <a:solidFill>
              <a:schemeClr val="accent6"/>
            </a:solidFill>
            <a:ln>
              <a:solidFill>
                <a:schemeClr val="bg1"/>
              </a:solidFill>
            </a:ln>
          </c:spPr>
          <c:invertIfNegative val="0"/>
          <c:dLbls>
            <c:spPr>
              <a:noFill/>
              <a:ln>
                <a:noFill/>
              </a:ln>
              <a:effectLst/>
            </c:spPr>
            <c:txPr>
              <a:bodyPr/>
              <a:lstStyle/>
              <a:p>
                <a:pPr>
                  <a:defRPr sz="10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Sheet1!$A$1:$N$1</c:f>
              <c:strCache>
                <c:ptCount val="13"/>
                <c:pt idx="0">
                  <c:v>K</c:v>
                </c:pt>
                <c:pt idx="1">
                  <c:v>1st</c:v>
                </c:pt>
                <c:pt idx="2">
                  <c:v>2nd</c:v>
                </c:pt>
                <c:pt idx="3">
                  <c:v>3rd</c:v>
                </c:pt>
                <c:pt idx="4">
                  <c:v>4th</c:v>
                </c:pt>
                <c:pt idx="5">
                  <c:v>5th</c:v>
                </c:pt>
                <c:pt idx="6">
                  <c:v>6th</c:v>
                </c:pt>
                <c:pt idx="7">
                  <c:v>7th</c:v>
                </c:pt>
                <c:pt idx="8">
                  <c:v>8th</c:v>
                </c:pt>
                <c:pt idx="9">
                  <c:v>9th</c:v>
                </c:pt>
                <c:pt idx="10">
                  <c:v>10th</c:v>
                </c:pt>
                <c:pt idx="11">
                  <c:v>11th</c:v>
                </c:pt>
                <c:pt idx="12">
                  <c:v>12th</c:v>
                </c:pt>
              </c:strCache>
              <c:extLst/>
            </c:strRef>
          </c:cat>
          <c:val>
            <c:numRef>
              <c:f>Sheet1!$A$3:$N$3</c:f>
              <c:numCache>
                <c:formatCode>0%</c:formatCode>
                <c:ptCount val="13"/>
                <c:pt idx="0">
                  <c:v>0.43</c:v>
                </c:pt>
                <c:pt idx="1">
                  <c:v>0.45</c:v>
                </c:pt>
                <c:pt idx="2">
                  <c:v>0.45</c:v>
                </c:pt>
                <c:pt idx="3">
                  <c:v>0.41</c:v>
                </c:pt>
                <c:pt idx="4">
                  <c:v>0.42</c:v>
                </c:pt>
                <c:pt idx="5">
                  <c:v>0.31</c:v>
                </c:pt>
                <c:pt idx="6">
                  <c:v>0.36</c:v>
                </c:pt>
                <c:pt idx="7">
                  <c:v>0.37</c:v>
                </c:pt>
                <c:pt idx="8">
                  <c:v>0.3</c:v>
                </c:pt>
                <c:pt idx="9">
                  <c:v>0.4</c:v>
                </c:pt>
                <c:pt idx="10">
                  <c:v>0.49</c:v>
                </c:pt>
                <c:pt idx="11">
                  <c:v>0.46</c:v>
                </c:pt>
                <c:pt idx="12">
                  <c:v>0.65</c:v>
                </c:pt>
              </c:numCache>
              <c:extLst/>
            </c:numRef>
          </c:val>
          <c:extLst>
            <c:ext xmlns:c16="http://schemas.microsoft.com/office/drawing/2014/chart" uri="{C3380CC4-5D6E-409C-BE32-E72D297353CC}">
              <c16:uniqueId val="{00000001-0B9B-4457-B94C-0AF7427AE87E}"/>
            </c:ext>
          </c:extLst>
        </c:ser>
        <c:dLbls>
          <c:showLegendKey val="0"/>
          <c:showVal val="0"/>
          <c:showCatName val="0"/>
          <c:showSerName val="0"/>
          <c:showPercent val="0"/>
          <c:showBubbleSize val="0"/>
        </c:dLbls>
        <c:gapWidth val="25"/>
        <c:axId val="96560640"/>
        <c:axId val="96562176"/>
      </c:barChart>
      <c:catAx>
        <c:axId val="96560640"/>
        <c:scaling>
          <c:orientation val="minMax"/>
        </c:scaling>
        <c:delete val="0"/>
        <c:axPos val="b"/>
        <c:numFmt formatCode="General" sourceLinked="0"/>
        <c:majorTickMark val="out"/>
        <c:minorTickMark val="none"/>
        <c:tickLblPos val="nextTo"/>
        <c:spPr>
          <a:ln w="57150">
            <a:solidFill>
              <a:schemeClr val="tx2"/>
            </a:solidFill>
            <a:bevel/>
          </a:ln>
        </c:spPr>
        <c:crossAx val="96562176"/>
        <c:crosses val="autoZero"/>
        <c:auto val="0"/>
        <c:lblAlgn val="ctr"/>
        <c:lblOffset val="100"/>
        <c:noMultiLvlLbl val="0"/>
      </c:catAx>
      <c:valAx>
        <c:axId val="96562176"/>
        <c:scaling>
          <c:orientation val="minMax"/>
          <c:max val="0.8"/>
        </c:scaling>
        <c:delete val="0"/>
        <c:axPos val="l"/>
        <c:majorGridlines>
          <c:spPr>
            <a:ln>
              <a:solidFill>
                <a:schemeClr val="bg1">
                  <a:lumMod val="95000"/>
                  <a:alpha val="50000"/>
                </a:schemeClr>
              </a:solidFill>
            </a:ln>
          </c:spPr>
        </c:majorGridlines>
        <c:numFmt formatCode="0%" sourceLinked="0"/>
        <c:majorTickMark val="out"/>
        <c:minorTickMark val="none"/>
        <c:tickLblPos val="nextTo"/>
        <c:spPr>
          <a:ln>
            <a:noFill/>
          </a:ln>
        </c:spPr>
        <c:crossAx val="96560640"/>
        <c:crosses val="autoZero"/>
        <c:crossBetween val="between"/>
      </c:valAx>
      <c:spPr>
        <a:ln>
          <a:noFill/>
        </a:ln>
      </c:spPr>
    </c:plotArea>
    <c:plotVisOnly val="1"/>
    <c:dispBlanksAs val="gap"/>
    <c:showDLblsOverMax val="0"/>
  </c:chart>
  <c:txPr>
    <a:bodyPr/>
    <a:lstStyle/>
    <a:p>
      <a:pPr>
        <a:defRPr sz="1500">
          <a:solidFill>
            <a:schemeClr val="tx2"/>
          </a:solidFill>
          <a:latin typeface="Franklin Gothic Demi Cond" panose="020B07060304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9.4</c:v>
                </c:pt>
                <c:pt idx="1">
                  <c:v>0.6</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rgbClr val="ACD4CA"/>
              </a:solidFill>
            </c:spPr>
            <c:extLst>
              <c:ext xmlns:c16="http://schemas.microsoft.com/office/drawing/2014/chart" uri="{C3380CC4-5D6E-409C-BE32-E72D297353CC}">
                <c16:uniqueId val="{00000001-4D29-4056-8E33-53A51D902C79}"/>
              </c:ext>
            </c:extLst>
          </c:dPt>
          <c:cat>
            <c:numRef>
              <c:f>Sheet1!$A$2:$A$3</c:f>
              <c:numCache>
                <c:formatCode>General</c:formatCode>
                <c:ptCount val="2"/>
              </c:numCache>
            </c:numRef>
          </c:cat>
          <c:val>
            <c:numRef>
              <c:f>Sheet1!$B$2:$B$3</c:f>
              <c:numCache>
                <c:formatCode>General</c:formatCode>
                <c:ptCount val="2"/>
                <c:pt idx="0">
                  <c:v>9.6</c:v>
                </c:pt>
                <c:pt idx="1">
                  <c:v>0.4</c:v>
                </c:pt>
              </c:numCache>
            </c:numRef>
          </c:val>
          <c:extLst>
            <c:ext xmlns:c16="http://schemas.microsoft.com/office/drawing/2014/chart" uri="{C3380CC4-5D6E-409C-BE32-E72D297353CC}">
              <c16:uniqueId val="{00000002-4D29-4056-8E33-53A51D902C79}"/>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8463-415B-A29E-C7E5D4E7017D}"/>
              </c:ext>
            </c:extLst>
          </c:dPt>
          <c:cat>
            <c:numRef>
              <c:f>Sheet1!$A$2:$A$3</c:f>
              <c:numCache>
                <c:formatCode>General</c:formatCode>
                <c:ptCount val="2"/>
              </c:numCache>
            </c:numRef>
          </c:cat>
          <c:val>
            <c:numRef>
              <c:f>Sheet1!$B$2:$B$3</c:f>
              <c:numCache>
                <c:formatCode>General</c:formatCode>
                <c:ptCount val="2"/>
                <c:pt idx="0">
                  <c:v>8.9</c:v>
                </c:pt>
                <c:pt idx="1">
                  <c:v>1.1000000000000001</c:v>
                </c:pt>
              </c:numCache>
            </c:numRef>
          </c:val>
          <c:extLst>
            <c:ext xmlns:c16="http://schemas.microsoft.com/office/drawing/2014/chart" uri="{C3380CC4-5D6E-409C-BE32-E72D297353CC}">
              <c16:uniqueId val="{00000002-8463-415B-A29E-C7E5D4E7017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rgbClr val="ACD4CA"/>
              </a:solidFill>
            </c:spPr>
            <c:extLst>
              <c:ext xmlns:c16="http://schemas.microsoft.com/office/drawing/2014/chart" uri="{C3380CC4-5D6E-409C-BE32-E72D297353CC}">
                <c16:uniqueId val="{00000001-85A0-4498-99FF-B3CE233D6C68}"/>
              </c:ext>
            </c:extLst>
          </c:dPt>
          <c:cat>
            <c:numRef>
              <c:f>Sheet1!$A$2:$A$3</c:f>
              <c:numCache>
                <c:formatCode>General</c:formatCode>
                <c:ptCount val="2"/>
              </c:numCache>
            </c:numRef>
          </c:cat>
          <c:val>
            <c:numRef>
              <c:f>Sheet1!$B$2:$B$3</c:f>
              <c:numCache>
                <c:formatCode>General</c:formatCode>
                <c:ptCount val="2"/>
                <c:pt idx="0">
                  <c:v>9.3000000000000007</c:v>
                </c:pt>
                <c:pt idx="1">
                  <c:v>0.7</c:v>
                </c:pt>
              </c:numCache>
            </c:numRef>
          </c:val>
          <c:extLst>
            <c:ext xmlns:c16="http://schemas.microsoft.com/office/drawing/2014/chart" uri="{C3380CC4-5D6E-409C-BE32-E72D297353CC}">
              <c16:uniqueId val="{00000002-85A0-4498-99FF-B3CE233D6C6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lumMod val="20000"/>
                  <a:lumOff val="80000"/>
                </a:schemeClr>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1.9</c:v>
                </c:pt>
                <c:pt idx="1">
                  <c:v>8.1</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tx2">
                  <a:lumMod val="90000"/>
                  <a:lumOff val="10000"/>
                </a:schemeClr>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1.3</c:v>
                </c:pt>
                <c:pt idx="1">
                  <c:v>8.6999999999999993</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2">
                  <a:lumMod val="40000"/>
                  <a:lumOff val="60000"/>
                </a:schemeClr>
              </a:solidFill>
            </c:spPr>
            <c:extLst>
              <c:ext xmlns:c16="http://schemas.microsoft.com/office/drawing/2014/chart" uri="{C3380CC4-5D6E-409C-BE32-E72D297353CC}">
                <c16:uniqueId val="{00000001-DF81-49F0-9143-6F5DB46E3E08}"/>
              </c:ext>
            </c:extLst>
          </c:dPt>
          <c:cat>
            <c:numRef>
              <c:f>Sheet1!$A$2:$A$3</c:f>
              <c:numCache>
                <c:formatCode>General</c:formatCode>
                <c:ptCount val="2"/>
              </c:numCache>
            </c:numRef>
          </c:cat>
          <c:val>
            <c:numRef>
              <c:f>Sheet1!$B$2:$B$3</c:f>
              <c:numCache>
                <c:formatCode>General</c:formatCode>
                <c:ptCount val="2"/>
                <c:pt idx="0">
                  <c:v>1.1000000000000001</c:v>
                </c:pt>
                <c:pt idx="1">
                  <c:v>8.9</c:v>
                </c:pt>
              </c:numCache>
            </c:numRef>
          </c:val>
          <c:extLst>
            <c:ext xmlns:c16="http://schemas.microsoft.com/office/drawing/2014/chart" uri="{C3380CC4-5D6E-409C-BE32-E72D297353CC}">
              <c16:uniqueId val="{00000002-DF81-49F0-9143-6F5DB46E3E0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9382"/>
            </a:solidFill>
            <a:ln>
              <a:noFill/>
            </a:ln>
            <a:effectLst/>
          </c:spPr>
          <c:invertIfNegative val="0"/>
          <c:dPt>
            <c:idx val="4"/>
            <c:invertIfNegative val="0"/>
            <c:bubble3D val="0"/>
            <c:spPr>
              <a:solidFill>
                <a:srgbClr val="009382"/>
              </a:solidFill>
              <a:ln>
                <a:noFill/>
              </a:ln>
              <a:effectLst/>
            </c:spPr>
            <c:extLst>
              <c:ext xmlns:c16="http://schemas.microsoft.com/office/drawing/2014/chart" uri="{C3380CC4-5D6E-409C-BE32-E72D297353CC}">
                <c16:uniqueId val="{00000001-9522-4BAC-8A11-4F06371C61C9}"/>
              </c:ext>
            </c:extLst>
          </c:dPt>
          <c:dPt>
            <c:idx val="5"/>
            <c:invertIfNegative val="0"/>
            <c:bubble3D val="0"/>
            <c:spPr>
              <a:solidFill>
                <a:srgbClr val="009382"/>
              </a:solidFill>
              <a:ln>
                <a:noFill/>
              </a:ln>
              <a:effectLst/>
            </c:spPr>
            <c:extLst>
              <c:ext xmlns:c16="http://schemas.microsoft.com/office/drawing/2014/chart" uri="{C3380CC4-5D6E-409C-BE32-E72D297353CC}">
                <c16:uniqueId val="{00000003-9522-4BAC-8A11-4F06371C61C9}"/>
              </c:ext>
            </c:extLst>
          </c:dPt>
          <c:dPt>
            <c:idx val="6"/>
            <c:invertIfNegative val="0"/>
            <c:bubble3D val="0"/>
            <c:spPr>
              <a:solidFill>
                <a:srgbClr val="009382"/>
              </a:solidFill>
              <a:ln>
                <a:noFill/>
              </a:ln>
              <a:effectLst/>
            </c:spPr>
            <c:extLst>
              <c:ext xmlns:c16="http://schemas.microsoft.com/office/drawing/2014/chart" uri="{C3380CC4-5D6E-409C-BE32-E72D297353CC}">
                <c16:uniqueId val="{00000005-9522-4BAC-8A11-4F06371C61C9}"/>
              </c:ext>
            </c:extLst>
          </c:dPt>
          <c:dPt>
            <c:idx val="7"/>
            <c:invertIfNegative val="0"/>
            <c:bubble3D val="0"/>
            <c:spPr>
              <a:solidFill>
                <a:srgbClr val="009382"/>
              </a:solidFill>
              <a:ln>
                <a:noFill/>
              </a:ln>
              <a:effectLst/>
            </c:spPr>
            <c:extLst>
              <c:ext xmlns:c16="http://schemas.microsoft.com/office/drawing/2014/chart" uri="{C3380CC4-5D6E-409C-BE32-E72D297353CC}">
                <c16:uniqueId val="{00000007-9522-4BAC-8A11-4F06371C61C9}"/>
              </c:ext>
            </c:extLst>
          </c:dPt>
          <c:dPt>
            <c:idx val="8"/>
            <c:invertIfNegative val="0"/>
            <c:bubble3D val="0"/>
            <c:spPr>
              <a:solidFill>
                <a:srgbClr val="009382"/>
              </a:solidFill>
              <a:ln>
                <a:noFill/>
              </a:ln>
              <a:effectLst/>
            </c:spPr>
            <c:extLst>
              <c:ext xmlns:c16="http://schemas.microsoft.com/office/drawing/2014/chart" uri="{C3380CC4-5D6E-409C-BE32-E72D297353CC}">
                <c16:uniqueId val="{00000009-9522-4BAC-8A11-4F06371C61C9}"/>
              </c:ext>
            </c:extLst>
          </c:dPt>
          <c:dLbls>
            <c:dLbl>
              <c:idx val="6"/>
              <c:layout>
                <c:manualLayout>
                  <c:x val="-9.9707975093809992E-3"/>
                  <c:y val="0"/>
                </c:manualLayout>
              </c:layout>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22-4BAC-8A11-4F06371C61C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School'!$A$14:$A$22</c:f>
              <c:strCache>
                <c:ptCount val="9"/>
                <c:pt idx="0">
                  <c:v>Achieve MS</c:v>
                </c:pt>
                <c:pt idx="1">
                  <c:v>Great Oaks MS</c:v>
                </c:pt>
                <c:pt idx="2">
                  <c:v>KIPP BOLD MS</c:v>
                </c:pt>
                <c:pt idx="3">
                  <c:v>KIPP TEAM MS</c:v>
                </c:pt>
                <c:pt idx="4">
                  <c:v>North Star MS</c:v>
                </c:pt>
                <c:pt idx="5">
                  <c:v>Great Oaks HS</c:v>
                </c:pt>
                <c:pt idx="6">
                  <c:v>KIPP Collegiate HS</c:v>
                </c:pt>
                <c:pt idx="7">
                  <c:v>KIPP Lab HS</c:v>
                </c:pt>
                <c:pt idx="8">
                  <c:v>North Star HS</c:v>
                </c:pt>
              </c:strCache>
            </c:strRef>
          </c:cat>
          <c:val>
            <c:numRef>
              <c:f>'By School'!$B$14:$B$22</c:f>
              <c:numCache>
                <c:formatCode>###0</c:formatCode>
                <c:ptCount val="9"/>
                <c:pt idx="0">
                  <c:v>93</c:v>
                </c:pt>
                <c:pt idx="1">
                  <c:v>187</c:v>
                </c:pt>
                <c:pt idx="2">
                  <c:v>181</c:v>
                </c:pt>
                <c:pt idx="3">
                  <c:v>170</c:v>
                </c:pt>
                <c:pt idx="4">
                  <c:v>166</c:v>
                </c:pt>
                <c:pt idx="5">
                  <c:v>146</c:v>
                </c:pt>
                <c:pt idx="6">
                  <c:v>7</c:v>
                </c:pt>
                <c:pt idx="7">
                  <c:v>91</c:v>
                </c:pt>
                <c:pt idx="8">
                  <c:v>27</c:v>
                </c:pt>
              </c:numCache>
            </c:numRef>
          </c:val>
          <c:extLst>
            <c:ext xmlns:c16="http://schemas.microsoft.com/office/drawing/2014/chart" uri="{C3380CC4-5D6E-409C-BE32-E72D297353CC}">
              <c16:uniqueId val="{0000000A-9522-4BAC-8A11-4F06371C61C9}"/>
            </c:ext>
          </c:extLst>
        </c:ser>
        <c:dLbls>
          <c:showLegendKey val="0"/>
          <c:showVal val="0"/>
          <c:showCatName val="0"/>
          <c:showSerName val="0"/>
          <c:showPercent val="0"/>
          <c:showBubbleSize val="0"/>
        </c:dLbls>
        <c:gapWidth val="30"/>
        <c:axId val="100610432"/>
        <c:axId val="100611968"/>
      </c:barChart>
      <c:catAx>
        <c:axId val="100610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panose="020B0703020102020204" pitchFamily="34" charset="0"/>
                <a:ea typeface="+mn-ea"/>
                <a:cs typeface="+mn-cs"/>
              </a:defRPr>
            </a:pPr>
            <a:endParaRPr lang="en-US"/>
          </a:p>
        </c:txPr>
        <c:crossAx val="100611968"/>
        <c:crosses val="autoZero"/>
        <c:auto val="1"/>
        <c:lblAlgn val="ctr"/>
        <c:lblOffset val="100"/>
        <c:noMultiLvlLbl val="0"/>
      </c:catAx>
      <c:valAx>
        <c:axId val="100611968"/>
        <c:scaling>
          <c:orientation val="minMax"/>
          <c:max val="200"/>
        </c:scaling>
        <c:delete val="1"/>
        <c:axPos val="t"/>
        <c:numFmt formatCode="###0" sourceLinked="1"/>
        <c:majorTickMark val="out"/>
        <c:minorTickMark val="none"/>
        <c:tickLblPos val="nextTo"/>
        <c:crossAx val="100610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008637596980111E-2"/>
          <c:y val="3.8464694256618158E-2"/>
          <c:w val="0.94198272480603973"/>
          <c:h val="0.93356098264765952"/>
        </c:manualLayout>
      </c:layout>
      <c:barChart>
        <c:barDir val="bar"/>
        <c:grouping val="percentStacked"/>
        <c:varyColors val="0"/>
        <c:ser>
          <c:idx val="0"/>
          <c:order val="0"/>
          <c:spPr>
            <a:solidFill>
              <a:srgbClr val="009382"/>
            </a:solidFill>
            <a:ln w="15875">
              <a:solidFill>
                <a:schemeClr val="bg1"/>
              </a:solidFill>
            </a:ln>
            <a:effectLst/>
          </c:spPr>
          <c:invertIfNegative val="0"/>
          <c:dPt>
            <c:idx val="5"/>
            <c:invertIfNegative val="0"/>
            <c:bubble3D val="0"/>
            <c:spPr>
              <a:solidFill>
                <a:srgbClr val="009382"/>
              </a:solidFill>
              <a:ln w="15875">
                <a:solidFill>
                  <a:schemeClr val="bg1"/>
                </a:solidFill>
              </a:ln>
              <a:effectLst/>
            </c:spPr>
            <c:extLst>
              <c:ext xmlns:c16="http://schemas.microsoft.com/office/drawing/2014/chart" uri="{C3380CC4-5D6E-409C-BE32-E72D297353CC}">
                <c16:uniqueId val="{00000001-9170-43DD-898F-CD0E837067DE}"/>
              </c:ext>
            </c:extLst>
          </c:dPt>
          <c:dPt>
            <c:idx val="7"/>
            <c:invertIfNegative val="0"/>
            <c:bubble3D val="0"/>
            <c:spPr>
              <a:solidFill>
                <a:srgbClr val="009382"/>
              </a:solidFill>
              <a:ln w="15875">
                <a:solidFill>
                  <a:schemeClr val="bg1"/>
                </a:solidFill>
              </a:ln>
              <a:effectLst/>
            </c:spPr>
            <c:extLst>
              <c:ext xmlns:c16="http://schemas.microsoft.com/office/drawing/2014/chart" uri="{C3380CC4-5D6E-409C-BE32-E72D297353CC}">
                <c16:uniqueId val="{00000003-9170-43DD-898F-CD0E837067DE}"/>
              </c:ext>
            </c:extLst>
          </c:dPt>
          <c:dLbls>
            <c:dLbl>
              <c:idx val="6"/>
              <c:layout>
                <c:manualLayout>
                  <c:x val="4.6127035260320505E-2"/>
                  <c:y val="-2.7209207885676183E-3"/>
                </c:manualLayout>
              </c:layout>
              <c:spPr>
                <a:noFill/>
                <a:ln>
                  <a:noFill/>
                </a:ln>
                <a:effectLst/>
              </c:spPr>
              <c:txPr>
                <a:bodyPr rot="0" spcFirstLastPara="1" vertOverflow="ellipsis" vert="horz" wrap="square" anchor="ctr" anchorCtr="1"/>
                <a:lstStyle/>
                <a:p>
                  <a:pPr>
                    <a:defRPr sz="1000" b="0" i="0" u="none" strike="noStrike" kern="1200" baseline="0">
                      <a:solidFill>
                        <a:schemeClr val="accent1">
                          <a:lumMod val="50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70-43DD-898F-CD0E837067D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School'!$A$42:$A$50</c:f>
              <c:strCache>
                <c:ptCount val="9"/>
                <c:pt idx="0">
                  <c:v>Achieve</c:v>
                </c:pt>
                <c:pt idx="1">
                  <c:v>Great Oaks MS</c:v>
                </c:pt>
                <c:pt idx="2">
                  <c:v>KIPP BOLD</c:v>
                </c:pt>
                <c:pt idx="3">
                  <c:v>KIPP Team</c:v>
                </c:pt>
                <c:pt idx="4">
                  <c:v>North Star MS</c:v>
                </c:pt>
                <c:pt idx="5">
                  <c:v>Great Oaks HS</c:v>
                </c:pt>
                <c:pt idx="6">
                  <c:v>KIPP Collegiate</c:v>
                </c:pt>
                <c:pt idx="7">
                  <c:v>KIPP Lab</c:v>
                </c:pt>
                <c:pt idx="8">
                  <c:v>North Star HS*</c:v>
                </c:pt>
              </c:strCache>
            </c:strRef>
          </c:cat>
          <c:val>
            <c:numRef>
              <c:f>'By School'!$B$42:$B$50</c:f>
              <c:numCache>
                <c:formatCode>0%</c:formatCode>
                <c:ptCount val="9"/>
                <c:pt idx="0">
                  <c:v>0.86915887850467288</c:v>
                </c:pt>
                <c:pt idx="1">
                  <c:v>0.29635499207606975</c:v>
                </c:pt>
                <c:pt idx="2">
                  <c:v>0.47258485639686681</c:v>
                </c:pt>
                <c:pt idx="3">
                  <c:v>0.47222222222222221</c:v>
                </c:pt>
                <c:pt idx="4">
                  <c:v>0.43799472295514513</c:v>
                </c:pt>
                <c:pt idx="5">
                  <c:v>0.35960591133004927</c:v>
                </c:pt>
                <c:pt idx="6">
                  <c:v>8.3036773428232496E-3</c:v>
                </c:pt>
                <c:pt idx="7">
                  <c:v>0.25207756232686979</c:v>
                </c:pt>
              </c:numCache>
            </c:numRef>
          </c:val>
          <c:extLst>
            <c:ext xmlns:c16="http://schemas.microsoft.com/office/drawing/2014/chart" uri="{C3380CC4-5D6E-409C-BE32-E72D297353CC}">
              <c16:uniqueId val="{00000005-9170-43DD-898F-CD0E837067DE}"/>
            </c:ext>
          </c:extLst>
        </c:ser>
        <c:ser>
          <c:idx val="1"/>
          <c:order val="1"/>
          <c:spPr>
            <a:solidFill>
              <a:sysClr val="window" lastClr="FFFFFF">
                <a:lumMod val="85000"/>
              </a:sysClr>
            </a:solidFill>
            <a:ln w="38100">
              <a:solidFill>
                <a:sysClr val="window" lastClr="FFFFFF"/>
              </a:solidFill>
            </a:ln>
            <a:effectLst/>
          </c:spPr>
          <c:invertIfNegative val="0"/>
          <c:cat>
            <c:strRef>
              <c:f>'By School'!$A$42:$A$50</c:f>
              <c:strCache>
                <c:ptCount val="9"/>
                <c:pt idx="0">
                  <c:v>Achieve</c:v>
                </c:pt>
                <c:pt idx="1">
                  <c:v>Great Oaks MS</c:v>
                </c:pt>
                <c:pt idx="2">
                  <c:v>KIPP BOLD</c:v>
                </c:pt>
                <c:pt idx="3">
                  <c:v>KIPP Team</c:v>
                </c:pt>
                <c:pt idx="4">
                  <c:v>North Star MS</c:v>
                </c:pt>
                <c:pt idx="5">
                  <c:v>Great Oaks HS</c:v>
                </c:pt>
                <c:pt idx="6">
                  <c:v>KIPP Collegiate</c:v>
                </c:pt>
                <c:pt idx="7">
                  <c:v>KIPP Lab</c:v>
                </c:pt>
                <c:pt idx="8">
                  <c:v>North Star HS*</c:v>
                </c:pt>
              </c:strCache>
            </c:strRef>
          </c:cat>
          <c:val>
            <c:numRef>
              <c:f>'By School'!$C$42:$C$50</c:f>
              <c:numCache>
                <c:formatCode>0%</c:formatCode>
                <c:ptCount val="9"/>
                <c:pt idx="0">
                  <c:v>0.13084112149532712</c:v>
                </c:pt>
                <c:pt idx="1">
                  <c:v>0.70364500792393025</c:v>
                </c:pt>
                <c:pt idx="2">
                  <c:v>0.52741514360313313</c:v>
                </c:pt>
                <c:pt idx="3">
                  <c:v>0.52777777777777779</c:v>
                </c:pt>
                <c:pt idx="4">
                  <c:v>0.56200527704485492</c:v>
                </c:pt>
                <c:pt idx="5">
                  <c:v>0.64039408866995073</c:v>
                </c:pt>
                <c:pt idx="6">
                  <c:v>0.99169632265717678</c:v>
                </c:pt>
                <c:pt idx="7">
                  <c:v>0.74792243767313016</c:v>
                </c:pt>
              </c:numCache>
            </c:numRef>
          </c:val>
          <c:extLst>
            <c:ext xmlns:c16="http://schemas.microsoft.com/office/drawing/2014/chart" uri="{C3380CC4-5D6E-409C-BE32-E72D297353CC}">
              <c16:uniqueId val="{00000006-9170-43DD-898F-CD0E837067DE}"/>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1"/>
        <c:axPos val="l"/>
        <c:numFmt formatCode="General" sourceLinked="1"/>
        <c:majorTickMark val="none"/>
        <c:minorTickMark val="none"/>
        <c:tickLblPos val="nextTo"/>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noFill/>
    <a:ln w="15875" cap="flat" cmpd="sng" algn="ctr">
      <a:noFill/>
      <a:round/>
    </a:ln>
    <a:effectLst/>
  </c:spPr>
  <c:txPr>
    <a:bodyPr/>
    <a:lstStyle/>
    <a:p>
      <a:pPr>
        <a:defRPr sz="1200">
          <a:solidFill>
            <a:schemeClr val="bg1"/>
          </a:solidFill>
          <a:latin typeface="Tw Cen MT Condensed Extra Bold" panose="020B0803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150853896029224"/>
          <c:y val="5.0925925925925923E-2"/>
          <c:w val="0.59663420099510778"/>
          <c:h val="0.89814814814814814"/>
        </c:manualLayout>
      </c:layout>
      <c:barChart>
        <c:barDir val="bar"/>
        <c:grouping val="clustered"/>
        <c:varyColors val="0"/>
        <c:ser>
          <c:idx val="0"/>
          <c:order val="0"/>
          <c:spPr>
            <a:solidFill>
              <a:srgbClr val="009382"/>
            </a:solidFill>
            <a:ln>
              <a:noFill/>
            </a:ln>
            <a:effectLst/>
          </c:spPr>
          <c:invertIfNegative val="0"/>
          <c:dPt>
            <c:idx val="0"/>
            <c:invertIfNegative val="0"/>
            <c:bubble3D val="0"/>
            <c:spPr>
              <a:solidFill>
                <a:srgbClr val="009382"/>
              </a:solidFill>
              <a:ln>
                <a:noFill/>
              </a:ln>
              <a:effectLst/>
            </c:spPr>
            <c:extLst>
              <c:ext xmlns:c16="http://schemas.microsoft.com/office/drawing/2014/chart" uri="{C3380CC4-5D6E-409C-BE32-E72D297353CC}">
                <c16:uniqueId val="{00000001-2EA6-4C51-A8C5-A9B9E9AA949A}"/>
              </c:ext>
            </c:extLst>
          </c:dPt>
          <c:dPt>
            <c:idx val="1"/>
            <c:invertIfNegative val="0"/>
            <c:bubble3D val="0"/>
            <c:spPr>
              <a:solidFill>
                <a:srgbClr val="009382"/>
              </a:solidFill>
              <a:ln>
                <a:noFill/>
              </a:ln>
              <a:effectLst/>
            </c:spPr>
            <c:extLst>
              <c:ext xmlns:c16="http://schemas.microsoft.com/office/drawing/2014/chart" uri="{C3380CC4-5D6E-409C-BE32-E72D297353CC}">
                <c16:uniqueId val="{00000003-2EA6-4C51-A8C5-A9B9E9AA949A}"/>
              </c:ext>
            </c:extLst>
          </c:dPt>
          <c:dPt>
            <c:idx val="2"/>
            <c:invertIfNegative val="0"/>
            <c:bubble3D val="0"/>
            <c:spPr>
              <a:solidFill>
                <a:srgbClr val="009382"/>
              </a:solidFill>
              <a:ln>
                <a:noFill/>
              </a:ln>
              <a:effectLst/>
            </c:spPr>
            <c:extLst>
              <c:ext xmlns:c16="http://schemas.microsoft.com/office/drawing/2014/chart" uri="{C3380CC4-5D6E-409C-BE32-E72D297353CC}">
                <c16:uniqueId val="{00000005-2EA6-4C51-A8C5-A9B9E9AA949A}"/>
              </c:ext>
            </c:extLst>
          </c:dPt>
          <c:dPt>
            <c:idx val="3"/>
            <c:invertIfNegative val="0"/>
            <c:bubble3D val="0"/>
            <c:spPr>
              <a:solidFill>
                <a:srgbClr val="009382"/>
              </a:solidFill>
              <a:ln>
                <a:noFill/>
              </a:ln>
              <a:effectLst/>
            </c:spPr>
            <c:extLst>
              <c:ext xmlns:c16="http://schemas.microsoft.com/office/drawing/2014/chart" uri="{C3380CC4-5D6E-409C-BE32-E72D297353CC}">
                <c16:uniqueId val="{00000007-2EA6-4C51-A8C5-A9B9E9AA949A}"/>
              </c:ext>
            </c:extLst>
          </c:dPt>
          <c:dPt>
            <c:idx val="4"/>
            <c:invertIfNegative val="0"/>
            <c:bubble3D val="0"/>
            <c:spPr>
              <a:solidFill>
                <a:srgbClr val="009382"/>
              </a:solidFill>
              <a:ln>
                <a:noFill/>
              </a:ln>
              <a:effectLst/>
            </c:spPr>
            <c:extLst>
              <c:ext xmlns:c16="http://schemas.microsoft.com/office/drawing/2014/chart" uri="{C3380CC4-5D6E-409C-BE32-E72D297353CC}">
                <c16:uniqueId val="{00000009-2EA6-4C51-A8C5-A9B9E9AA949A}"/>
              </c:ext>
            </c:extLst>
          </c:dPt>
          <c:dPt>
            <c:idx val="5"/>
            <c:invertIfNegative val="0"/>
            <c:bubble3D val="0"/>
            <c:spPr>
              <a:solidFill>
                <a:srgbClr val="009382"/>
              </a:solidFill>
              <a:ln>
                <a:noFill/>
              </a:ln>
              <a:effectLst/>
            </c:spPr>
            <c:extLst>
              <c:ext xmlns:c16="http://schemas.microsoft.com/office/drawing/2014/chart" uri="{C3380CC4-5D6E-409C-BE32-E72D297353CC}">
                <c16:uniqueId val="{0000000B-2EA6-4C51-A8C5-A9B9E9AA949A}"/>
              </c:ext>
            </c:extLst>
          </c:dPt>
          <c:dLbls>
            <c:dLbl>
              <c:idx val="2"/>
              <c:spPr>
                <a:noFill/>
                <a:ln>
                  <a:noFill/>
                </a:ln>
                <a:effectLst/>
              </c:spPr>
              <c:txPr>
                <a:bodyPr rot="0" spcFirstLastPara="1" vertOverflow="ellipsis" vert="horz" wrap="square" anchor="ctr" anchorCtr="0"/>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A6-4C51-A8C5-A9B9E9AA949A}"/>
                </c:ext>
              </c:extLst>
            </c:dLbl>
            <c:dLbl>
              <c:idx val="3"/>
              <c:spPr>
                <a:noFill/>
                <a:ln>
                  <a:noFill/>
                </a:ln>
                <a:effectLst/>
              </c:spPr>
              <c:txPr>
                <a:bodyPr rot="0" spcFirstLastPara="1" vertOverflow="ellipsis" vert="horz" wrap="square" anchor="ctr" anchorCtr="0"/>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A6-4C51-A8C5-A9B9E9AA949A}"/>
                </c:ext>
              </c:extLst>
            </c:dLbl>
            <c:dLbl>
              <c:idx val="4"/>
              <c:spPr>
                <a:noFill/>
                <a:ln>
                  <a:noFill/>
                </a:ln>
                <a:effectLst/>
              </c:spPr>
              <c:txPr>
                <a:bodyPr rot="0" spcFirstLastPara="1" vertOverflow="ellipsis" vert="horz" wrap="square" anchor="ctr" anchorCtr="0"/>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A6-4C51-A8C5-A9B9E9AA949A}"/>
                </c:ext>
              </c:extLst>
            </c:dLbl>
            <c:spPr>
              <a:noFill/>
              <a:ln>
                <a:noFill/>
              </a:ln>
              <a:effectLst/>
            </c:spPr>
            <c:txPr>
              <a:bodyPr rot="0" spcFirstLastPara="1" vertOverflow="ellipsis" vert="horz" wrap="square" anchor="ctr" anchorCtr="0"/>
              <a:lstStyle/>
              <a:p>
                <a:pPr algn="ctr">
                  <a:defRPr lang="en-US"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2023.xlsx]Demographics'!$A$40:$A$46</c:f>
              <c:strCache>
                <c:ptCount val="5"/>
                <c:pt idx="0">
                  <c:v>Girl</c:v>
                </c:pt>
                <c:pt idx="1">
                  <c:v>Boy</c:v>
                </c:pt>
                <c:pt idx="2">
                  <c:v>Non-binary, gender fluid, gender queer, or gender expansive</c:v>
                </c:pt>
                <c:pt idx="3">
                  <c:v>Do not wish to answer</c:v>
                </c:pt>
                <c:pt idx="4">
                  <c:v>Not listed or self-describe</c:v>
                </c:pt>
              </c:strCache>
              <c:extLst/>
            </c:strRef>
          </c:cat>
          <c:val>
            <c:numRef>
              <c:f>'[School Climate Survey Result Charts Spring 2023.xlsx]Demographics'!$B$40:$B$46</c:f>
              <c:numCache>
                <c:formatCode>0%</c:formatCode>
                <c:ptCount val="5"/>
                <c:pt idx="0">
                  <c:v>0.51200000000000001</c:v>
                </c:pt>
                <c:pt idx="1">
                  <c:v>0.41699999999999998</c:v>
                </c:pt>
                <c:pt idx="2">
                  <c:v>2.1999999999999999E-2</c:v>
                </c:pt>
                <c:pt idx="3">
                  <c:v>1.6E-2</c:v>
                </c:pt>
                <c:pt idx="4">
                  <c:v>7.0000000000000001E-3</c:v>
                </c:pt>
              </c:numCache>
              <c:extLst/>
            </c:numRef>
          </c:val>
          <c:extLst>
            <c:ext xmlns:c16="http://schemas.microsoft.com/office/drawing/2014/chart" uri="{C3380CC4-5D6E-409C-BE32-E72D297353CC}">
              <c16:uniqueId val="{0000000C-2EA6-4C51-A8C5-A9B9E9AA949A}"/>
            </c:ext>
          </c:extLst>
        </c:ser>
        <c:dLbls>
          <c:showLegendKey val="0"/>
          <c:showVal val="0"/>
          <c:showCatName val="0"/>
          <c:showSerName val="0"/>
          <c:showPercent val="0"/>
          <c:showBubbleSize val="0"/>
        </c:dLbls>
        <c:gapWidth val="30"/>
        <c:axId val="100610432"/>
        <c:axId val="100611968"/>
      </c:barChart>
      <c:catAx>
        <c:axId val="100610432"/>
        <c:scaling>
          <c:orientation val="maxMin"/>
        </c:scaling>
        <c:delete val="1"/>
        <c:axPos val="l"/>
        <c:numFmt formatCode="General" sourceLinked="1"/>
        <c:majorTickMark val="out"/>
        <c:minorTickMark val="none"/>
        <c:tickLblPos val="nextTo"/>
        <c:crossAx val="100611968"/>
        <c:crosses val="autoZero"/>
        <c:auto val="1"/>
        <c:lblAlgn val="ctr"/>
        <c:lblOffset val="100"/>
        <c:noMultiLvlLbl val="0"/>
      </c:catAx>
      <c:valAx>
        <c:axId val="100611968"/>
        <c:scaling>
          <c:orientation val="minMax"/>
          <c:max val="1"/>
        </c:scaling>
        <c:delete val="1"/>
        <c:axPos val="t"/>
        <c:numFmt formatCode="0%" sourceLinked="1"/>
        <c:majorTickMark val="out"/>
        <c:minorTickMark val="none"/>
        <c:tickLblPos val="nextTo"/>
        <c:crossAx val="1006104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n-lt"/>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spPr>
            <a:ln>
              <a:solidFill>
                <a:schemeClr val="bg1"/>
              </a:solidFill>
            </a:ln>
          </c:spPr>
          <c:dPt>
            <c:idx val="0"/>
            <c:bubble3D val="0"/>
            <c:spPr>
              <a:solidFill>
                <a:schemeClr val="accent1">
                  <a:alpha val="50196"/>
                </a:schemeClr>
              </a:solidFill>
              <a:ln w="28575">
                <a:solidFill>
                  <a:schemeClr val="bg1"/>
                </a:solidFill>
              </a:ln>
            </c:spPr>
            <c:extLst>
              <c:ext xmlns:c16="http://schemas.microsoft.com/office/drawing/2014/chart" uri="{C3380CC4-5D6E-409C-BE32-E72D297353CC}">
                <c16:uniqueId val="{00000001-0798-404C-A8C3-73C3C4D11270}"/>
              </c:ext>
            </c:extLst>
          </c:dPt>
          <c:dPt>
            <c:idx val="1"/>
            <c:bubble3D val="0"/>
            <c:spPr>
              <a:solidFill>
                <a:schemeClr val="accent2">
                  <a:alpha val="50196"/>
                </a:schemeClr>
              </a:solidFill>
              <a:ln w="28575">
                <a:solidFill>
                  <a:schemeClr val="bg1"/>
                </a:solidFill>
              </a:ln>
            </c:spPr>
            <c:extLst>
              <c:ext xmlns:c16="http://schemas.microsoft.com/office/drawing/2014/chart" uri="{C3380CC4-5D6E-409C-BE32-E72D297353CC}">
                <c16:uniqueId val="{00000003-0798-404C-A8C3-73C3C4D11270}"/>
              </c:ext>
            </c:extLst>
          </c:dPt>
          <c:dPt>
            <c:idx val="2"/>
            <c:bubble3D val="0"/>
            <c:spPr>
              <a:solidFill>
                <a:schemeClr val="bg1">
                  <a:lumMod val="85000"/>
                </a:schemeClr>
              </a:solidFill>
              <a:ln w="38100">
                <a:solidFill>
                  <a:schemeClr val="bg1"/>
                </a:solidFill>
              </a:ln>
            </c:spPr>
            <c:extLst>
              <c:ext xmlns:c16="http://schemas.microsoft.com/office/drawing/2014/chart" uri="{C3380CC4-5D6E-409C-BE32-E72D297353CC}">
                <c16:uniqueId val="{00000005-0798-404C-A8C3-73C3C4D11270}"/>
              </c:ext>
            </c:extLst>
          </c:dPt>
          <c:cat>
            <c:strRef>
              <c:f>Demographics!$N$3:$N$5</c:f>
              <c:strCache>
                <c:ptCount val="3"/>
                <c:pt idx="0">
                  <c:v>South Ward</c:v>
                </c:pt>
                <c:pt idx="1">
                  <c:v>Outside South Ward</c:v>
                </c:pt>
                <c:pt idx="2">
                  <c:v>No Answer</c:v>
                </c:pt>
              </c:strCache>
            </c:strRef>
          </c:cat>
          <c:val>
            <c:numRef>
              <c:f>Demographics!$O$3:$O$5</c:f>
              <c:numCache>
                <c:formatCode>0%</c:formatCode>
                <c:ptCount val="3"/>
                <c:pt idx="0">
                  <c:v>0.26</c:v>
                </c:pt>
                <c:pt idx="1">
                  <c:v>0.32</c:v>
                </c:pt>
                <c:pt idx="2">
                  <c:v>0.42</c:v>
                </c:pt>
              </c:numCache>
            </c:numRef>
          </c:val>
          <c:extLst>
            <c:ext xmlns:c16="http://schemas.microsoft.com/office/drawing/2014/chart" uri="{C3380CC4-5D6E-409C-BE32-E72D297353CC}">
              <c16:uniqueId val="{00000006-0798-404C-A8C3-73C3C4D11270}"/>
            </c:ext>
          </c:extLst>
        </c:ser>
        <c:ser>
          <c:idx val="0"/>
          <c:order val="1"/>
          <c:spPr>
            <a:ln>
              <a:solidFill>
                <a:schemeClr val="bg1"/>
              </a:solidFill>
            </a:ln>
          </c:spPr>
          <c:dPt>
            <c:idx val="0"/>
            <c:bubble3D val="0"/>
            <c:spPr>
              <a:solidFill>
                <a:srgbClr val="009382">
                  <a:alpha val="50196"/>
                </a:srgbClr>
              </a:solidFill>
              <a:ln w="28575">
                <a:solidFill>
                  <a:schemeClr val="bg1"/>
                </a:solidFill>
              </a:ln>
              <a:effectLst/>
            </c:spPr>
            <c:extLst>
              <c:ext xmlns:c16="http://schemas.microsoft.com/office/drawing/2014/chart" uri="{C3380CC4-5D6E-409C-BE32-E72D297353CC}">
                <c16:uniqueId val="{00000008-0798-404C-A8C3-73C3C4D11270}"/>
              </c:ext>
            </c:extLst>
          </c:dPt>
          <c:dPt>
            <c:idx val="1"/>
            <c:bubble3D val="0"/>
            <c:spPr>
              <a:solidFill>
                <a:schemeClr val="accent2">
                  <a:alpha val="50196"/>
                </a:schemeClr>
              </a:solidFill>
              <a:ln w="28575">
                <a:solidFill>
                  <a:schemeClr val="bg1"/>
                </a:solidFill>
              </a:ln>
              <a:effectLst/>
            </c:spPr>
            <c:extLst>
              <c:ext xmlns:c16="http://schemas.microsoft.com/office/drawing/2014/chart" uri="{C3380CC4-5D6E-409C-BE32-E72D297353CC}">
                <c16:uniqueId val="{0000000A-0798-404C-A8C3-73C3C4D11270}"/>
              </c:ext>
            </c:extLst>
          </c:dPt>
          <c:dPt>
            <c:idx val="2"/>
            <c:bubble3D val="0"/>
            <c:spPr>
              <a:solidFill>
                <a:schemeClr val="bg1">
                  <a:lumMod val="85000"/>
                </a:schemeClr>
              </a:solidFill>
              <a:ln w="19050">
                <a:solidFill>
                  <a:schemeClr val="bg1"/>
                </a:solidFill>
              </a:ln>
              <a:effectLst/>
            </c:spPr>
            <c:extLst>
              <c:ext xmlns:c16="http://schemas.microsoft.com/office/drawing/2014/chart" uri="{C3380CC4-5D6E-409C-BE32-E72D297353CC}">
                <c16:uniqueId val="{0000000C-0798-404C-A8C3-73C3C4D11270}"/>
              </c:ext>
            </c:extLst>
          </c:dPt>
          <c:cat>
            <c:strRef>
              <c:f>Demographics!$N$3:$N$5</c:f>
              <c:strCache>
                <c:ptCount val="3"/>
                <c:pt idx="0">
                  <c:v>South Ward</c:v>
                </c:pt>
                <c:pt idx="1">
                  <c:v>Outside South Ward</c:v>
                </c:pt>
                <c:pt idx="2">
                  <c:v>No Answer</c:v>
                </c:pt>
              </c:strCache>
            </c:strRef>
          </c:cat>
          <c:val>
            <c:numRef>
              <c:f>Demographics!$O$3:$O$5</c:f>
              <c:numCache>
                <c:formatCode>0%</c:formatCode>
                <c:ptCount val="3"/>
                <c:pt idx="0">
                  <c:v>0.26</c:v>
                </c:pt>
                <c:pt idx="1">
                  <c:v>0.32</c:v>
                </c:pt>
                <c:pt idx="2">
                  <c:v>0.42</c:v>
                </c:pt>
              </c:numCache>
            </c:numRef>
          </c:val>
          <c:extLst>
            <c:ext xmlns:c16="http://schemas.microsoft.com/office/drawing/2014/chart" uri="{C3380CC4-5D6E-409C-BE32-E72D297353CC}">
              <c16:uniqueId val="{0000000D-0798-404C-A8C3-73C3C4D11270}"/>
            </c:ext>
          </c:extLst>
        </c:ser>
        <c:dLbls>
          <c:showLegendKey val="0"/>
          <c:showVal val="0"/>
          <c:showCatName val="0"/>
          <c:showSerName val="0"/>
          <c:showPercent val="0"/>
          <c:showBubbleSize val="0"/>
          <c:showLeaderLines val="1"/>
        </c:dLbls>
        <c:firstSliceAng val="0"/>
      </c:pieChart>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2.2000000000000002</c:v>
                </c:pt>
                <c:pt idx="1">
                  <c:v>7.8</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rgbClr val="ACD4CA"/>
              </a:solidFill>
            </c:spPr>
            <c:extLst>
              <c:ext xmlns:c16="http://schemas.microsoft.com/office/drawing/2014/chart" uri="{C3380CC4-5D6E-409C-BE32-E72D297353CC}">
                <c16:uniqueId val="{00000001-B049-4114-B13E-1652FEADD8A6}"/>
              </c:ext>
            </c:extLst>
          </c:dPt>
          <c:cat>
            <c:numRef>
              <c:f>Sheet1!$A$2:$A$3</c:f>
              <c:numCache>
                <c:formatCode>General</c:formatCode>
                <c:ptCount val="2"/>
              </c:numCache>
            </c:numRef>
          </c:cat>
          <c:val>
            <c:numRef>
              <c:f>Sheet1!$B$2:$B$3</c:f>
              <c:numCache>
                <c:formatCode>General</c:formatCode>
                <c:ptCount val="2"/>
                <c:pt idx="0">
                  <c:v>1.5</c:v>
                </c:pt>
                <c:pt idx="1">
                  <c:v>8.5</c:v>
                </c:pt>
              </c:numCache>
            </c:numRef>
          </c:val>
          <c:extLst>
            <c:ext xmlns:c16="http://schemas.microsoft.com/office/drawing/2014/chart" uri="{C3380CC4-5D6E-409C-BE32-E72D297353CC}">
              <c16:uniqueId val="{00000002-B049-4114-B13E-1652FEADD8A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5.3</c:v>
                </c:pt>
                <c:pt idx="1">
                  <c:v>4.7</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lumMod val="20000"/>
                  <a:lumOff val="80000"/>
                </a:schemeClr>
              </a:solidFill>
            </c:spPr>
            <c:extLst>
              <c:ext xmlns:c16="http://schemas.microsoft.com/office/drawing/2014/chart" uri="{C3380CC4-5D6E-409C-BE32-E72D297353CC}">
                <c16:uniqueId val="{00000001-69B3-49ED-BE7A-2DFAD86CFD00}"/>
              </c:ext>
            </c:extLst>
          </c:dPt>
          <c:cat>
            <c:numRef>
              <c:f>Sheet1!$A$2:$A$3</c:f>
              <c:numCache>
                <c:formatCode>General</c:formatCode>
                <c:ptCount val="2"/>
              </c:numCache>
            </c:numRef>
          </c:cat>
          <c:val>
            <c:numRef>
              <c:f>Sheet1!$B$2:$B$3</c:f>
              <c:numCache>
                <c:formatCode>General</c:formatCode>
                <c:ptCount val="2"/>
                <c:pt idx="0">
                  <c:v>4.5</c:v>
                </c:pt>
                <c:pt idx="1">
                  <c:v>5.5</c:v>
                </c:pt>
              </c:numCache>
            </c:numRef>
          </c:val>
          <c:extLst>
            <c:ext xmlns:c16="http://schemas.microsoft.com/office/drawing/2014/chart" uri="{C3380CC4-5D6E-409C-BE32-E72D297353CC}">
              <c16:uniqueId val="{00000002-69B3-49ED-BE7A-2DFAD86CFD0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BB70-433B-A022-33280DD8A1E6}"/>
              </c:ext>
            </c:extLst>
          </c:dPt>
          <c:cat>
            <c:numRef>
              <c:f>Sheet1!$A$2:$A$3</c:f>
              <c:numCache>
                <c:formatCode>General</c:formatCode>
                <c:ptCount val="2"/>
              </c:numCache>
            </c:numRef>
          </c:cat>
          <c:val>
            <c:numRef>
              <c:f>Sheet1!$B$2:$B$3</c:f>
              <c:numCache>
                <c:formatCode>General</c:formatCode>
                <c:ptCount val="2"/>
                <c:pt idx="0">
                  <c:v>3.2</c:v>
                </c:pt>
                <c:pt idx="1">
                  <c:v>6.8</c:v>
                </c:pt>
              </c:numCache>
            </c:numRef>
          </c:val>
          <c:extLst>
            <c:ext xmlns:c16="http://schemas.microsoft.com/office/drawing/2014/chart" uri="{C3380CC4-5D6E-409C-BE32-E72D297353CC}">
              <c16:uniqueId val="{00000002-BB70-433B-A022-33280DD8A1E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lumMod val="20000"/>
                  <a:lumOff val="80000"/>
                </a:schemeClr>
              </a:solidFill>
            </c:spPr>
            <c:extLst>
              <c:ext xmlns:c16="http://schemas.microsoft.com/office/drawing/2014/chart" uri="{C3380CC4-5D6E-409C-BE32-E72D297353CC}">
                <c16:uniqueId val="{00000001-EC7A-41B6-B8D1-58ED1036CA39}"/>
              </c:ext>
            </c:extLst>
          </c:dPt>
          <c:cat>
            <c:numRef>
              <c:f>Sheet1!$A$2:$A$3</c:f>
              <c:numCache>
                <c:formatCode>General</c:formatCode>
                <c:ptCount val="2"/>
              </c:numCache>
            </c:numRef>
          </c:cat>
          <c:val>
            <c:numRef>
              <c:f>Sheet1!$B$2:$B$3</c:f>
              <c:numCache>
                <c:formatCode>General</c:formatCode>
                <c:ptCount val="2"/>
                <c:pt idx="0">
                  <c:v>5.7</c:v>
                </c:pt>
                <c:pt idx="1">
                  <c:v>4.3</c:v>
                </c:pt>
              </c:numCache>
            </c:numRef>
          </c:val>
          <c:extLst>
            <c:ext xmlns:c16="http://schemas.microsoft.com/office/drawing/2014/chart" uri="{C3380CC4-5D6E-409C-BE32-E72D297353CC}">
              <c16:uniqueId val="{00000002-EC7A-41B6-B8D1-58ED1036CA39}"/>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solidFill>
            </c:spPr>
            <c:extLst>
              <c:ext xmlns:c16="http://schemas.microsoft.com/office/drawing/2014/chart" uri="{C3380CC4-5D6E-409C-BE32-E72D297353CC}">
                <c16:uniqueId val="{00000001-14FC-4CC1-A321-C6144E7789F8}"/>
              </c:ext>
            </c:extLst>
          </c:dPt>
          <c:cat>
            <c:numRef>
              <c:f>Sheet1!$A$2:$A$3</c:f>
              <c:numCache>
                <c:formatCode>General</c:formatCode>
                <c:ptCount val="2"/>
              </c:numCache>
            </c:numRef>
          </c:cat>
          <c:val>
            <c:numRef>
              <c:f>Sheet1!$B$2:$B$3</c:f>
              <c:numCache>
                <c:formatCode>General</c:formatCode>
                <c:ptCount val="2"/>
                <c:pt idx="0">
                  <c:v>4.3</c:v>
                </c:pt>
                <c:pt idx="1">
                  <c:v>5.7</c:v>
                </c:pt>
              </c:numCache>
            </c:numRef>
          </c:val>
          <c:extLst>
            <c:ext xmlns:c16="http://schemas.microsoft.com/office/drawing/2014/chart" uri="{C3380CC4-5D6E-409C-BE32-E72D297353CC}">
              <c16:uniqueId val="{00000002-14FC-4CC1-A321-C6144E7789F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2.8</c:v>
                </c:pt>
                <c:pt idx="1">
                  <c:v>7.2</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4">
                  <a:lumMod val="20000"/>
                  <a:lumOff val="80000"/>
                </a:schemeClr>
              </a:solidFill>
            </c:spPr>
            <c:extLst>
              <c:ext xmlns:c16="http://schemas.microsoft.com/office/drawing/2014/chart" uri="{C3380CC4-5D6E-409C-BE32-E72D297353CC}">
                <c16:uniqueId val="{00000001-CCDD-4E2E-9B6C-89D315A81468}"/>
              </c:ext>
            </c:extLst>
          </c:dPt>
          <c:cat>
            <c:numRef>
              <c:f>Sheet1!$A$2:$A$3</c:f>
              <c:numCache>
                <c:formatCode>General</c:formatCode>
                <c:ptCount val="2"/>
              </c:numCache>
            </c:numRef>
          </c:cat>
          <c:val>
            <c:numRef>
              <c:f>Sheet1!$B$2:$B$3</c:f>
              <c:numCache>
                <c:formatCode>General</c:formatCode>
                <c:ptCount val="2"/>
                <c:pt idx="0">
                  <c:v>3.3</c:v>
                </c:pt>
                <c:pt idx="1">
                  <c:v>6.7</c:v>
                </c:pt>
              </c:numCache>
            </c:numRef>
          </c:val>
          <c:extLst>
            <c:ext xmlns:c16="http://schemas.microsoft.com/office/drawing/2014/chart" uri="{C3380CC4-5D6E-409C-BE32-E72D297353CC}">
              <c16:uniqueId val="{00000002-CCDD-4E2E-9B6C-89D315A8146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81344532464144"/>
          <c:y val="2.7716796594455535E-2"/>
          <c:w val="0.6911865546753585"/>
          <c:h val="0.96574084955798445"/>
        </c:manualLayout>
      </c:layout>
      <c:barChart>
        <c:barDir val="bar"/>
        <c:grouping val="stacked"/>
        <c:varyColors val="0"/>
        <c:ser>
          <c:idx val="1"/>
          <c:order val="0"/>
          <c:tx>
            <c:strRef>
              <c:f>'[UPDATED CHARTS for School Climate Survey Results.xlsx]School Safety'!$B$1</c:f>
              <c:strCache>
                <c:ptCount val="1"/>
                <c:pt idx="0">
                  <c:v>Strongly Agree</c:v>
                </c:pt>
              </c:strCache>
            </c:strRef>
          </c:tx>
          <c:spPr>
            <a:solidFill>
              <a:srgbClr val="8331A7">
                <a:lumMod val="75000"/>
              </a:srgbClr>
            </a:solidFill>
            <a:ln w="15875">
              <a:solidFill>
                <a:sysClr val="window" lastClr="FFFFFF"/>
              </a:solidFill>
            </a:ln>
          </c:spPr>
          <c:invertIfNegative val="0"/>
          <c:dPt>
            <c:idx val="4"/>
            <c:invertIfNegative val="0"/>
            <c:bubble3D val="0"/>
            <c:spPr>
              <a:solidFill>
                <a:sysClr val="windowText" lastClr="000000">
                  <a:lumMod val="50000"/>
                  <a:lumOff val="50000"/>
                </a:sysClr>
              </a:solidFill>
              <a:ln w="15875">
                <a:solidFill>
                  <a:sysClr val="window" lastClr="FFFFFF"/>
                </a:solidFill>
              </a:ln>
            </c:spPr>
            <c:extLst>
              <c:ext xmlns:c16="http://schemas.microsoft.com/office/drawing/2014/chart" uri="{C3380CC4-5D6E-409C-BE32-E72D297353CC}">
                <c16:uniqueId val="{00000001-48C7-4285-9F11-EC9D45987D63}"/>
              </c:ext>
            </c:extLst>
          </c:dPt>
          <c:dLbls>
            <c:dLbl>
              <c:idx val="0"/>
              <c:tx>
                <c:strRef>
                  <c:f>'[UPDATED CHARTS for School Climate Survey Results.xlsx]School Safety'!$B$1</c:f>
                  <c:strCache>
                    <c:ptCount val="1"/>
                    <c:pt idx="0">
                      <c:v>Strongly 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{575E3CC2-6A1A-47AF-BB71-99EFF0F8F8D2}</c15:txfldGUID>
                      <c15:f>'[UPDATED CHARTS for School Climate Survey Results.xlsx]School Safety'!$B$1</c15:f>
                      <c15:dlblFieldTableCache>
                        <c:ptCount val="1"/>
                        <c:pt idx="0">
                          <c:v>Strongly Agree</c:v>
                        </c:pt>
                      </c15:dlblFieldTableCache>
                    </c15:dlblFTEntry>
                  </c15:dlblFieldTable>
                  <c15:showDataLabelsRange val="0"/>
                </c:ext>
                <c:ext xmlns:c16="http://schemas.microsoft.com/office/drawing/2014/chart" uri="{C3380CC4-5D6E-409C-BE32-E72D297353CC}">
                  <c16:uniqueId val="{00000002-48C7-4285-9F11-EC9D45987D6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'[UPDATED CHARTS for School Climate Survey Results.xlsx]School Safety'!$A$2:$A$6</c:f>
              <c:strCache>
                <c:ptCount val="5"/>
                <c:pt idx="0">
                  <c:v>Header row</c:v>
                </c:pt>
                <c:pt idx="1">
                  <c:v>This school is a safe place for students. </c:v>
                </c:pt>
                <c:pt idx="2">
                  <c:v>I feel safe at school. </c:v>
                </c:pt>
                <c:pt idx="3">
                  <c:v>I feel safe when I travel to school and home from school. </c:v>
                </c:pt>
                <c:pt idx="4">
                  <c:v>I sometimes stay home from school because I do not feel safe on the way to and/or from school. </c:v>
                </c:pt>
              </c:strCache>
            </c:strRef>
          </c:cat>
          <c:val>
            <c:numRef>
              <c:f>'[UPDATED CHARTS for School Climate Survey Results.xlsx]School Safety'!$B$2:$B$6</c:f>
              <c:numCache>
                <c:formatCode>0%</c:formatCode>
                <c:ptCount val="5"/>
                <c:pt idx="0">
                  <c:v>0.2</c:v>
                </c:pt>
                <c:pt idx="1">
                  <c:v>9.8000000000000004E-2</c:v>
                </c:pt>
                <c:pt idx="2">
                  <c:v>0.105</c:v>
                </c:pt>
                <c:pt idx="3">
                  <c:v>0.20599999999999999</c:v>
                </c:pt>
                <c:pt idx="4">
                  <c:v>5.2999999999999999E-2</c:v>
                </c:pt>
              </c:numCache>
            </c:numRef>
          </c:val>
          <c:extLst>
            <c:ext xmlns:c16="http://schemas.microsoft.com/office/drawing/2014/chart" uri="{C3380CC4-5D6E-409C-BE32-E72D297353CC}">
              <c16:uniqueId val="{00000003-48C7-4285-9F11-EC9D45987D63}"/>
            </c:ext>
          </c:extLst>
        </c:ser>
        <c:ser>
          <c:idx val="2"/>
          <c:order val="1"/>
          <c:tx>
            <c:strRef>
              <c:f>'[UPDATED CHARTS for School Climate Survey Results.xlsx]School Safety'!$C$1</c:f>
              <c:strCache>
                <c:ptCount val="1"/>
                <c:pt idx="0">
                  <c:v>Agree</c:v>
                </c:pt>
              </c:strCache>
            </c:strRef>
          </c:tx>
          <c:spPr>
            <a:solidFill>
              <a:srgbClr val="8331A7"/>
            </a:solidFill>
            <a:ln w="15875">
              <a:solidFill>
                <a:sysClr val="window" lastClr="FFFFFF"/>
              </a:solidFill>
            </a:ln>
          </c:spPr>
          <c:invertIfNegative val="0"/>
          <c:dPt>
            <c:idx val="1"/>
            <c:invertIfNegative val="0"/>
            <c:bubble3D val="0"/>
            <c:extLst>
              <c:ext xmlns:c16="http://schemas.microsoft.com/office/drawing/2014/chart" uri="{C3380CC4-5D6E-409C-BE32-E72D297353CC}">
                <c16:uniqueId val="{00000004-48C7-4285-9F11-EC9D45987D63}"/>
              </c:ext>
            </c:extLst>
          </c:dPt>
          <c:dPt>
            <c:idx val="4"/>
            <c:invertIfNegative val="0"/>
            <c:bubble3D val="0"/>
            <c:spPr>
              <a:solidFill>
                <a:sysClr val="window" lastClr="FFFFFF">
                  <a:lumMod val="65000"/>
                </a:sysClr>
              </a:solidFill>
              <a:ln w="15875">
                <a:solidFill>
                  <a:sysClr val="window" lastClr="FFFFFF"/>
                </a:solidFill>
              </a:ln>
            </c:spPr>
            <c:extLst>
              <c:ext xmlns:c16="http://schemas.microsoft.com/office/drawing/2014/chart" uri="{C3380CC4-5D6E-409C-BE32-E72D297353CC}">
                <c16:uniqueId val="{00000006-48C7-4285-9F11-EC9D45987D63}"/>
              </c:ext>
            </c:extLst>
          </c:dPt>
          <c:dLbls>
            <c:dLbl>
              <c:idx val="0"/>
              <c:tx>
                <c:strRef>
                  <c:f>'[UPDATED CHARTS for School Climate Survey Results.xlsx]School Safety'!$C$1</c:f>
                  <c:strCache>
                    <c:ptCount val="1"/>
                    <c:pt idx="0">
                      <c:v>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{F8ED712B-EA12-48A6-99A8-6734B4CCEF52}</c15:txfldGUID>
                      <c15:f>'[UPDATED CHARTS for School Climate Survey Results.xlsx]School Safety'!$C$1</c15:f>
                      <c15:dlblFieldTableCache>
                        <c:ptCount val="1"/>
                        <c:pt idx="0">
                          <c:v>Agree</c:v>
                        </c:pt>
                      </c15:dlblFieldTableCache>
                    </c15:dlblFTEntry>
                  </c15:dlblFieldTable>
                  <c15:showDataLabelsRange val="0"/>
                </c:ext>
                <c:ext xmlns:c16="http://schemas.microsoft.com/office/drawing/2014/chart" uri="{C3380CC4-5D6E-409C-BE32-E72D297353CC}">
                  <c16:uniqueId val="{00000007-48C7-4285-9F11-EC9D45987D6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'[UPDATED CHARTS for School Climate Survey Results.xlsx]School Safety'!$A$2:$A$6</c:f>
              <c:strCache>
                <c:ptCount val="5"/>
                <c:pt idx="0">
                  <c:v>Header row</c:v>
                </c:pt>
                <c:pt idx="1">
                  <c:v>This school is a safe place for students. </c:v>
                </c:pt>
                <c:pt idx="2">
                  <c:v>I feel safe at school. </c:v>
                </c:pt>
                <c:pt idx="3">
                  <c:v>I feel safe when I travel to school and home from school. </c:v>
                </c:pt>
                <c:pt idx="4">
                  <c:v>I sometimes stay home from school because I do not feel safe on the way to and/or from school. </c:v>
                </c:pt>
              </c:strCache>
            </c:strRef>
          </c:cat>
          <c:val>
            <c:numRef>
              <c:f>'[UPDATED CHARTS for School Climate Survey Results.xlsx]School Safety'!$C$2:$C$6</c:f>
              <c:numCache>
                <c:formatCode>0%</c:formatCode>
                <c:ptCount val="5"/>
                <c:pt idx="0">
                  <c:v>0.2</c:v>
                </c:pt>
                <c:pt idx="1">
                  <c:v>0.32500000000000001</c:v>
                </c:pt>
                <c:pt idx="2">
                  <c:v>0.316</c:v>
                </c:pt>
                <c:pt idx="3">
                  <c:v>0.32400000000000001</c:v>
                </c:pt>
                <c:pt idx="4">
                  <c:v>5.5E-2</c:v>
                </c:pt>
              </c:numCache>
            </c:numRef>
          </c:val>
          <c:extLst>
            <c:ext xmlns:c16="http://schemas.microsoft.com/office/drawing/2014/chart" uri="{C3380CC4-5D6E-409C-BE32-E72D297353CC}">
              <c16:uniqueId val="{00000008-48C7-4285-9F11-EC9D45987D63}"/>
            </c:ext>
          </c:extLst>
        </c:ser>
        <c:ser>
          <c:idx val="3"/>
          <c:order val="2"/>
          <c:tx>
            <c:strRef>
              <c:f>'[UPDATED CHARTS for School Climate Survey Results.xlsx]School Safety'!$D$1</c:f>
              <c:strCache>
                <c:ptCount val="1"/>
                <c:pt idx="0">
                  <c:v>Neutral/Don't Know</c:v>
                </c:pt>
              </c:strCache>
            </c:strRef>
          </c:tx>
          <c:spPr>
            <a:solidFill>
              <a:sysClr val="window" lastClr="FFFFFF">
                <a:lumMod val="85000"/>
              </a:sysClr>
            </a:solidFill>
            <a:ln w="15875">
              <a:solidFill>
                <a:sysClr val="window" lastClr="FFFFFF"/>
              </a:solidFill>
            </a:ln>
          </c:spPr>
          <c:invertIfNegative val="0"/>
          <c:dLbls>
            <c:dLbl>
              <c:idx val="0"/>
              <c:tx>
                <c:strRef>
                  <c:f>'[UPDATED CHARTS for School Climate Survey Results.xlsx]School Safety'!$D$1</c:f>
                  <c:strCache>
                    <c:ptCount val="1"/>
                    <c:pt idx="0">
                      <c:v>Neutral/Don't Know</c:v>
                    </c:pt>
                  </c:strCache>
                </c:strRef>
              </c:tx>
              <c:showLegendKey val="0"/>
              <c:showVal val="1"/>
              <c:showCatName val="0"/>
              <c:showSerName val="0"/>
              <c:showPercent val="0"/>
              <c:showBubbleSize val="0"/>
              <c:extLst>
                <c:ext xmlns:c15="http://schemas.microsoft.com/office/drawing/2012/chart" uri="{CE6537A1-D6FC-4f65-9D91-7224C49458BB}">
                  <c15:layout>
                    <c:manualLayout>
                      <c:w val="0.12297385620915033"/>
                      <c:h val="0.13641141141141142"/>
                    </c:manualLayout>
                  </c15:layout>
                  <c15:dlblFieldTable>
                    <c15:dlblFTEntry>
                      <c15:txfldGUID>{9BB10A5A-2737-44FF-BAB7-EC2852C35A2F}</c15:txfldGUID>
                      <c15:f>'[UPDATED CHARTS for School Climate Survey Results.xlsx]School Safety'!$D$1</c15:f>
                      <c15:dlblFieldTableCache>
                        <c:ptCount val="1"/>
                        <c:pt idx="0">
                          <c:v>Neutral/Don't Know</c:v>
                        </c:pt>
                      </c15:dlblFieldTableCache>
                    </c15:dlblFTEntry>
                  </c15:dlblFieldTable>
                  <c15:showDataLabelsRange val="0"/>
                </c:ext>
                <c:ext xmlns:c16="http://schemas.microsoft.com/office/drawing/2014/chart" uri="{C3380CC4-5D6E-409C-BE32-E72D297353CC}">
                  <c16:uniqueId val="{00000009-48C7-4285-9F11-EC9D45987D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'[UPDATED CHARTS for School Climate Survey Results.xlsx]School Safety'!$A$2:$A$6</c:f>
              <c:strCache>
                <c:ptCount val="5"/>
                <c:pt idx="0">
                  <c:v>Header row</c:v>
                </c:pt>
                <c:pt idx="1">
                  <c:v>This school is a safe place for students. </c:v>
                </c:pt>
                <c:pt idx="2">
                  <c:v>I feel safe at school. </c:v>
                </c:pt>
                <c:pt idx="3">
                  <c:v>I feel safe when I travel to school and home from school. </c:v>
                </c:pt>
                <c:pt idx="4">
                  <c:v>I sometimes stay home from school because I do not feel safe on the way to and/or from school. </c:v>
                </c:pt>
              </c:strCache>
            </c:strRef>
          </c:cat>
          <c:val>
            <c:numRef>
              <c:f>'[UPDATED CHARTS for School Climate Survey Results.xlsx]School Safety'!$D$2:$D$6</c:f>
              <c:numCache>
                <c:formatCode>0%</c:formatCode>
                <c:ptCount val="5"/>
                <c:pt idx="0">
                  <c:v>0.2</c:v>
                </c:pt>
                <c:pt idx="1">
                  <c:v>0.39</c:v>
                </c:pt>
                <c:pt idx="2">
                  <c:v>0.40799999999999997</c:v>
                </c:pt>
                <c:pt idx="3">
                  <c:v>0.308</c:v>
                </c:pt>
                <c:pt idx="4">
                  <c:v>0.20899999999999999</c:v>
                </c:pt>
              </c:numCache>
            </c:numRef>
          </c:val>
          <c:extLst>
            <c:ext xmlns:c16="http://schemas.microsoft.com/office/drawing/2014/chart" uri="{C3380CC4-5D6E-409C-BE32-E72D297353CC}">
              <c16:uniqueId val="{0000000A-48C7-4285-9F11-EC9D45987D63}"/>
            </c:ext>
          </c:extLst>
        </c:ser>
        <c:ser>
          <c:idx val="4"/>
          <c:order val="3"/>
          <c:tx>
            <c:strRef>
              <c:f>'[UPDATED CHARTS for School Climate Survey Results.xlsx]School Safety'!$E$1</c:f>
              <c:strCache>
                <c:ptCount val="1"/>
                <c:pt idx="0">
                  <c:v>Disagree</c:v>
                </c:pt>
              </c:strCache>
            </c:strRef>
          </c:tx>
          <c:spPr>
            <a:solidFill>
              <a:sysClr val="window" lastClr="FFFFFF">
                <a:lumMod val="65000"/>
              </a:sysClr>
            </a:solidFill>
            <a:ln w="15875">
              <a:solidFill>
                <a:sysClr val="window" lastClr="FFFFFF"/>
              </a:solidFill>
            </a:ln>
          </c:spPr>
          <c:invertIfNegative val="0"/>
          <c:dPt>
            <c:idx val="4"/>
            <c:invertIfNegative val="0"/>
            <c:bubble3D val="0"/>
            <c:spPr>
              <a:solidFill>
                <a:srgbClr val="8331A7"/>
              </a:solidFill>
              <a:ln w="15875">
                <a:solidFill>
                  <a:sysClr val="window" lastClr="FFFFFF"/>
                </a:solidFill>
              </a:ln>
            </c:spPr>
            <c:extLst>
              <c:ext xmlns:c16="http://schemas.microsoft.com/office/drawing/2014/chart" uri="{C3380CC4-5D6E-409C-BE32-E72D297353CC}">
                <c16:uniqueId val="{0000000C-48C7-4285-9F11-EC9D45987D63}"/>
              </c:ext>
            </c:extLst>
          </c:dPt>
          <c:dLbls>
            <c:dLbl>
              <c:idx val="0"/>
              <c:tx>
                <c:strRef>
                  <c:f>'[UPDATED CHARTS for School Climate Survey Results.xlsx]School Safety'!$E$1</c:f>
                  <c:strCache>
                    <c:ptCount val="1"/>
                    <c:pt idx="0">
                      <c:v>Disagree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{38C33D32-BFD1-4E55-83E5-0928B79AE98E}</c15:txfldGUID>
                      <c15:f>'[UPDATED CHARTS for School Climate Survey Results.xlsx]School Safety'!$E$1</c15:f>
                      <c15:dlblFieldTableCache>
                        <c:ptCount val="1"/>
                        <c:pt idx="0">
                          <c:v>Disagree</c:v>
                        </c:pt>
                      </c15:dlblFieldTableCache>
                    </c15:dlblFTEntry>
                  </c15:dlblFieldTable>
                  <c15:showDataLabelsRange val="0"/>
                </c:ext>
                <c:ext xmlns:c16="http://schemas.microsoft.com/office/drawing/2014/chart" uri="{C3380CC4-5D6E-409C-BE32-E72D297353CC}">
                  <c16:uniqueId val="{0000000D-48C7-4285-9F11-EC9D45987D6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'[UPDATED CHARTS for School Climate Survey Results.xlsx]School Safety'!$A$2:$A$6</c:f>
              <c:strCache>
                <c:ptCount val="5"/>
                <c:pt idx="0">
                  <c:v>Header row</c:v>
                </c:pt>
                <c:pt idx="1">
                  <c:v>This school is a safe place for students. </c:v>
                </c:pt>
                <c:pt idx="2">
                  <c:v>I feel safe at school. </c:v>
                </c:pt>
                <c:pt idx="3">
                  <c:v>I feel safe when I travel to school and home from school. </c:v>
                </c:pt>
                <c:pt idx="4">
                  <c:v>I sometimes stay home from school because I do not feel safe on the way to and/or from school. </c:v>
                </c:pt>
              </c:strCache>
            </c:strRef>
          </c:cat>
          <c:val>
            <c:numRef>
              <c:f>'[UPDATED CHARTS for School Climate Survey Results.xlsx]School Safety'!$E$2:$E$6</c:f>
              <c:numCache>
                <c:formatCode>0%</c:formatCode>
                <c:ptCount val="5"/>
                <c:pt idx="0">
                  <c:v>0.2</c:v>
                </c:pt>
                <c:pt idx="1">
                  <c:v>0.12</c:v>
                </c:pt>
                <c:pt idx="2">
                  <c:v>0.108</c:v>
                </c:pt>
                <c:pt idx="3">
                  <c:v>9.5000000000000001E-2</c:v>
                </c:pt>
                <c:pt idx="4">
                  <c:v>0.27800000000000002</c:v>
                </c:pt>
              </c:numCache>
            </c:numRef>
          </c:val>
          <c:extLst>
            <c:ext xmlns:c16="http://schemas.microsoft.com/office/drawing/2014/chart" uri="{C3380CC4-5D6E-409C-BE32-E72D297353CC}">
              <c16:uniqueId val="{0000000E-48C7-4285-9F11-EC9D45987D63}"/>
            </c:ext>
          </c:extLst>
        </c:ser>
        <c:ser>
          <c:idx val="0"/>
          <c:order val="4"/>
          <c:tx>
            <c:strRef>
              <c:f>'[UPDATED CHARTS for School Climate Survey Results.xlsx]School Safety'!$F$1</c:f>
              <c:strCache>
                <c:ptCount val="1"/>
                <c:pt idx="0">
                  <c:v>Strongly Disagree</c:v>
                </c:pt>
              </c:strCache>
            </c:strRef>
          </c:tx>
          <c:spPr>
            <a:solidFill>
              <a:sysClr val="window" lastClr="FFFFFF">
                <a:lumMod val="50000"/>
              </a:sysClr>
            </a:solidFill>
            <a:ln w="15875">
              <a:solidFill>
                <a:sysClr val="window" lastClr="FFFFFF"/>
              </a:solidFill>
            </a:ln>
          </c:spPr>
          <c:invertIfNegative val="0"/>
          <c:dPt>
            <c:idx val="4"/>
            <c:invertIfNegative val="0"/>
            <c:bubble3D val="0"/>
            <c:spPr>
              <a:solidFill>
                <a:srgbClr val="8331A7">
                  <a:lumMod val="75000"/>
                </a:srgbClr>
              </a:solidFill>
              <a:ln w="15875">
                <a:solidFill>
                  <a:sysClr val="window" lastClr="FFFFFF"/>
                </a:solidFill>
              </a:ln>
            </c:spPr>
            <c:extLst>
              <c:ext xmlns:c16="http://schemas.microsoft.com/office/drawing/2014/chart" uri="{C3380CC4-5D6E-409C-BE32-E72D297353CC}">
                <c16:uniqueId val="{00000010-48C7-4285-9F11-EC9D45987D63}"/>
              </c:ext>
            </c:extLst>
          </c:dPt>
          <c:dLbls>
            <c:dLbl>
              <c:idx val="0"/>
              <c:tx>
                <c:strRef>
                  <c:f>'[UPDATED CHARTS for School Climate Survey Results.xlsx]School Safety'!$F$1</c:f>
                  <c:strCache>
                    <c:ptCount val="1"/>
                    <c:pt idx="0">
                      <c:v>Strongly Disagree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{B39D3DC7-3C0A-4FC6-81D3-F79F2B3192E8}</c15:txfldGUID>
                      <c15:f>'[UPDATED CHARTS for School Climate Survey Results.xlsx]School Safety'!$F$1</c15:f>
                      <c15:dlblFieldTableCache>
                        <c:ptCount val="1"/>
                        <c:pt idx="0">
                          <c:v>Strongly Disagree</c:v>
                        </c:pt>
                      </c15:dlblFieldTableCache>
                    </c15:dlblFTEntry>
                  </c15:dlblFieldTable>
                  <c15:showDataLabelsRange val="0"/>
                </c:ext>
                <c:ext xmlns:c16="http://schemas.microsoft.com/office/drawing/2014/chart" uri="{C3380CC4-5D6E-409C-BE32-E72D297353CC}">
                  <c16:uniqueId val="{00000011-48C7-4285-9F11-EC9D45987D6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'[UPDATED CHARTS for School Climate Survey Results.xlsx]School Safety'!$A$2:$A$6</c:f>
              <c:strCache>
                <c:ptCount val="5"/>
                <c:pt idx="0">
                  <c:v>Header row</c:v>
                </c:pt>
                <c:pt idx="1">
                  <c:v>This school is a safe place for students. </c:v>
                </c:pt>
                <c:pt idx="2">
                  <c:v>I feel safe at school. </c:v>
                </c:pt>
                <c:pt idx="3">
                  <c:v>I feel safe when I travel to school and home from school. </c:v>
                </c:pt>
                <c:pt idx="4">
                  <c:v>I sometimes stay home from school because I do not feel safe on the way to and/or from school. </c:v>
                </c:pt>
              </c:strCache>
            </c:strRef>
          </c:cat>
          <c:val>
            <c:numRef>
              <c:f>'[UPDATED CHARTS for School Climate Survey Results.xlsx]School Safety'!$F$2:$F$6</c:f>
              <c:numCache>
                <c:formatCode>0%</c:formatCode>
                <c:ptCount val="5"/>
                <c:pt idx="0">
                  <c:v>0.2</c:v>
                </c:pt>
                <c:pt idx="1">
                  <c:v>6.8000000000000005E-2</c:v>
                </c:pt>
                <c:pt idx="2">
                  <c:v>6.3E-2</c:v>
                </c:pt>
                <c:pt idx="3">
                  <c:v>6.6000000000000003E-2</c:v>
                </c:pt>
                <c:pt idx="4">
                  <c:v>0.40400000000000003</c:v>
                </c:pt>
              </c:numCache>
            </c:numRef>
          </c:val>
          <c:extLst>
            <c:ext xmlns:c16="http://schemas.microsoft.com/office/drawing/2014/chart" uri="{C3380CC4-5D6E-409C-BE32-E72D297353CC}">
              <c16:uniqueId val="{00000012-48C7-4285-9F11-EC9D45987D63}"/>
            </c:ext>
          </c:extLst>
        </c:ser>
        <c:dLbls>
          <c:showLegendKey val="0"/>
          <c:showVal val="0"/>
          <c:showCatName val="0"/>
          <c:showSerName val="0"/>
          <c:showPercent val="0"/>
          <c:showBubbleSize val="0"/>
        </c:dLbls>
        <c:gapWidth val="50"/>
        <c:overlap val="100"/>
        <c:axId val="100301824"/>
        <c:axId val="100320000"/>
      </c:barChart>
      <c:catAx>
        <c:axId val="100301824"/>
        <c:scaling>
          <c:orientation val="maxMin"/>
        </c:scaling>
        <c:delete val="1"/>
        <c:axPos val="l"/>
        <c:numFmt formatCode="General" sourceLinked="1"/>
        <c:majorTickMark val="out"/>
        <c:minorTickMark val="none"/>
        <c:tickLblPos val="nextTo"/>
        <c:crossAx val="100320000"/>
        <c:crosses val="autoZero"/>
        <c:auto val="1"/>
        <c:lblAlgn val="ctr"/>
        <c:lblOffset val="100"/>
        <c:noMultiLvlLbl val="0"/>
      </c:catAx>
      <c:valAx>
        <c:axId val="100320000"/>
        <c:scaling>
          <c:orientation val="minMax"/>
          <c:max val="1"/>
        </c:scaling>
        <c:delete val="1"/>
        <c:axPos val="t"/>
        <c:numFmt formatCode="0%" sourceLinked="1"/>
        <c:majorTickMark val="none"/>
        <c:minorTickMark val="none"/>
        <c:tickLblPos val="nextTo"/>
        <c:crossAx val="100301824"/>
        <c:crosses val="autoZero"/>
        <c:crossBetween val="between"/>
      </c:valAx>
    </c:plotArea>
    <c:plotVisOnly val="1"/>
    <c:dispBlanksAs val="gap"/>
    <c:showDLblsOverMax val="0"/>
  </c:chart>
  <c:spPr>
    <a:ln w="15875">
      <a:solidFill>
        <a:sysClr val="window" lastClr="FFFFFF"/>
      </a:solidFill>
    </a:ln>
  </c:spPr>
  <c:txPr>
    <a:bodyPr/>
    <a:lstStyle/>
    <a:p>
      <a:pPr>
        <a:defRPr sz="1000" b="0">
          <a:latin typeface="Franklin Gothic Demi" panose="020B0703020102020204"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34374521544305"/>
          <c:y val="5.0925925925925923E-2"/>
          <c:w val="0.7626562547845569"/>
          <c:h val="0.89814814814814814"/>
        </c:manualLayout>
      </c:layout>
      <c:barChart>
        <c:barDir val="bar"/>
        <c:grouping val="percentStacked"/>
        <c:varyColors val="0"/>
        <c:ser>
          <c:idx val="0"/>
          <c:order val="0"/>
          <c:tx>
            <c:strRef>
              <c:f>'[School Climate Survey Result Charts Spring 2023.xlsx]School Safety'!$C$44</c:f>
              <c:strCache>
                <c:ptCount val="1"/>
                <c:pt idx="0">
                  <c:v>AGREE</c:v>
                </c:pt>
              </c:strCache>
            </c:strRef>
          </c:tx>
          <c:spPr>
            <a:solidFill>
              <a:srgbClr val="8331A7"/>
            </a:solidFill>
            <a:ln w="15875">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2023.xlsx]School Safety'!$B$45:$B$48</c:f>
              <c:strCache>
                <c:ptCount val="4"/>
                <c:pt idx="0">
                  <c:v>I take the school bus</c:v>
                </c:pt>
                <c:pt idx="1">
                  <c:v>In a car</c:v>
                </c:pt>
                <c:pt idx="2">
                  <c:v>I walk/bike</c:v>
                </c:pt>
                <c:pt idx="3">
                  <c:v>I take public transportation/NJ Transit</c:v>
                </c:pt>
              </c:strCache>
            </c:strRef>
          </c:cat>
          <c:val>
            <c:numRef>
              <c:f>'[School Climate Survey Result Charts Spring 2023.xlsx]School Safety'!$C$45:$C$48</c:f>
              <c:numCache>
                <c:formatCode>0%</c:formatCode>
                <c:ptCount val="4"/>
                <c:pt idx="0">
                  <c:v>0.6</c:v>
                </c:pt>
                <c:pt idx="1">
                  <c:v>0.57781456953642385</c:v>
                </c:pt>
                <c:pt idx="2">
                  <c:v>0.47972972972972971</c:v>
                </c:pt>
                <c:pt idx="3">
                  <c:v>0.33561643835616439</c:v>
                </c:pt>
              </c:numCache>
            </c:numRef>
          </c:val>
          <c:extLst>
            <c:ext xmlns:c16="http://schemas.microsoft.com/office/drawing/2014/chart" uri="{C3380CC4-5D6E-409C-BE32-E72D297353CC}">
              <c16:uniqueId val="{00000000-779C-408E-A566-3E08DD2CDF66}"/>
            </c:ext>
          </c:extLst>
        </c:ser>
        <c:ser>
          <c:idx val="1"/>
          <c:order val="1"/>
          <c:tx>
            <c:strRef>
              <c:f>'[School Climate Survey Result Charts Spring 2023.xlsx]School Safety'!$D$44</c:f>
              <c:strCache>
                <c:ptCount val="1"/>
                <c:pt idx="0">
                  <c:v>NEUTRAL</c:v>
                </c:pt>
              </c:strCache>
            </c:strRef>
          </c:tx>
          <c:spPr>
            <a:solidFill>
              <a:srgbClr val="BFBFBF"/>
            </a:solidFill>
            <a:ln w="15875">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2023.xlsx]School Safety'!$B$45:$B$48</c:f>
              <c:strCache>
                <c:ptCount val="4"/>
                <c:pt idx="0">
                  <c:v>I take the school bus</c:v>
                </c:pt>
                <c:pt idx="1">
                  <c:v>In a car</c:v>
                </c:pt>
                <c:pt idx="2">
                  <c:v>I walk/bike</c:v>
                </c:pt>
                <c:pt idx="3">
                  <c:v>I take public transportation/NJ Transit</c:v>
                </c:pt>
              </c:strCache>
            </c:strRef>
          </c:cat>
          <c:val>
            <c:numRef>
              <c:f>'[School Climate Survey Result Charts Spring 2023.xlsx]School Safety'!$D$45:$D$48</c:f>
              <c:numCache>
                <c:formatCode>0%</c:formatCode>
                <c:ptCount val="4"/>
                <c:pt idx="0">
                  <c:v>0.32500000000000001</c:v>
                </c:pt>
                <c:pt idx="1">
                  <c:v>0.28476821192052981</c:v>
                </c:pt>
                <c:pt idx="2">
                  <c:v>0.3783783783783784</c:v>
                </c:pt>
                <c:pt idx="3">
                  <c:v>0.37671232876712329</c:v>
                </c:pt>
              </c:numCache>
            </c:numRef>
          </c:val>
          <c:extLst>
            <c:ext xmlns:c16="http://schemas.microsoft.com/office/drawing/2014/chart" uri="{C3380CC4-5D6E-409C-BE32-E72D297353CC}">
              <c16:uniqueId val="{00000001-779C-408E-A566-3E08DD2CDF66}"/>
            </c:ext>
          </c:extLst>
        </c:ser>
        <c:ser>
          <c:idx val="2"/>
          <c:order val="2"/>
          <c:tx>
            <c:strRef>
              <c:f>'[School Climate Survey Result Charts Spring 2023.xlsx]School Safety'!$E$44</c:f>
              <c:strCache>
                <c:ptCount val="1"/>
                <c:pt idx="0">
                  <c:v>DISAGREE</c:v>
                </c:pt>
              </c:strCache>
            </c:strRef>
          </c:tx>
          <c:spPr>
            <a:solidFill>
              <a:srgbClr val="B03412"/>
            </a:solidFill>
            <a:ln w="15875">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2023.xlsx]School Safety'!$B$45:$B$48</c:f>
              <c:strCache>
                <c:ptCount val="4"/>
                <c:pt idx="0">
                  <c:v>I take the school bus</c:v>
                </c:pt>
                <c:pt idx="1">
                  <c:v>In a car</c:v>
                </c:pt>
                <c:pt idx="2">
                  <c:v>I walk/bike</c:v>
                </c:pt>
                <c:pt idx="3">
                  <c:v>I take public transportation/NJ Transit</c:v>
                </c:pt>
              </c:strCache>
            </c:strRef>
          </c:cat>
          <c:val>
            <c:numRef>
              <c:f>'[School Climate Survey Result Charts Spring 2023.xlsx]School Safety'!$E$45:$E$48</c:f>
              <c:numCache>
                <c:formatCode>0%</c:formatCode>
                <c:ptCount val="4"/>
                <c:pt idx="0">
                  <c:v>7.4999999999999997E-2</c:v>
                </c:pt>
                <c:pt idx="1">
                  <c:v>0.13741721854304637</c:v>
                </c:pt>
                <c:pt idx="2">
                  <c:v>0.14189189189189189</c:v>
                </c:pt>
                <c:pt idx="3">
                  <c:v>0.28767123287671231</c:v>
                </c:pt>
              </c:numCache>
            </c:numRef>
          </c:val>
          <c:extLst>
            <c:ext xmlns:c16="http://schemas.microsoft.com/office/drawing/2014/chart" uri="{C3380CC4-5D6E-409C-BE32-E72D297353CC}">
              <c16:uniqueId val="{00000002-779C-408E-A566-3E08DD2CDF66}"/>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Franklin Gothic Demi" panose="020B0703020102020204" pitchFamily="34" charset="0"/>
                <a:ea typeface="+mn-ea"/>
                <a:cs typeface="+mn-cs"/>
              </a:defRPr>
            </a:pPr>
            <a:endParaRPr lang="en-US"/>
          </a:p>
        </c:txPr>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solidFill>
      <a:schemeClr val="bg1"/>
    </a:solidFill>
    <a:ln w="15875" cap="flat" cmpd="sng" algn="ctr">
      <a:solidFill>
        <a:schemeClr val="bg1"/>
      </a:solidFill>
      <a:round/>
    </a:ln>
    <a:effectLst/>
  </c:spPr>
  <c:txPr>
    <a:bodyPr/>
    <a:lstStyle/>
    <a:p>
      <a:pPr>
        <a:defRPr sz="1200">
          <a:solidFill>
            <a:schemeClr val="tx1"/>
          </a:solidFill>
          <a:latin typeface="Franklin Gothic Demi" panose="020B070302010202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5"/>
              </a:solidFill>
            </c:spPr>
            <c:extLst>
              <c:ext xmlns:c16="http://schemas.microsoft.com/office/drawing/2014/chart" uri="{C3380CC4-5D6E-409C-BE32-E72D297353CC}">
                <c16:uniqueId val="{00000001-94DE-4613-B8F3-6332C6CCFCAA}"/>
              </c:ext>
            </c:extLst>
          </c:dPt>
          <c:cat>
            <c:numRef>
              <c:f>Sheet1!$A$2:$A$3</c:f>
              <c:numCache>
                <c:formatCode>General</c:formatCode>
                <c:ptCount val="2"/>
              </c:numCache>
            </c:numRef>
          </c:cat>
          <c:val>
            <c:numRef>
              <c:f>Sheet1!$B$2:$B$3</c:f>
              <c:numCache>
                <c:formatCode>General</c:formatCode>
                <c:ptCount val="2"/>
                <c:pt idx="0">
                  <c:v>8</c:v>
                </c:pt>
                <c:pt idx="1">
                  <c:v>2</c:v>
                </c:pt>
              </c:numCache>
            </c:numRef>
          </c:val>
          <c:extLst>
            <c:ext xmlns:c16="http://schemas.microsoft.com/office/drawing/2014/chart" uri="{C3380CC4-5D6E-409C-BE32-E72D297353CC}">
              <c16:uniqueId val="{00000002-94DE-4613-B8F3-6332C6CCFCA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79293397148884"/>
          <c:y val="3.8201431747003155E-2"/>
          <c:w val="0.6742070660285111"/>
          <c:h val="0.92359713650599373"/>
        </c:manualLayout>
      </c:layout>
      <c:barChart>
        <c:barDir val="bar"/>
        <c:grouping val="percentStacked"/>
        <c:varyColors val="0"/>
        <c:ser>
          <c:idx val="0"/>
          <c:order val="0"/>
          <c:tx>
            <c:strRef>
              <c:f>'[School Climate Survey Result Charts Spring 2023.xlsx]School work'!$C$1</c:f>
              <c:strCache>
                <c:ptCount val="1"/>
                <c:pt idx="0">
                  <c:v>YES</c:v>
                </c:pt>
              </c:strCache>
            </c:strRef>
          </c:tx>
          <c:spPr>
            <a:solidFill>
              <a:srgbClr val="0098C9"/>
            </a:solidFill>
            <a:ln w="15875">
              <a:noFill/>
            </a:ln>
            <a:effectLst/>
          </c:spPr>
          <c:invertIfNegative val="0"/>
          <c:dLbls>
            <c:spPr>
              <a:noFill/>
              <a:ln>
                <a:noFill/>
              </a:ln>
              <a:effectLst/>
            </c:spPr>
            <c:txPr>
              <a:bodyPr rot="0" spcFirstLastPara="1" vertOverflow="ellipsis" vert="horz" wrap="square" anchor="ctr" anchorCtr="0"/>
              <a:lstStyle/>
              <a:p>
                <a:pPr algn="ctr">
                  <a:defRPr lang="en-US"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2023.xlsx]School work'!$B$2:$B$7</c:f>
              <c:strCache>
                <c:ptCount val="6"/>
                <c:pt idx="0">
                  <c:v>School computer lab or class</c:v>
                </c:pt>
                <c:pt idx="1">
                  <c:v>Academic Class</c:v>
                </c:pt>
                <c:pt idx="2">
                  <c:v>Through a mobile device</c:v>
                </c:pt>
                <c:pt idx="3">
                  <c:v>Library computer</c:v>
                </c:pt>
                <c:pt idx="4">
                  <c:v>My own laptop</c:v>
                </c:pt>
                <c:pt idx="5">
                  <c:v>My own tablet</c:v>
                </c:pt>
              </c:strCache>
            </c:strRef>
          </c:cat>
          <c:val>
            <c:numRef>
              <c:f>'[School Climate Survey Result Charts Spring 2023.xlsx]School work'!$C$2:$C$7</c:f>
              <c:numCache>
                <c:formatCode>0%</c:formatCode>
                <c:ptCount val="6"/>
                <c:pt idx="0">
                  <c:v>0.76</c:v>
                </c:pt>
                <c:pt idx="1">
                  <c:v>0.75</c:v>
                </c:pt>
                <c:pt idx="2">
                  <c:v>0.4</c:v>
                </c:pt>
                <c:pt idx="3">
                  <c:v>0.37</c:v>
                </c:pt>
                <c:pt idx="4">
                  <c:v>0.13</c:v>
                </c:pt>
                <c:pt idx="5">
                  <c:v>0.13</c:v>
                </c:pt>
              </c:numCache>
            </c:numRef>
          </c:val>
          <c:extLst>
            <c:ext xmlns:c16="http://schemas.microsoft.com/office/drawing/2014/chart" uri="{C3380CC4-5D6E-409C-BE32-E72D297353CC}">
              <c16:uniqueId val="{00000000-7776-4AD9-97E2-74C99218B251}"/>
            </c:ext>
          </c:extLst>
        </c:ser>
        <c:ser>
          <c:idx val="1"/>
          <c:order val="1"/>
          <c:tx>
            <c:strRef>
              <c:f>'[School Climate Survey Result Charts Spring 2023.xlsx]School work'!$D$1</c:f>
              <c:strCache>
                <c:ptCount val="1"/>
                <c:pt idx="0">
                  <c:v>NO</c:v>
                </c:pt>
              </c:strCache>
            </c:strRef>
          </c:tx>
          <c:spPr>
            <a:solidFill>
              <a:sysClr val="window" lastClr="FFFFFF">
                <a:lumMod val="85000"/>
              </a:sysClr>
            </a:solidFill>
            <a:ln w="19050">
              <a:solidFill>
                <a:sysClr val="window" lastClr="FFFFFF"/>
              </a:solidFill>
            </a:ln>
            <a:effectLst/>
          </c:spPr>
          <c:invertIfNegative val="0"/>
          <c:cat>
            <c:strRef>
              <c:f>'[School Climate Survey Result Charts Spring 2023.xlsx]School work'!$B$2:$B$7</c:f>
              <c:strCache>
                <c:ptCount val="6"/>
                <c:pt idx="0">
                  <c:v>School computer lab or class</c:v>
                </c:pt>
                <c:pt idx="1">
                  <c:v>Academic Class</c:v>
                </c:pt>
                <c:pt idx="2">
                  <c:v>Through a mobile device</c:v>
                </c:pt>
                <c:pt idx="3">
                  <c:v>Library computer</c:v>
                </c:pt>
                <c:pt idx="4">
                  <c:v>My own laptop</c:v>
                </c:pt>
                <c:pt idx="5">
                  <c:v>My own tablet</c:v>
                </c:pt>
              </c:strCache>
            </c:strRef>
          </c:cat>
          <c:val>
            <c:numRef>
              <c:f>'[School Climate Survey Result Charts Spring 2023.xlsx]School work'!$D$2:$D$7</c:f>
              <c:numCache>
                <c:formatCode>0%</c:formatCode>
                <c:ptCount val="6"/>
                <c:pt idx="0">
                  <c:v>0.24</c:v>
                </c:pt>
                <c:pt idx="1">
                  <c:v>0.25</c:v>
                </c:pt>
                <c:pt idx="2">
                  <c:v>0.6</c:v>
                </c:pt>
                <c:pt idx="3">
                  <c:v>0.63</c:v>
                </c:pt>
                <c:pt idx="4">
                  <c:v>0.87</c:v>
                </c:pt>
                <c:pt idx="5">
                  <c:v>0.87</c:v>
                </c:pt>
              </c:numCache>
            </c:numRef>
          </c:val>
          <c:extLst>
            <c:ext xmlns:c16="http://schemas.microsoft.com/office/drawing/2014/chart" uri="{C3380CC4-5D6E-409C-BE32-E72D297353CC}">
              <c16:uniqueId val="{00000001-7776-4AD9-97E2-74C99218B251}"/>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Franklin Gothic Demi" panose="020B0703020102020204" pitchFamily="34" charset="0"/>
                <a:ea typeface="+mn-ea"/>
                <a:cs typeface="+mn-cs"/>
              </a:defRPr>
            </a:pPr>
            <a:endParaRPr lang="en-US"/>
          </a:p>
        </c:txPr>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solidFill>
      <a:schemeClr val="bg1"/>
    </a:solidFill>
    <a:ln w="15875" cap="flat" cmpd="sng" algn="ctr">
      <a:solidFill>
        <a:schemeClr val="bg1"/>
      </a:solidFill>
      <a:round/>
    </a:ln>
    <a:effectLst/>
  </c:spPr>
  <c:txPr>
    <a:bodyPr/>
    <a:lstStyle/>
    <a:p>
      <a:pPr>
        <a:defRPr sz="1200">
          <a:solidFill>
            <a:schemeClr val="bg1"/>
          </a:solidFill>
          <a:latin typeface="Tw Cen MT Condensed Extra Bold" panose="020B0803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03016978512442"/>
          <c:y val="2.7716796594455535E-2"/>
          <c:w val="0.70096983021487569"/>
          <c:h val="0.96574084955798445"/>
        </c:manualLayout>
      </c:layout>
      <c:barChart>
        <c:barDir val="bar"/>
        <c:grouping val="stacked"/>
        <c:varyColors val="0"/>
        <c:ser>
          <c:idx val="1"/>
          <c:order val="0"/>
          <c:tx>
            <c:strRef>
              <c:f>'[School Climate Survey Result Charts Spring 2023.xlsx]Connections'!$B$1</c:f>
              <c:strCache>
                <c:ptCount val="1"/>
                <c:pt idx="0">
                  <c:v>Strongly Agree</c:v>
                </c:pt>
              </c:strCache>
            </c:strRef>
          </c:tx>
          <c:spPr>
            <a:solidFill>
              <a:srgbClr val="00735C">
                <a:lumMod val="75000"/>
              </a:srgbClr>
            </a:solidFill>
            <a:ln w="15875">
              <a:solidFill>
                <a:sysClr val="window" lastClr="FFFFFF"/>
              </a:solidFill>
            </a:ln>
          </c:spPr>
          <c:invertIfNegative val="0"/>
          <c:dLbls>
            <c:dLbl>
              <c:idx val="0"/>
              <c:tx>
                <c:strRef>
                  <c:f>'[School Climate Survey Result Charts Spring 2023.xlsx]Connections'!$B$1</c:f>
                  <c:strCache>
                    <c:ptCount val="1"/>
                    <c:pt idx="0">
                      <c:v>Strongly 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{9312F71E-F222-46CE-806F-DB848C800F73}</c15:txfldGUID>
                      <c15:f>'[School Climate Survey Result Charts Spring 2023.xlsx]Connections'!$B$1</c15:f>
                      <c15:dlblFieldTableCache>
                        <c:ptCount val="1"/>
                        <c:pt idx="0">
                          <c:v>Strongly Agree</c:v>
                        </c:pt>
                      </c15:dlblFieldTableCache>
                    </c15:dlblFTEntry>
                  </c15:dlblFieldTable>
                  <c15:showDataLabelsRange val="0"/>
                </c:ext>
                <c:ext xmlns:c16="http://schemas.microsoft.com/office/drawing/2014/chart" uri="{C3380CC4-5D6E-409C-BE32-E72D297353CC}">
                  <c16:uniqueId val="{00000000-D5DB-4B51-9027-CD6BB786FA07}"/>
                </c:ext>
              </c:extLst>
            </c:dLbl>
            <c:spPr>
              <a:noFill/>
              <a:ln>
                <a:noFill/>
              </a:ln>
              <a:effectLst/>
            </c:spPr>
            <c:txPr>
              <a:bodyPr/>
              <a:lstStyle/>
              <a:p>
                <a:pPr>
                  <a:defRPr sz="1000" b="0">
                    <a:solidFill>
                      <a:schemeClr val="bg1"/>
                    </a:solidFill>
                    <a:latin typeface="Franklin Gothic Demi" panose="020B07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'[School Climate Survey Result Charts Spring 2023.xlsx]Connections'!$A$2:$A$8</c:f>
              <c:strCache>
                <c:ptCount val="7"/>
                <c:pt idx="0">
                  <c:v>Header row</c:v>
                </c:pt>
                <c:pt idx="1">
                  <c:v>At least one adult at my school cares about me. </c:v>
                </c:pt>
                <c:pt idx="2">
                  <c:v>I have positive relationships with peers and staff at my school. </c:v>
                </c:pt>
                <c:pt idx="3">
                  <c:v>My school gives me second chances. </c:v>
                </c:pt>
                <c:pt idx="4">
                  <c:v>I know ways to make myself feel better when I'm sad. </c:v>
                </c:pt>
                <c:pt idx="5">
                  <c:v>I am proud to attend my school. </c:v>
                </c:pt>
                <c:pt idx="6">
                  <c:v>I feel like I belong at this school. </c:v>
                </c:pt>
              </c:strCache>
            </c:strRef>
          </c:cat>
          <c:val>
            <c:numRef>
              <c:f>'[School Climate Survey Result Charts Spring 2023.xlsx]Connections'!$B$2:$B$8</c:f>
              <c:numCache>
                <c:formatCode>0%</c:formatCode>
                <c:ptCount val="7"/>
                <c:pt idx="0">
                  <c:v>0.2</c:v>
                </c:pt>
                <c:pt idx="1">
                  <c:v>0.35099999999999998</c:v>
                </c:pt>
                <c:pt idx="2">
                  <c:v>0.193</c:v>
                </c:pt>
                <c:pt idx="3">
                  <c:v>0.17299999999999999</c:v>
                </c:pt>
                <c:pt idx="4">
                  <c:v>0.20300000000000001</c:v>
                </c:pt>
                <c:pt idx="5">
                  <c:v>0.09</c:v>
                </c:pt>
                <c:pt idx="6">
                  <c:v>0.11799999999999999</c:v>
                </c:pt>
              </c:numCache>
            </c:numRef>
          </c:val>
          <c:extLst>
            <c:ext xmlns:c16="http://schemas.microsoft.com/office/drawing/2014/chart" uri="{C3380CC4-5D6E-409C-BE32-E72D297353CC}">
              <c16:uniqueId val="{00000001-D5DB-4B51-9027-CD6BB786FA07}"/>
            </c:ext>
          </c:extLst>
        </c:ser>
        <c:ser>
          <c:idx val="2"/>
          <c:order val="1"/>
          <c:tx>
            <c:strRef>
              <c:f>'[School Climate Survey Result Charts Spring 2023.xlsx]Connections'!$C$1</c:f>
              <c:strCache>
                <c:ptCount val="1"/>
                <c:pt idx="0">
                  <c:v>Agree</c:v>
                </c:pt>
              </c:strCache>
            </c:strRef>
          </c:tx>
          <c:spPr>
            <a:solidFill>
              <a:srgbClr val="00735C"/>
            </a:solidFill>
            <a:ln w="15875">
              <a:solidFill>
                <a:sysClr val="window" lastClr="FFFFFF"/>
              </a:solidFill>
            </a:ln>
          </c:spPr>
          <c:invertIfNegative val="0"/>
          <c:dPt>
            <c:idx val="1"/>
            <c:invertIfNegative val="0"/>
            <c:bubble3D val="0"/>
            <c:extLst>
              <c:ext xmlns:c16="http://schemas.microsoft.com/office/drawing/2014/chart" uri="{C3380CC4-5D6E-409C-BE32-E72D297353CC}">
                <c16:uniqueId val="{00000002-D5DB-4B51-9027-CD6BB786FA07}"/>
              </c:ext>
            </c:extLst>
          </c:dPt>
          <c:dPt>
            <c:idx val="4"/>
            <c:invertIfNegative val="0"/>
            <c:bubble3D val="0"/>
            <c:extLst>
              <c:ext xmlns:c16="http://schemas.microsoft.com/office/drawing/2014/chart" uri="{C3380CC4-5D6E-409C-BE32-E72D297353CC}">
                <c16:uniqueId val="{00000003-D5DB-4B51-9027-CD6BB786FA07}"/>
              </c:ext>
            </c:extLst>
          </c:dPt>
          <c:dLbls>
            <c:dLbl>
              <c:idx val="0"/>
              <c:tx>
                <c:strRef>
                  <c:f>'[School Climate Survey Result Charts Spring 2023.xlsx]Connections'!$C$1</c:f>
                  <c:strCache>
                    <c:ptCount val="1"/>
                    <c:pt idx="0">
                      <c:v>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{3CF4C46B-5E9F-4707-8EBA-81B5AEB9DF2D}</c15:txfldGUID>
                      <c15:f>'[School Climate Survey Result Charts Spring 2023.xlsx]Connections'!$C$1</c15:f>
                      <c15:dlblFieldTableCache>
                        <c:ptCount val="1"/>
                        <c:pt idx="0">
                          <c:v>Agree</c:v>
                        </c:pt>
                      </c15:dlblFieldTableCache>
                    </c15:dlblFTEntry>
                  </c15:dlblFieldTable>
                  <c15:showDataLabelsRange val="0"/>
                </c:ext>
                <c:ext xmlns:c16="http://schemas.microsoft.com/office/drawing/2014/chart" uri="{C3380CC4-5D6E-409C-BE32-E72D297353CC}">
                  <c16:uniqueId val="{00000004-D5DB-4B51-9027-CD6BB786FA07}"/>
                </c:ext>
              </c:extLst>
            </c:dLbl>
            <c:spPr>
              <a:noFill/>
              <a:ln>
                <a:noFill/>
              </a:ln>
              <a:effectLst/>
            </c:spPr>
            <c:txPr>
              <a:bodyPr/>
              <a:lstStyle/>
              <a:p>
                <a:pPr>
                  <a:defRPr sz="1000" b="0">
                    <a:solidFill>
                      <a:schemeClr val="bg1"/>
                    </a:solidFill>
                    <a:latin typeface="Franklin Gothic Demi" panose="020B07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'[School Climate Survey Result Charts Spring 2023.xlsx]Connections'!$A$2:$A$8</c:f>
              <c:strCache>
                <c:ptCount val="7"/>
                <c:pt idx="0">
                  <c:v>Header row</c:v>
                </c:pt>
                <c:pt idx="1">
                  <c:v>At least one adult at my school cares about me. </c:v>
                </c:pt>
                <c:pt idx="2">
                  <c:v>I have positive relationships with peers and staff at my school. </c:v>
                </c:pt>
                <c:pt idx="3">
                  <c:v>My school gives me second chances. </c:v>
                </c:pt>
                <c:pt idx="4">
                  <c:v>I know ways to make myself feel better when I'm sad. </c:v>
                </c:pt>
                <c:pt idx="5">
                  <c:v>I am proud to attend my school. </c:v>
                </c:pt>
                <c:pt idx="6">
                  <c:v>I feel like I belong at this school. </c:v>
                </c:pt>
              </c:strCache>
            </c:strRef>
          </c:cat>
          <c:val>
            <c:numRef>
              <c:f>'[School Climate Survey Result Charts Spring 2023.xlsx]Connections'!$C$2:$C$8</c:f>
              <c:numCache>
                <c:formatCode>0%</c:formatCode>
                <c:ptCount val="7"/>
                <c:pt idx="0">
                  <c:v>0.2</c:v>
                </c:pt>
                <c:pt idx="1">
                  <c:v>0.32700000000000001</c:v>
                </c:pt>
                <c:pt idx="2">
                  <c:v>0.40400000000000003</c:v>
                </c:pt>
                <c:pt idx="3">
                  <c:v>0.35799999999999998</c:v>
                </c:pt>
                <c:pt idx="4">
                  <c:v>0.29299999999999998</c:v>
                </c:pt>
                <c:pt idx="5">
                  <c:v>0.26300000000000001</c:v>
                </c:pt>
                <c:pt idx="6">
                  <c:v>0.22</c:v>
                </c:pt>
              </c:numCache>
            </c:numRef>
          </c:val>
          <c:extLst>
            <c:ext xmlns:c16="http://schemas.microsoft.com/office/drawing/2014/chart" uri="{C3380CC4-5D6E-409C-BE32-E72D297353CC}">
              <c16:uniqueId val="{00000005-D5DB-4B51-9027-CD6BB786FA07}"/>
            </c:ext>
          </c:extLst>
        </c:ser>
        <c:ser>
          <c:idx val="3"/>
          <c:order val="2"/>
          <c:tx>
            <c:strRef>
              <c:f>'[School Climate Survey Result Charts Spring 2023.xlsx]Connections'!$D$1</c:f>
              <c:strCache>
                <c:ptCount val="1"/>
                <c:pt idx="0">
                  <c:v>Neutral/Don't Know</c:v>
                </c:pt>
              </c:strCache>
            </c:strRef>
          </c:tx>
          <c:spPr>
            <a:solidFill>
              <a:sysClr val="window" lastClr="FFFFFF">
                <a:lumMod val="85000"/>
              </a:sysClr>
            </a:solidFill>
            <a:ln w="15875">
              <a:solidFill>
                <a:sysClr val="window" lastClr="FFFFFF"/>
              </a:solidFill>
            </a:ln>
          </c:spPr>
          <c:invertIfNegative val="0"/>
          <c:dLbls>
            <c:dLbl>
              <c:idx val="0"/>
              <c:layout>
                <c:manualLayout>
                  <c:x val="-4.8915838745602885E-3"/>
                  <c:y val="6.8418185691511513E-18"/>
                </c:manualLayout>
              </c:layout>
              <c:tx>
                <c:strRef>
                  <c:f>'[School Climate Survey Result Charts Spring 2023.xlsx]Connections'!$D$1</c:f>
                  <c:strCache>
                    <c:ptCount val="1"/>
                    <c:pt idx="0">
                      <c:v>Neutral/Don't Know</c:v>
                    </c:pt>
                  </c:strCache>
                </c:strRef>
              </c:tx>
              <c:showLegendKey val="0"/>
              <c:showVal val="1"/>
              <c:showCatName val="0"/>
              <c:showSerName val="0"/>
              <c:showPercent val="0"/>
              <c:showBubbleSize val="0"/>
              <c:extLst>
                <c:ext xmlns:c15="http://schemas.microsoft.com/office/drawing/2012/chart" uri="{CE6537A1-D6FC-4f65-9D91-7224C49458BB}">
                  <c15:layout>
                    <c:manualLayout>
                      <c:w val="0.11619294714221187"/>
                      <c:h val="0.11446619093684141"/>
                    </c:manualLayout>
                  </c15:layout>
                  <c15:dlblFieldTable>
                    <c15:dlblFTEntry>
                      <c15:txfldGUID>{963C46CF-29A1-40F9-8D27-C6F92DB75FB5}</c15:txfldGUID>
                      <c15:f>'[School Climate Survey Result Charts Spring 2023.xlsx]Connections'!$D$1</c15:f>
                      <c15:dlblFieldTableCache>
                        <c:ptCount val="1"/>
                        <c:pt idx="0">
                          <c:v>Neutral/Don't Know</c:v>
                        </c:pt>
                      </c15:dlblFieldTableCache>
                    </c15:dlblFTEntry>
                  </c15:dlblFieldTable>
                  <c15:showDataLabelsRange val="0"/>
                </c:ext>
                <c:ext xmlns:c16="http://schemas.microsoft.com/office/drawing/2014/chart" uri="{C3380CC4-5D6E-409C-BE32-E72D297353CC}">
                  <c16:uniqueId val="{00000006-D5DB-4B51-9027-CD6BB786FA07}"/>
                </c:ext>
              </c:extLst>
            </c:dLbl>
            <c:spPr>
              <a:noFill/>
              <a:ln>
                <a:noFill/>
              </a:ln>
              <a:effectLst/>
            </c:spPr>
            <c:txPr>
              <a:bodyPr/>
              <a:lstStyle/>
              <a:p>
                <a:pPr>
                  <a:defRPr sz="1000" b="0">
                    <a:solidFill>
                      <a:schemeClr val="tx1">
                        <a:lumMod val="50000"/>
                        <a:lumOff val="50000"/>
                      </a:schemeClr>
                    </a:solidFill>
                    <a:latin typeface="Franklin Gothic Demi" panose="020B07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'[School Climate Survey Result Charts Spring 2023.xlsx]Connections'!$A$2:$A$8</c:f>
              <c:strCache>
                <c:ptCount val="7"/>
                <c:pt idx="0">
                  <c:v>Header row</c:v>
                </c:pt>
                <c:pt idx="1">
                  <c:v>At least one adult at my school cares about me. </c:v>
                </c:pt>
                <c:pt idx="2">
                  <c:v>I have positive relationships with peers and staff at my school. </c:v>
                </c:pt>
                <c:pt idx="3">
                  <c:v>My school gives me second chances. </c:v>
                </c:pt>
                <c:pt idx="4">
                  <c:v>I know ways to make myself feel better when I'm sad. </c:v>
                </c:pt>
                <c:pt idx="5">
                  <c:v>I am proud to attend my school. </c:v>
                </c:pt>
                <c:pt idx="6">
                  <c:v>I feel like I belong at this school. </c:v>
                </c:pt>
              </c:strCache>
            </c:strRef>
          </c:cat>
          <c:val>
            <c:numRef>
              <c:f>'[School Climate Survey Result Charts Spring 2023.xlsx]Connections'!$D$2:$D$8</c:f>
              <c:numCache>
                <c:formatCode>0%</c:formatCode>
                <c:ptCount val="7"/>
                <c:pt idx="0">
                  <c:v>0.2</c:v>
                </c:pt>
                <c:pt idx="1">
                  <c:v>0.218</c:v>
                </c:pt>
                <c:pt idx="2">
                  <c:v>0.307</c:v>
                </c:pt>
                <c:pt idx="3">
                  <c:v>0.33300000000000002</c:v>
                </c:pt>
                <c:pt idx="4">
                  <c:v>0.30199999999999999</c:v>
                </c:pt>
                <c:pt idx="5">
                  <c:v>0.40100000000000002</c:v>
                </c:pt>
                <c:pt idx="6">
                  <c:v>0.43</c:v>
                </c:pt>
              </c:numCache>
            </c:numRef>
          </c:val>
          <c:extLst>
            <c:ext xmlns:c16="http://schemas.microsoft.com/office/drawing/2014/chart" uri="{C3380CC4-5D6E-409C-BE32-E72D297353CC}">
              <c16:uniqueId val="{00000007-D5DB-4B51-9027-CD6BB786FA07}"/>
            </c:ext>
          </c:extLst>
        </c:ser>
        <c:ser>
          <c:idx val="4"/>
          <c:order val="3"/>
          <c:tx>
            <c:strRef>
              <c:f>'[School Climate Survey Result Charts Spring 2023.xlsx]Connections'!$E$1</c:f>
              <c:strCache>
                <c:ptCount val="1"/>
                <c:pt idx="0">
                  <c:v>Disagree</c:v>
                </c:pt>
              </c:strCache>
            </c:strRef>
          </c:tx>
          <c:spPr>
            <a:solidFill>
              <a:sysClr val="window" lastClr="FFFFFF">
                <a:lumMod val="65000"/>
              </a:sysClr>
            </a:solidFill>
            <a:ln w="15875">
              <a:solidFill>
                <a:sysClr val="window" lastClr="FFFFFF"/>
              </a:solidFill>
            </a:ln>
          </c:spPr>
          <c:invertIfNegative val="0"/>
          <c:dLbls>
            <c:dLbl>
              <c:idx val="0"/>
              <c:tx>
                <c:strRef>
                  <c:f>'[School Climate Survey Result Charts Spring 2023.xlsx]Connections'!$E$1</c:f>
                  <c:strCache>
                    <c:ptCount val="1"/>
                    <c:pt idx="0">
                      <c:v>Disagree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{E800F6C3-3124-49AF-992F-A651A273EAC2}</c15:txfldGUID>
                      <c15:f>'[School Climate Survey Result Charts Spring 2023.xlsx]Connections'!$E$1</c15:f>
                      <c15:dlblFieldTableCache>
                        <c:ptCount val="1"/>
                        <c:pt idx="0">
                          <c:v>Disagree</c:v>
                        </c:pt>
                      </c15:dlblFieldTableCache>
                    </c15:dlblFTEntry>
                  </c15:dlblFieldTable>
                  <c15:showDataLabelsRange val="0"/>
                </c:ext>
                <c:ext xmlns:c16="http://schemas.microsoft.com/office/drawing/2014/chart" uri="{C3380CC4-5D6E-409C-BE32-E72D297353CC}">
                  <c16:uniqueId val="{00000008-D5DB-4B51-9027-CD6BB786FA07}"/>
                </c:ext>
              </c:extLst>
            </c:dLbl>
            <c:spPr>
              <a:noFill/>
              <a:ln>
                <a:noFill/>
              </a:ln>
              <a:effectLst/>
            </c:spPr>
            <c:txPr>
              <a:bodyPr/>
              <a:lstStyle/>
              <a:p>
                <a:pPr>
                  <a:defRPr sz="1000" b="0">
                    <a:solidFill>
                      <a:schemeClr val="bg1"/>
                    </a:solidFill>
                    <a:latin typeface="Franklin Gothic Demi" panose="020B07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'[School Climate Survey Result Charts Spring 2023.xlsx]Connections'!$A$2:$A$8</c:f>
              <c:strCache>
                <c:ptCount val="7"/>
                <c:pt idx="0">
                  <c:v>Header row</c:v>
                </c:pt>
                <c:pt idx="1">
                  <c:v>At least one adult at my school cares about me. </c:v>
                </c:pt>
                <c:pt idx="2">
                  <c:v>I have positive relationships with peers and staff at my school. </c:v>
                </c:pt>
                <c:pt idx="3">
                  <c:v>My school gives me second chances. </c:v>
                </c:pt>
                <c:pt idx="4">
                  <c:v>I know ways to make myself feel better when I'm sad. </c:v>
                </c:pt>
                <c:pt idx="5">
                  <c:v>I am proud to attend my school. </c:v>
                </c:pt>
                <c:pt idx="6">
                  <c:v>I feel like I belong at this school. </c:v>
                </c:pt>
              </c:strCache>
            </c:strRef>
          </c:cat>
          <c:val>
            <c:numRef>
              <c:f>'[School Climate Survey Result Charts Spring 2023.xlsx]Connections'!$E$2:$E$8</c:f>
              <c:numCache>
                <c:formatCode>0%</c:formatCode>
                <c:ptCount val="7"/>
                <c:pt idx="0">
                  <c:v>0.2</c:v>
                </c:pt>
                <c:pt idx="1">
                  <c:v>4.2999999999999997E-2</c:v>
                </c:pt>
                <c:pt idx="2">
                  <c:v>6.4000000000000001E-2</c:v>
                </c:pt>
                <c:pt idx="3">
                  <c:v>7.4999999999999997E-2</c:v>
                </c:pt>
                <c:pt idx="4">
                  <c:v>0.10100000000000001</c:v>
                </c:pt>
                <c:pt idx="5">
                  <c:v>0.13</c:v>
                </c:pt>
                <c:pt idx="6">
                  <c:v>0.1</c:v>
                </c:pt>
              </c:numCache>
            </c:numRef>
          </c:val>
          <c:extLst>
            <c:ext xmlns:c16="http://schemas.microsoft.com/office/drawing/2014/chart" uri="{C3380CC4-5D6E-409C-BE32-E72D297353CC}">
              <c16:uniqueId val="{00000009-D5DB-4B51-9027-CD6BB786FA07}"/>
            </c:ext>
          </c:extLst>
        </c:ser>
        <c:ser>
          <c:idx val="0"/>
          <c:order val="4"/>
          <c:tx>
            <c:strRef>
              <c:f>'[School Climate Survey Result Charts Spring 2023.xlsx]Connections'!$F$1</c:f>
              <c:strCache>
                <c:ptCount val="1"/>
                <c:pt idx="0">
                  <c:v>Strongly Disagree</c:v>
                </c:pt>
              </c:strCache>
            </c:strRef>
          </c:tx>
          <c:spPr>
            <a:solidFill>
              <a:sysClr val="window" lastClr="FFFFFF">
                <a:lumMod val="50000"/>
              </a:sysClr>
            </a:solidFill>
            <a:ln w="15875">
              <a:solidFill>
                <a:sysClr val="window" lastClr="FFFFFF"/>
              </a:solidFill>
            </a:ln>
          </c:spPr>
          <c:invertIfNegative val="0"/>
          <c:dLbls>
            <c:dLbl>
              <c:idx val="0"/>
              <c:tx>
                <c:strRef>
                  <c:f>'[School Climate Survey Result Charts Spring 2023.xlsx]Connections'!$F$1</c:f>
                  <c:strCache>
                    <c:ptCount val="1"/>
                    <c:pt idx="0">
                      <c:v>Strongly Disagree</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{21AEDB45-2C1B-4DE2-8976-D0B1D92D9729}</c15:txfldGUID>
                      <c15:f>'[School Climate Survey Result Charts Spring 2023.xlsx]Connections'!$F$1</c15:f>
                      <c15:dlblFieldTableCache>
                        <c:ptCount val="1"/>
                        <c:pt idx="0">
                          <c:v>Strongly Disagree</c:v>
                        </c:pt>
                      </c15:dlblFieldTableCache>
                    </c15:dlblFTEntry>
                  </c15:dlblFieldTable>
                  <c15:showDataLabelsRange val="0"/>
                </c:ext>
                <c:ext xmlns:c16="http://schemas.microsoft.com/office/drawing/2014/chart" uri="{C3380CC4-5D6E-409C-BE32-E72D297353CC}">
                  <c16:uniqueId val="{0000000A-D5DB-4B51-9027-CD6BB786FA07}"/>
                </c:ext>
              </c:extLst>
            </c:dLbl>
            <c:dLbl>
              <c:idx val="2"/>
              <c:delete val="1"/>
              <c:extLst>
                <c:ext xmlns:c15="http://schemas.microsoft.com/office/drawing/2012/chart" uri="{CE6537A1-D6FC-4f65-9D91-7224C49458BB}"/>
                <c:ext xmlns:c16="http://schemas.microsoft.com/office/drawing/2014/chart" uri="{C3380CC4-5D6E-409C-BE32-E72D297353CC}">
                  <c16:uniqueId val="{0000000B-D5DB-4B51-9027-CD6BB786FA07}"/>
                </c:ext>
              </c:extLst>
            </c:dLbl>
            <c:spPr>
              <a:noFill/>
              <a:ln>
                <a:noFill/>
              </a:ln>
              <a:effectLst/>
            </c:spPr>
            <c:txPr>
              <a:bodyPr/>
              <a:lstStyle/>
              <a:p>
                <a:pPr>
                  <a:defRPr sz="1000" b="0">
                    <a:solidFill>
                      <a:schemeClr val="bg1"/>
                    </a:solidFill>
                    <a:latin typeface="Franklin Gothic Demi" panose="020B07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'[School Climate Survey Result Charts Spring 2023.xlsx]Connections'!$A$2:$A$8</c:f>
              <c:strCache>
                <c:ptCount val="7"/>
                <c:pt idx="0">
                  <c:v>Header row</c:v>
                </c:pt>
                <c:pt idx="1">
                  <c:v>At least one adult at my school cares about me. </c:v>
                </c:pt>
                <c:pt idx="2">
                  <c:v>I have positive relationships with peers and staff at my school. </c:v>
                </c:pt>
                <c:pt idx="3">
                  <c:v>My school gives me second chances. </c:v>
                </c:pt>
                <c:pt idx="4">
                  <c:v>I know ways to make myself feel better when I'm sad. </c:v>
                </c:pt>
                <c:pt idx="5">
                  <c:v>I am proud to attend my school. </c:v>
                </c:pt>
                <c:pt idx="6">
                  <c:v>I feel like I belong at this school. </c:v>
                </c:pt>
              </c:strCache>
            </c:strRef>
          </c:cat>
          <c:val>
            <c:numRef>
              <c:f>'[School Climate Survey Result Charts Spring 2023.xlsx]Connections'!$F$2:$F$8</c:f>
              <c:numCache>
                <c:formatCode>0%</c:formatCode>
                <c:ptCount val="7"/>
                <c:pt idx="0">
                  <c:v>0.2</c:v>
                </c:pt>
                <c:pt idx="1">
                  <c:v>6.0999999999999999E-2</c:v>
                </c:pt>
                <c:pt idx="2">
                  <c:v>3.2000000000000001E-2</c:v>
                </c:pt>
                <c:pt idx="3">
                  <c:v>6.0999999999999999E-2</c:v>
                </c:pt>
                <c:pt idx="4">
                  <c:v>0.10199999999999999</c:v>
                </c:pt>
                <c:pt idx="5">
                  <c:v>0.11600000000000001</c:v>
                </c:pt>
                <c:pt idx="6">
                  <c:v>0.13</c:v>
                </c:pt>
              </c:numCache>
            </c:numRef>
          </c:val>
          <c:extLst>
            <c:ext xmlns:c16="http://schemas.microsoft.com/office/drawing/2014/chart" uri="{C3380CC4-5D6E-409C-BE32-E72D297353CC}">
              <c16:uniqueId val="{0000000C-D5DB-4B51-9027-CD6BB786FA07}"/>
            </c:ext>
          </c:extLst>
        </c:ser>
        <c:dLbls>
          <c:showLegendKey val="0"/>
          <c:showVal val="0"/>
          <c:showCatName val="0"/>
          <c:showSerName val="0"/>
          <c:showPercent val="0"/>
          <c:showBubbleSize val="0"/>
        </c:dLbls>
        <c:gapWidth val="50"/>
        <c:overlap val="100"/>
        <c:axId val="100301824"/>
        <c:axId val="100320000"/>
      </c:barChart>
      <c:catAx>
        <c:axId val="100301824"/>
        <c:scaling>
          <c:orientation val="maxMin"/>
        </c:scaling>
        <c:delete val="1"/>
        <c:axPos val="l"/>
        <c:numFmt formatCode="General" sourceLinked="1"/>
        <c:majorTickMark val="out"/>
        <c:minorTickMark val="none"/>
        <c:tickLblPos val="nextTo"/>
        <c:crossAx val="100320000"/>
        <c:crosses val="autoZero"/>
        <c:auto val="1"/>
        <c:lblAlgn val="ctr"/>
        <c:lblOffset val="100"/>
        <c:noMultiLvlLbl val="0"/>
      </c:catAx>
      <c:valAx>
        <c:axId val="100320000"/>
        <c:scaling>
          <c:orientation val="minMax"/>
          <c:max val="1"/>
        </c:scaling>
        <c:delete val="1"/>
        <c:axPos val="t"/>
        <c:numFmt formatCode="0%" sourceLinked="1"/>
        <c:majorTickMark val="none"/>
        <c:minorTickMark val="none"/>
        <c:tickLblPos val="nextTo"/>
        <c:crossAx val="100301824"/>
        <c:crosses val="autoZero"/>
        <c:crossBetween val="between"/>
      </c:valAx>
    </c:plotArea>
    <c:plotVisOnly val="1"/>
    <c:dispBlanksAs val="gap"/>
    <c:showDLblsOverMax val="0"/>
  </c:chart>
  <c:spPr>
    <a:noFill/>
    <a:ln w="15875">
      <a:noFill/>
    </a:ln>
  </c:spPr>
  <c:txPr>
    <a:bodyPr/>
    <a:lstStyle/>
    <a:p>
      <a:pPr>
        <a:defRPr sz="1200" b="1">
          <a:latin typeface="Tw Cen MT Condensed" panose="020B0606020104020203" pitchFamily="34" charset="0"/>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2A48-443E-B130-F2EFA1AEE7E7}"/>
              </c:ext>
            </c:extLst>
          </c:dPt>
          <c:cat>
            <c:numRef>
              <c:f>Sheet1!$A$2:$A$3</c:f>
              <c:numCache>
                <c:formatCode>General</c:formatCode>
                <c:ptCount val="2"/>
              </c:numCache>
            </c:numRef>
          </c:cat>
          <c:val>
            <c:numRef>
              <c:f>Sheet1!$B$2:$B$3</c:f>
              <c:numCache>
                <c:formatCode>General</c:formatCode>
                <c:ptCount val="2"/>
                <c:pt idx="0">
                  <c:v>5.6</c:v>
                </c:pt>
                <c:pt idx="1">
                  <c:v>4.4000000000000004</c:v>
                </c:pt>
              </c:numCache>
            </c:numRef>
          </c:val>
          <c:extLst>
            <c:ext xmlns:c16="http://schemas.microsoft.com/office/drawing/2014/chart" uri="{C3380CC4-5D6E-409C-BE32-E72D297353CC}">
              <c16:uniqueId val="{00000002-2A48-443E-B130-F2EFA1AEE7E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02398229633062E-2"/>
          <c:y val="2.6999875015623048E-2"/>
          <c:w val="0.92495381092069373"/>
          <c:h val="0.76897087864017"/>
        </c:manualLayout>
      </c:layout>
      <c:barChart>
        <c:barDir val="col"/>
        <c:grouping val="clustered"/>
        <c:varyColors val="0"/>
        <c:ser>
          <c:idx val="0"/>
          <c:order val="0"/>
          <c:spPr>
            <a:solidFill>
              <a:schemeClr val="bg1">
                <a:lumMod val="75000"/>
              </a:schemeClr>
            </a:solidFill>
            <a:ln>
              <a:solidFill>
                <a:schemeClr val="bg1"/>
              </a:solidFill>
            </a:ln>
            <a:effectLst/>
          </c:spPr>
          <c:invertIfNegative val="0"/>
          <c:dLbls>
            <c:dLbl>
              <c:idx val="6"/>
              <c:layout>
                <c:manualLayout>
                  <c:x val="0"/>
                  <c:y val="1.95100622334877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56-4925-B034-D6FE8250E96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Sheet1!$A$1:$H$1</c:f>
              <c:strCache>
                <c:ptCount val="7"/>
                <c:pt idx="0">
                  <c:v>3rd</c:v>
                </c:pt>
                <c:pt idx="1">
                  <c:v>4th</c:v>
                </c:pt>
                <c:pt idx="2">
                  <c:v>5th</c:v>
                </c:pt>
                <c:pt idx="3">
                  <c:v>6th</c:v>
                </c:pt>
                <c:pt idx="4">
                  <c:v>7th</c:v>
                </c:pt>
                <c:pt idx="5">
                  <c:v>8th</c:v>
                </c:pt>
                <c:pt idx="6">
                  <c:v>HS</c:v>
                </c:pt>
              </c:strCache>
            </c:strRef>
          </c:cat>
          <c:val>
            <c:numRef>
              <c:f>Sheet1!$A$2:$H$2</c:f>
              <c:numCache>
                <c:formatCode>0%</c:formatCode>
                <c:ptCount val="7"/>
                <c:pt idx="0">
                  <c:v>0.21</c:v>
                </c:pt>
                <c:pt idx="1">
                  <c:v>0.18</c:v>
                </c:pt>
                <c:pt idx="2">
                  <c:v>0.2</c:v>
                </c:pt>
                <c:pt idx="3">
                  <c:v>0.17</c:v>
                </c:pt>
                <c:pt idx="4">
                  <c:v>0.27</c:v>
                </c:pt>
                <c:pt idx="5">
                  <c:v>0.25</c:v>
                </c:pt>
                <c:pt idx="6">
                  <c:v>0.02</c:v>
                </c:pt>
              </c:numCache>
            </c:numRef>
          </c:val>
          <c:extLst>
            <c:ext xmlns:c16="http://schemas.microsoft.com/office/drawing/2014/chart" uri="{C3380CC4-5D6E-409C-BE32-E72D297353CC}">
              <c16:uniqueId val="{00000000-DD8A-4A57-82B2-7BDB36E5FE9F}"/>
            </c:ext>
          </c:extLst>
        </c:ser>
        <c:ser>
          <c:idx val="1"/>
          <c:order val="1"/>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Sheet1!$A$1:$H$1</c:f>
              <c:strCache>
                <c:ptCount val="7"/>
                <c:pt idx="0">
                  <c:v>3rd</c:v>
                </c:pt>
                <c:pt idx="1">
                  <c:v>4th</c:v>
                </c:pt>
                <c:pt idx="2">
                  <c:v>5th</c:v>
                </c:pt>
                <c:pt idx="3">
                  <c:v>6th</c:v>
                </c:pt>
                <c:pt idx="4">
                  <c:v>7th</c:v>
                </c:pt>
                <c:pt idx="5">
                  <c:v>8th</c:v>
                </c:pt>
                <c:pt idx="6">
                  <c:v>HS</c:v>
                </c:pt>
              </c:strCache>
            </c:strRef>
          </c:cat>
          <c:val>
            <c:numRef>
              <c:f>Sheet1!$A$3:$H$3</c:f>
              <c:numCache>
                <c:formatCode>0%</c:formatCode>
                <c:ptCount val="7"/>
                <c:pt idx="0">
                  <c:v>0.41699999999999998</c:v>
                </c:pt>
                <c:pt idx="1">
                  <c:v>0.40899999999999997</c:v>
                </c:pt>
                <c:pt idx="2">
                  <c:v>0.28699999999999998</c:v>
                </c:pt>
                <c:pt idx="3">
                  <c:v>0.23599999999999999</c:v>
                </c:pt>
                <c:pt idx="4">
                  <c:v>0.32400000000000001</c:v>
                </c:pt>
                <c:pt idx="5">
                  <c:v>0.31</c:v>
                </c:pt>
                <c:pt idx="6">
                  <c:v>0.215</c:v>
                </c:pt>
              </c:numCache>
            </c:numRef>
          </c:val>
          <c:extLst>
            <c:ext xmlns:c16="http://schemas.microsoft.com/office/drawing/2014/chart" uri="{C3380CC4-5D6E-409C-BE32-E72D297353CC}">
              <c16:uniqueId val="{00000001-DD8A-4A57-82B2-7BDB36E5FE9F}"/>
            </c:ext>
          </c:extLst>
        </c:ser>
        <c:dLbls>
          <c:showLegendKey val="0"/>
          <c:showVal val="0"/>
          <c:showCatName val="0"/>
          <c:showSerName val="0"/>
          <c:showPercent val="0"/>
          <c:showBubbleSize val="0"/>
        </c:dLbls>
        <c:gapWidth val="50"/>
        <c:axId val="96560640"/>
        <c:axId val="96562176"/>
      </c:barChart>
      <c:catAx>
        <c:axId val="9656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Franklin Gothic Demi" panose="020B0703020102020204" pitchFamily="34" charset="0"/>
                <a:ea typeface="+mn-ea"/>
                <a:cs typeface="+mn-cs"/>
              </a:defRPr>
            </a:pPr>
            <a:endParaRPr lang="en-US"/>
          </a:p>
        </c:txPr>
        <c:crossAx val="96562176"/>
        <c:crosses val="autoZero"/>
        <c:auto val="0"/>
        <c:lblAlgn val="ctr"/>
        <c:lblOffset val="100"/>
        <c:noMultiLvlLbl val="0"/>
      </c:catAx>
      <c:valAx>
        <c:axId val="96562176"/>
        <c:scaling>
          <c:orientation val="minMax"/>
          <c:max val="0.70000000000000007"/>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Franklin Gothic Demi" panose="020B0703020102020204" pitchFamily="34" charset="0"/>
                <a:ea typeface="+mn-ea"/>
                <a:cs typeface="+mn-cs"/>
              </a:defRPr>
            </a:pPr>
            <a:endParaRPr lang="en-US"/>
          </a:p>
        </c:txPr>
        <c:crossAx val="9656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DA80-4D50-8852-760E80E89B6A}"/>
              </c:ext>
            </c:extLst>
          </c:dPt>
          <c:cat>
            <c:numRef>
              <c:f>Sheet1!$A$2:$A$3</c:f>
              <c:numCache>
                <c:formatCode>General</c:formatCode>
                <c:ptCount val="2"/>
              </c:numCache>
            </c:numRef>
          </c:cat>
          <c:val>
            <c:numRef>
              <c:f>Sheet1!$B$2:$B$3</c:f>
              <c:numCache>
                <c:formatCode>General</c:formatCode>
                <c:ptCount val="2"/>
                <c:pt idx="0">
                  <c:v>4.3</c:v>
                </c:pt>
                <c:pt idx="1">
                  <c:v>5.7</c:v>
                </c:pt>
              </c:numCache>
            </c:numRef>
          </c:val>
          <c:extLst>
            <c:ext xmlns:c16="http://schemas.microsoft.com/office/drawing/2014/chart" uri="{C3380CC4-5D6E-409C-BE32-E72D297353CC}">
              <c16:uniqueId val="{00000002-DA80-4D50-8852-760E80E89B6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1463-4DD4-BD17-25143EB4FCC0}"/>
              </c:ext>
            </c:extLst>
          </c:dPt>
          <c:cat>
            <c:numRef>
              <c:f>Sheet1!$A$2:$A$3</c:f>
              <c:numCache>
                <c:formatCode>General</c:formatCode>
                <c:ptCount val="2"/>
              </c:numCache>
            </c:numRef>
          </c:cat>
          <c:val>
            <c:numRef>
              <c:f>Sheet1!$B$2:$B$3</c:f>
              <c:numCache>
                <c:formatCode>General</c:formatCode>
                <c:ptCount val="2"/>
                <c:pt idx="0">
                  <c:v>7.9</c:v>
                </c:pt>
                <c:pt idx="1">
                  <c:v>2.1</c:v>
                </c:pt>
              </c:numCache>
            </c:numRef>
          </c:val>
          <c:extLst>
            <c:ext xmlns:c16="http://schemas.microsoft.com/office/drawing/2014/chart" uri="{C3380CC4-5D6E-409C-BE32-E72D297353CC}">
              <c16:uniqueId val="{00000002-1463-4DD4-BD17-25143EB4FCC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835F-4C3C-B7AE-7B80B2E72814}"/>
              </c:ext>
            </c:extLst>
          </c:dPt>
          <c:cat>
            <c:numRef>
              <c:f>Sheet1!$A$2:$A$3</c:f>
              <c:numCache>
                <c:formatCode>General</c:formatCode>
                <c:ptCount val="2"/>
              </c:numCache>
            </c:numRef>
          </c:cat>
          <c:val>
            <c:numRef>
              <c:f>Sheet1!$B$2:$B$3</c:f>
              <c:numCache>
                <c:formatCode>General</c:formatCode>
                <c:ptCount val="2"/>
                <c:pt idx="0">
                  <c:v>3.7</c:v>
                </c:pt>
                <c:pt idx="1">
                  <c:v>6.3</c:v>
                </c:pt>
              </c:numCache>
            </c:numRef>
          </c:val>
          <c:extLst>
            <c:ext xmlns:c16="http://schemas.microsoft.com/office/drawing/2014/chart" uri="{C3380CC4-5D6E-409C-BE32-E72D297353CC}">
              <c16:uniqueId val="{00000002-835F-4C3C-B7AE-7B80B2E7281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9E30-4530-8339-22566844A24B}"/>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2-9E30-4530-8339-22566844A24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2DCC-4EB8-B7B2-0A1BE38704CC}"/>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2-2DCC-4EB8-B7B2-0A1BE38704CC}"/>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F9D0-40C0-9524-D90F311020A2}"/>
              </c:ext>
            </c:extLst>
          </c:dPt>
          <c:cat>
            <c:numRef>
              <c:f>Sheet1!$A$2:$A$3</c:f>
              <c:numCache>
                <c:formatCode>General</c:formatCode>
                <c:ptCount val="2"/>
              </c:numCache>
            </c:numRef>
          </c:cat>
          <c:val>
            <c:numRef>
              <c:f>Sheet1!$B$2:$B$3</c:f>
              <c:numCache>
                <c:formatCode>General</c:formatCode>
                <c:ptCount val="2"/>
                <c:pt idx="0">
                  <c:v>6.3</c:v>
                </c:pt>
                <c:pt idx="1">
                  <c:v>3.7</c:v>
                </c:pt>
              </c:numCache>
            </c:numRef>
          </c:val>
          <c:extLst>
            <c:ext xmlns:c16="http://schemas.microsoft.com/office/drawing/2014/chart" uri="{C3380CC4-5D6E-409C-BE32-E72D297353CC}">
              <c16:uniqueId val="{00000002-F9D0-40C0-9524-D90F311020A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408F-4E56-A9B3-C06DD9EA19E8}"/>
              </c:ext>
            </c:extLst>
          </c:dPt>
          <c:cat>
            <c:numRef>
              <c:f>Sheet1!$A$2:$A$3</c:f>
              <c:numCache>
                <c:formatCode>General</c:formatCode>
                <c:ptCount val="2"/>
              </c:numCache>
            </c:numRef>
          </c:cat>
          <c:val>
            <c:numRef>
              <c:f>Sheet1!$B$2:$B$3</c:f>
              <c:numCache>
                <c:formatCode>General</c:formatCode>
                <c:ptCount val="2"/>
                <c:pt idx="0">
                  <c:v>8</c:v>
                </c:pt>
                <c:pt idx="1">
                  <c:v>2</c:v>
                </c:pt>
              </c:numCache>
            </c:numRef>
          </c:val>
          <c:extLst>
            <c:ext xmlns:c16="http://schemas.microsoft.com/office/drawing/2014/chart" uri="{C3380CC4-5D6E-409C-BE32-E72D297353CC}">
              <c16:uniqueId val="{00000002-408F-4E56-A9B3-C06DD9EA19E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5271-423A-8057-2EE435ECA3C7}"/>
              </c:ext>
            </c:extLst>
          </c:dPt>
          <c:cat>
            <c:numRef>
              <c:f>Sheet1!$A$2:$A$3</c:f>
              <c:numCache>
                <c:formatCode>General</c:formatCode>
                <c:ptCount val="2"/>
              </c:numCache>
            </c:numRef>
          </c:cat>
          <c:val>
            <c:numRef>
              <c:f>Sheet1!$B$2:$B$3</c:f>
              <c:numCache>
                <c:formatCode>General</c:formatCode>
                <c:ptCount val="2"/>
                <c:pt idx="0">
                  <c:v>9.3000000000000007</c:v>
                </c:pt>
                <c:pt idx="1">
                  <c:v>0.7</c:v>
                </c:pt>
              </c:numCache>
            </c:numRef>
          </c:val>
          <c:extLst>
            <c:ext xmlns:c16="http://schemas.microsoft.com/office/drawing/2014/chart" uri="{C3380CC4-5D6E-409C-BE32-E72D297353CC}">
              <c16:uniqueId val="{00000002-5271-423A-8057-2EE435ECA3C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12F6-4F16-B203-7C8656185A60}"/>
              </c:ext>
            </c:extLst>
          </c:dPt>
          <c:cat>
            <c:numRef>
              <c:f>Sheet1!$A$2:$A$3</c:f>
              <c:numCache>
                <c:formatCode>General</c:formatCode>
                <c:ptCount val="2"/>
              </c:numCache>
            </c:numRef>
          </c:cat>
          <c:val>
            <c:numRef>
              <c:f>Sheet1!$B$2:$B$3</c:f>
              <c:numCache>
                <c:formatCode>General</c:formatCode>
                <c:ptCount val="2"/>
                <c:pt idx="0">
                  <c:v>8.8000000000000007</c:v>
                </c:pt>
                <c:pt idx="1">
                  <c:v>1.2</c:v>
                </c:pt>
              </c:numCache>
            </c:numRef>
          </c:val>
          <c:extLst>
            <c:ext xmlns:c16="http://schemas.microsoft.com/office/drawing/2014/chart" uri="{C3380CC4-5D6E-409C-BE32-E72D297353CC}">
              <c16:uniqueId val="{00000002-12F6-4F16-B203-7C8656185A6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56E6-419E-90D3-4F4F556AC0A1}"/>
              </c:ext>
            </c:extLst>
          </c:dPt>
          <c:cat>
            <c:numRef>
              <c:f>Sheet1!$A$2:$A$3</c:f>
              <c:numCache>
                <c:formatCode>General</c:formatCode>
                <c:ptCount val="2"/>
              </c:numCache>
            </c:numRef>
          </c:cat>
          <c:val>
            <c:numRef>
              <c:f>Sheet1!$B$2:$B$3</c:f>
              <c:numCache>
                <c:formatCode>General</c:formatCode>
                <c:ptCount val="2"/>
                <c:pt idx="0">
                  <c:v>8.3000000000000007</c:v>
                </c:pt>
                <c:pt idx="1">
                  <c:v>1.7</c:v>
                </c:pt>
              </c:numCache>
            </c:numRef>
          </c:val>
          <c:extLst>
            <c:ext xmlns:c16="http://schemas.microsoft.com/office/drawing/2014/chart" uri="{C3380CC4-5D6E-409C-BE32-E72D297353CC}">
              <c16:uniqueId val="{00000002-56E6-419E-90D3-4F4F556AC0A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2"/>
              </a:solidFill>
            </c:spPr>
            <c:extLst>
              <c:ext xmlns:c16="http://schemas.microsoft.com/office/drawing/2014/chart" uri="{C3380CC4-5D6E-409C-BE32-E72D297353CC}">
                <c16:uniqueId val="{00000001-826F-457C-8853-B35B50329C5D}"/>
              </c:ext>
            </c:extLst>
          </c:dPt>
          <c:cat>
            <c:numRef>
              <c:f>Sheet1!$A$2:$A$3</c:f>
              <c:numCache>
                <c:formatCode>General</c:formatCode>
                <c:ptCount val="2"/>
              </c:numCache>
            </c:numRef>
          </c:cat>
          <c:val>
            <c:numRef>
              <c:f>Sheet1!$B$2:$B$3</c:f>
              <c:numCache>
                <c:formatCode>General</c:formatCode>
                <c:ptCount val="2"/>
                <c:pt idx="0">
                  <c:v>5.0999999999999996</c:v>
                </c:pt>
                <c:pt idx="1">
                  <c:v>4.9000000000000004</c:v>
                </c:pt>
              </c:numCache>
            </c:numRef>
          </c:val>
          <c:extLst>
            <c:ext xmlns:c16="http://schemas.microsoft.com/office/drawing/2014/chart" uri="{C3380CC4-5D6E-409C-BE32-E72D297353CC}">
              <c16:uniqueId val="{00000002-826F-457C-8853-B35B50329C5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ParentsCaregivers!$C$61</c:f>
              <c:strCache>
                <c:ptCount val="1"/>
                <c:pt idx="0">
                  <c:v>Often</c:v>
                </c:pt>
              </c:strCache>
            </c:strRef>
          </c:tx>
          <c:spPr>
            <a:solidFill>
              <a:srgbClr val="002E3D"/>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ParentsCaregivers!$B$62:$B$65</c:f>
              <c:strCache>
                <c:ptCount val="4"/>
                <c:pt idx="0">
                  <c:v>planning or prep for college entrance exams</c:v>
                </c:pt>
                <c:pt idx="1">
                  <c:v>applying to college or other schools after HS</c:v>
                </c:pt>
                <c:pt idx="2">
                  <c:v>specific jobs your HS student might get after HS</c:v>
                </c:pt>
                <c:pt idx="3">
                  <c:v>selecting courses or programs at school</c:v>
                </c:pt>
              </c:strCache>
            </c:strRef>
          </c:cat>
          <c:val>
            <c:numRef>
              <c:f>ParentsCaregivers!$C$62:$C$65</c:f>
              <c:numCache>
                <c:formatCode>0%</c:formatCode>
                <c:ptCount val="4"/>
                <c:pt idx="0">
                  <c:v>0.71399999999999997</c:v>
                </c:pt>
                <c:pt idx="1">
                  <c:v>0.69599999999999995</c:v>
                </c:pt>
                <c:pt idx="2">
                  <c:v>0.64300000000000002</c:v>
                </c:pt>
                <c:pt idx="3">
                  <c:v>0.57099999999999995</c:v>
                </c:pt>
              </c:numCache>
            </c:numRef>
          </c:val>
          <c:extLst>
            <c:ext xmlns:c16="http://schemas.microsoft.com/office/drawing/2014/chart" uri="{C3380CC4-5D6E-409C-BE32-E72D297353CC}">
              <c16:uniqueId val="{00000000-2D17-43D8-A3D4-EC48DF2D37A0}"/>
            </c:ext>
          </c:extLst>
        </c:ser>
        <c:ser>
          <c:idx val="1"/>
          <c:order val="1"/>
          <c:tx>
            <c:strRef>
              <c:f>ParentsCaregivers!$D$61</c:f>
              <c:strCache>
                <c:ptCount val="1"/>
                <c:pt idx="0">
                  <c:v>Sometime</c:v>
                </c:pt>
              </c:strCache>
            </c:strRef>
          </c:tx>
          <c:spPr>
            <a:solidFill>
              <a:srgbClr val="0178C6">
                <a:lumMod val="75000"/>
              </a:srgb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ParentsCaregivers!$B$62:$B$65</c:f>
              <c:strCache>
                <c:ptCount val="4"/>
                <c:pt idx="0">
                  <c:v>planning or prep for college entrance exams</c:v>
                </c:pt>
                <c:pt idx="1">
                  <c:v>applying to college or other schools after HS</c:v>
                </c:pt>
                <c:pt idx="2">
                  <c:v>specific jobs your HS student might get after HS</c:v>
                </c:pt>
                <c:pt idx="3">
                  <c:v>selecting courses or programs at school</c:v>
                </c:pt>
              </c:strCache>
            </c:strRef>
          </c:cat>
          <c:val>
            <c:numRef>
              <c:f>ParentsCaregivers!$D$62:$D$65</c:f>
              <c:numCache>
                <c:formatCode>0%</c:formatCode>
                <c:ptCount val="4"/>
                <c:pt idx="0">
                  <c:v>0.23200000000000001</c:v>
                </c:pt>
                <c:pt idx="1">
                  <c:v>0.25</c:v>
                </c:pt>
                <c:pt idx="2">
                  <c:v>0.28599999999999998</c:v>
                </c:pt>
                <c:pt idx="3">
                  <c:v>0.32100000000000001</c:v>
                </c:pt>
              </c:numCache>
            </c:numRef>
          </c:val>
          <c:extLst>
            <c:ext xmlns:c16="http://schemas.microsoft.com/office/drawing/2014/chart" uri="{C3380CC4-5D6E-409C-BE32-E72D297353CC}">
              <c16:uniqueId val="{00000001-2D17-43D8-A3D4-EC48DF2D37A0}"/>
            </c:ext>
          </c:extLst>
        </c:ser>
        <c:ser>
          <c:idx val="2"/>
          <c:order val="2"/>
          <c:tx>
            <c:strRef>
              <c:f>ParentsCaregivers!$E$61</c:f>
              <c:strCache>
                <c:ptCount val="1"/>
                <c:pt idx="0">
                  <c:v>Never</c:v>
                </c:pt>
              </c:strCache>
            </c:strRef>
          </c:tx>
          <c:spPr>
            <a:solidFill>
              <a:sysClr val="window" lastClr="FFFFFF">
                <a:lumMod val="65000"/>
              </a:sys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ParentsCaregivers!$B$62:$B$65</c:f>
              <c:strCache>
                <c:ptCount val="4"/>
                <c:pt idx="0">
                  <c:v>planning or prep for college entrance exams</c:v>
                </c:pt>
                <c:pt idx="1">
                  <c:v>applying to college or other schools after HS</c:v>
                </c:pt>
                <c:pt idx="2">
                  <c:v>specific jobs your HS student might get after HS</c:v>
                </c:pt>
                <c:pt idx="3">
                  <c:v>selecting courses or programs at school</c:v>
                </c:pt>
              </c:strCache>
            </c:strRef>
          </c:cat>
          <c:val>
            <c:numRef>
              <c:f>ParentsCaregivers!$E$62:$E$65</c:f>
              <c:numCache>
                <c:formatCode>0%</c:formatCode>
                <c:ptCount val="4"/>
                <c:pt idx="0">
                  <c:v>5.3999999999999999E-2</c:v>
                </c:pt>
                <c:pt idx="1">
                  <c:v>3.5999999999999997E-2</c:v>
                </c:pt>
                <c:pt idx="2">
                  <c:v>5.3999999999999999E-2</c:v>
                </c:pt>
                <c:pt idx="3">
                  <c:v>8.8999999999999996E-2</c:v>
                </c:pt>
              </c:numCache>
            </c:numRef>
          </c:val>
          <c:extLst>
            <c:ext xmlns:c16="http://schemas.microsoft.com/office/drawing/2014/chart" uri="{C3380CC4-5D6E-409C-BE32-E72D297353CC}">
              <c16:uniqueId val="{00000002-2D17-43D8-A3D4-EC48DF2D37A0}"/>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1"/>
        <c:axPos val="l"/>
        <c:numFmt formatCode="General" sourceLinked="1"/>
        <c:majorTickMark val="out"/>
        <c:minorTickMark val="none"/>
        <c:tickLblPos val="nextTo"/>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noFill/>
    <a:ln w="15875" cap="flat" cmpd="sng" algn="ctr">
      <a:noFill/>
      <a:round/>
    </a:ln>
    <a:effectLst/>
  </c:spPr>
  <c:txPr>
    <a:bodyPr/>
    <a:lstStyle/>
    <a:p>
      <a:pPr>
        <a:defRPr sz="1200">
          <a:solidFill>
            <a:schemeClr val="bg1"/>
          </a:solidFill>
          <a:latin typeface="Tw Cen MT Condensed Extra Bold" panose="020B0803020202020204" pitchFamily="34" charset="0"/>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939319270146404E-2"/>
          <c:y val="5.0925925925925923E-2"/>
          <c:w val="0.90006068072985357"/>
          <c:h val="0.89814814814814814"/>
        </c:manualLayout>
      </c:layout>
      <c:barChart>
        <c:barDir val="bar"/>
        <c:grouping val="percentStacked"/>
        <c:varyColors val="0"/>
        <c:ser>
          <c:idx val="0"/>
          <c:order val="0"/>
          <c:tx>
            <c:strRef>
              <c:f>'[School Climate Survey Result Charts Spring 2023.xlsx]HS Futures'!$K$4</c:f>
              <c:strCache>
                <c:ptCount val="1"/>
                <c:pt idx="0">
                  <c:v>Often</c:v>
                </c:pt>
              </c:strCache>
            </c:strRef>
          </c:tx>
          <c:spPr>
            <a:solidFill>
              <a:srgbClr val="002E3D"/>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2023.xlsx]HS Futures'!$J$5:$J$8</c:f>
              <c:strCache>
                <c:ptCount val="4"/>
                <c:pt idx="0">
                  <c:v>Applying to college or other schools after high school</c:v>
                </c:pt>
                <c:pt idx="1">
                  <c:v>Specific jobs you might apply for after completing or leaving high school</c:v>
                </c:pt>
                <c:pt idx="2">
                  <c:v>Planning and preparation for college entrance exames, such as ACT, SAT, or ASVAB</c:v>
                </c:pt>
                <c:pt idx="3">
                  <c:v>Selecting courses or programs at school</c:v>
                </c:pt>
              </c:strCache>
            </c:strRef>
          </c:cat>
          <c:val>
            <c:numRef>
              <c:f>'[School Climate Survey Result Charts Spring 2023.xlsx]HS Futures'!$K$5:$K$8</c:f>
              <c:numCache>
                <c:formatCode>0%</c:formatCode>
                <c:ptCount val="4"/>
                <c:pt idx="0">
                  <c:v>0.38300000000000001</c:v>
                </c:pt>
                <c:pt idx="1">
                  <c:v>0.35199999999999998</c:v>
                </c:pt>
                <c:pt idx="2">
                  <c:v>0.27800000000000002</c:v>
                </c:pt>
                <c:pt idx="3">
                  <c:v>0.18</c:v>
                </c:pt>
              </c:numCache>
            </c:numRef>
          </c:val>
          <c:extLst>
            <c:ext xmlns:c16="http://schemas.microsoft.com/office/drawing/2014/chart" uri="{C3380CC4-5D6E-409C-BE32-E72D297353CC}">
              <c16:uniqueId val="{00000000-9ACC-4B07-AD4E-263B943D0250}"/>
            </c:ext>
          </c:extLst>
        </c:ser>
        <c:ser>
          <c:idx val="1"/>
          <c:order val="1"/>
          <c:tx>
            <c:strRef>
              <c:f>'[School Climate Survey Result Charts Spring 2023.xlsx]HS Futures'!$L$4</c:f>
              <c:strCache>
                <c:ptCount val="1"/>
                <c:pt idx="0">
                  <c:v>Sometimes </c:v>
                </c:pt>
              </c:strCache>
            </c:strRef>
          </c:tx>
          <c:spPr>
            <a:solidFill>
              <a:srgbClr val="0178C6">
                <a:lumMod val="75000"/>
              </a:srgb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2023.xlsx]HS Futures'!$J$5:$J$8</c:f>
              <c:strCache>
                <c:ptCount val="4"/>
                <c:pt idx="0">
                  <c:v>Applying to college or other schools after high school</c:v>
                </c:pt>
                <c:pt idx="1">
                  <c:v>Specific jobs you might apply for after completing or leaving high school</c:v>
                </c:pt>
                <c:pt idx="2">
                  <c:v>Planning and preparation for college entrance exames, such as ACT, SAT, or ASVAB</c:v>
                </c:pt>
                <c:pt idx="3">
                  <c:v>Selecting courses or programs at school</c:v>
                </c:pt>
              </c:strCache>
            </c:strRef>
          </c:cat>
          <c:val>
            <c:numRef>
              <c:f>'[School Climate Survey Result Charts Spring 2023.xlsx]HS Futures'!$L$5:$L$8</c:f>
              <c:numCache>
                <c:formatCode>0%</c:formatCode>
                <c:ptCount val="4"/>
                <c:pt idx="0">
                  <c:v>0.374</c:v>
                </c:pt>
                <c:pt idx="1">
                  <c:v>0.41499999999999998</c:v>
                </c:pt>
                <c:pt idx="2">
                  <c:v>0.435</c:v>
                </c:pt>
                <c:pt idx="3">
                  <c:v>0.49</c:v>
                </c:pt>
              </c:numCache>
            </c:numRef>
          </c:val>
          <c:extLst>
            <c:ext xmlns:c16="http://schemas.microsoft.com/office/drawing/2014/chart" uri="{C3380CC4-5D6E-409C-BE32-E72D297353CC}">
              <c16:uniqueId val="{00000001-9ACC-4B07-AD4E-263B943D0250}"/>
            </c:ext>
          </c:extLst>
        </c:ser>
        <c:ser>
          <c:idx val="2"/>
          <c:order val="2"/>
          <c:tx>
            <c:strRef>
              <c:f>'[School Climate Survey Result Charts Spring 2023.xlsx]HS Futures'!$M$4</c:f>
              <c:strCache>
                <c:ptCount val="1"/>
                <c:pt idx="0">
                  <c:v>Never</c:v>
                </c:pt>
              </c:strCache>
            </c:strRef>
          </c:tx>
          <c:spPr>
            <a:solidFill>
              <a:sysClr val="window" lastClr="FFFFFF">
                <a:lumMod val="75000"/>
              </a:sys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Franklin Gothic Demi" panose="020B07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Climate Survey Result Charts Spring 2023.xlsx]HS Futures'!$J$5:$J$8</c:f>
              <c:strCache>
                <c:ptCount val="4"/>
                <c:pt idx="0">
                  <c:v>Applying to college or other schools after high school</c:v>
                </c:pt>
                <c:pt idx="1">
                  <c:v>Specific jobs you might apply for after completing or leaving high school</c:v>
                </c:pt>
                <c:pt idx="2">
                  <c:v>Planning and preparation for college entrance exames, such as ACT, SAT, or ASVAB</c:v>
                </c:pt>
                <c:pt idx="3">
                  <c:v>Selecting courses or programs at school</c:v>
                </c:pt>
              </c:strCache>
            </c:strRef>
          </c:cat>
          <c:val>
            <c:numRef>
              <c:f>'[School Climate Survey Result Charts Spring 2023.xlsx]HS Futures'!$M$5:$M$8</c:f>
              <c:numCache>
                <c:formatCode>0%</c:formatCode>
                <c:ptCount val="4"/>
                <c:pt idx="0">
                  <c:v>0.24299999999999999</c:v>
                </c:pt>
                <c:pt idx="1">
                  <c:v>0.23300000000000001</c:v>
                </c:pt>
                <c:pt idx="2">
                  <c:v>0.28699999999999998</c:v>
                </c:pt>
                <c:pt idx="3">
                  <c:v>0.32500000000000001</c:v>
                </c:pt>
              </c:numCache>
            </c:numRef>
          </c:val>
          <c:extLst>
            <c:ext xmlns:c16="http://schemas.microsoft.com/office/drawing/2014/chart" uri="{C3380CC4-5D6E-409C-BE32-E72D297353CC}">
              <c16:uniqueId val="{00000002-9ACC-4B07-AD4E-263B943D0250}"/>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1"/>
        <c:axPos val="l"/>
        <c:numFmt formatCode="General" sourceLinked="1"/>
        <c:majorTickMark val="out"/>
        <c:minorTickMark val="none"/>
        <c:tickLblPos val="nextTo"/>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noFill/>
    <a:ln w="15875" cap="flat" cmpd="sng" algn="ctr">
      <a:noFill/>
      <a:round/>
    </a:ln>
    <a:effectLst/>
  </c:spPr>
  <c:txPr>
    <a:bodyPr/>
    <a:lstStyle/>
    <a:p>
      <a:pPr>
        <a:defRPr sz="1200" b="1">
          <a:solidFill>
            <a:schemeClr val="bg1"/>
          </a:solidFill>
          <a:latin typeface="Tw Cen MT Condensed Extra Bold" panose="020B0803020202020204" pitchFamily="34" charset="0"/>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835F-4C3C-B7AE-7B80B2E72814}"/>
              </c:ext>
            </c:extLst>
          </c:dPt>
          <c:cat>
            <c:numRef>
              <c:f>Sheet1!$A$2:$A$3</c:f>
              <c:numCache>
                <c:formatCode>General</c:formatCode>
                <c:ptCount val="2"/>
              </c:numCache>
            </c:numRef>
          </c:cat>
          <c:val>
            <c:numRef>
              <c:f>Sheet1!$B$2:$B$3</c:f>
              <c:numCache>
                <c:formatCode>General</c:formatCode>
                <c:ptCount val="2"/>
                <c:pt idx="0">
                  <c:v>5.8</c:v>
                </c:pt>
                <c:pt idx="1">
                  <c:v>4.2</c:v>
                </c:pt>
              </c:numCache>
            </c:numRef>
          </c:val>
          <c:extLst>
            <c:ext xmlns:c16="http://schemas.microsoft.com/office/drawing/2014/chart" uri="{C3380CC4-5D6E-409C-BE32-E72D297353CC}">
              <c16:uniqueId val="{00000002-835F-4C3C-B7AE-7B80B2E7281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spPr>
            <a:solidFill>
              <a:srgbClr val="009382"/>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'Money Needs'!$D$13:$G$13</c:f>
              <c:numCache>
                <c:formatCode>0%</c:formatCode>
                <c:ptCount val="4"/>
                <c:pt idx="0">
                  <c:v>0.76</c:v>
                </c:pt>
                <c:pt idx="1">
                  <c:v>0.62</c:v>
                </c:pt>
                <c:pt idx="2">
                  <c:v>0.55000000000000004</c:v>
                </c:pt>
                <c:pt idx="3">
                  <c:v>0.36</c:v>
                </c:pt>
              </c:numCache>
            </c:numRef>
          </c:val>
          <c:extLst>
            <c:ext xmlns:c16="http://schemas.microsoft.com/office/drawing/2014/chart" uri="{C3380CC4-5D6E-409C-BE32-E72D297353CC}">
              <c16:uniqueId val="{00000000-A297-475A-B46D-CF1004E305C2}"/>
            </c:ext>
          </c:extLst>
        </c:ser>
        <c:ser>
          <c:idx val="1"/>
          <c:order val="1"/>
          <c:spPr>
            <a:solidFill>
              <a:sysClr val="window" lastClr="FFFFFF">
                <a:lumMod val="75000"/>
              </a:sysClr>
            </a:solidFill>
            <a:ln w="381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'Money Needs'!$D$14:$G$14</c:f>
              <c:numCache>
                <c:formatCode>0%</c:formatCode>
                <c:ptCount val="4"/>
                <c:pt idx="0">
                  <c:v>0.24</c:v>
                </c:pt>
                <c:pt idx="1">
                  <c:v>0.38</c:v>
                </c:pt>
                <c:pt idx="2">
                  <c:v>0.45</c:v>
                </c:pt>
                <c:pt idx="3">
                  <c:v>0.64</c:v>
                </c:pt>
              </c:numCache>
            </c:numRef>
          </c:val>
          <c:extLst>
            <c:ext xmlns:c16="http://schemas.microsoft.com/office/drawing/2014/chart" uri="{C3380CC4-5D6E-409C-BE32-E72D297353CC}">
              <c16:uniqueId val="{00000001-A297-475A-B46D-CF1004E305C2}"/>
            </c:ext>
          </c:extLst>
        </c:ser>
        <c:ser>
          <c:idx val="2"/>
          <c:order val="2"/>
          <c:spPr>
            <a:solidFill>
              <a:srgbClr val="005E7D">
                <a:lumMod val="75000"/>
              </a:srgb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'Money Needs'!$D$15:$G$15</c:f>
              <c:numCache>
                <c:formatCode>General</c:formatCode>
                <c:ptCount val="4"/>
              </c:numCache>
            </c:numRef>
          </c:val>
          <c:extLst>
            <c:ext xmlns:c16="http://schemas.microsoft.com/office/drawing/2014/chart" uri="{C3380CC4-5D6E-409C-BE32-E72D297353CC}">
              <c16:uniqueId val="{00000002-A297-475A-B46D-CF1004E305C2}"/>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1"/>
        <c:axPos val="l"/>
        <c:numFmt formatCode="General" sourceLinked="1"/>
        <c:majorTickMark val="out"/>
        <c:minorTickMark val="none"/>
        <c:tickLblPos val="nextTo"/>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solidFill>
      <a:schemeClr val="bg1"/>
    </a:solidFill>
    <a:ln w="15875" cap="flat" cmpd="sng" algn="ctr">
      <a:solidFill>
        <a:schemeClr val="bg1"/>
      </a:solidFill>
      <a:round/>
    </a:ln>
    <a:effectLst/>
  </c:spPr>
  <c:txPr>
    <a:bodyPr/>
    <a:lstStyle/>
    <a:p>
      <a:pPr>
        <a:defRPr sz="1200">
          <a:solidFill>
            <a:schemeClr val="bg1"/>
          </a:solidFill>
          <a:latin typeface="Tw Cen MT Condensed Extra Bold" panose="020B0803020202020204" pitchFamily="34" charset="0"/>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835F-4C3C-B7AE-7B80B2E72814}"/>
              </c:ext>
            </c:extLst>
          </c:dPt>
          <c:cat>
            <c:numRef>
              <c:f>Sheet1!$A$2:$A$3</c:f>
              <c:numCache>
                <c:formatCode>General</c:formatCode>
                <c:ptCount val="2"/>
              </c:numCache>
            </c:numRef>
          </c:cat>
          <c:val>
            <c:numRef>
              <c:f>Sheet1!$B$2:$B$3</c:f>
              <c:numCache>
                <c:formatCode>General</c:formatCode>
                <c:ptCount val="2"/>
                <c:pt idx="0">
                  <c:v>9.1999999999999993</c:v>
                </c:pt>
                <c:pt idx="1">
                  <c:v>0.8</c:v>
                </c:pt>
              </c:numCache>
            </c:numRef>
          </c:val>
          <c:extLst>
            <c:ext xmlns:c16="http://schemas.microsoft.com/office/drawing/2014/chart" uri="{C3380CC4-5D6E-409C-BE32-E72D297353CC}">
              <c16:uniqueId val="{00000002-835F-4C3C-B7AE-7B80B2E7281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extLst>
              <c:ext xmlns:c16="http://schemas.microsoft.com/office/drawing/2014/chart" uri="{C3380CC4-5D6E-409C-BE32-E72D297353CC}">
                <c16:uniqueId val="{00000001-BFB5-404F-ACF0-2AE56EA3FBD1}"/>
              </c:ext>
            </c:extLst>
          </c:dPt>
          <c:cat>
            <c:numRef>
              <c:f>Sheet1!$A$2:$A$3</c:f>
              <c:numCache>
                <c:formatCode>General</c:formatCode>
                <c:ptCount val="2"/>
              </c:numCache>
            </c:numRef>
          </c:cat>
          <c:val>
            <c:numRef>
              <c:f>Sheet1!$B$2:$B$3</c:f>
              <c:numCache>
                <c:formatCode>General</c:formatCode>
                <c:ptCount val="2"/>
                <c:pt idx="0">
                  <c:v>9.6999999999999993</c:v>
                </c:pt>
                <c:pt idx="1">
                  <c:v>0.3</c:v>
                </c:pt>
              </c:numCache>
            </c:numRef>
          </c:val>
          <c:extLst>
            <c:ext xmlns:c16="http://schemas.microsoft.com/office/drawing/2014/chart" uri="{C3380CC4-5D6E-409C-BE32-E72D297353CC}">
              <c16:uniqueId val="{00000002-BFB5-404F-ACF0-2AE56EA3FBD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doctor's office</c:v>
                </c:pt>
                <c:pt idx="1">
                  <c:v>hospital er</c:v>
                </c:pt>
                <c:pt idx="2">
                  <c:v>clinic/urgent care</c:v>
                </c:pt>
              </c:strCache>
            </c:strRef>
          </c:cat>
          <c:val>
            <c:numRef>
              <c:f>Sheet1!$B$2:$B$4</c:f>
              <c:numCache>
                <c:formatCode>0%</c:formatCode>
                <c:ptCount val="3"/>
                <c:pt idx="0">
                  <c:v>0.7</c:v>
                </c:pt>
                <c:pt idx="1">
                  <c:v>0.17</c:v>
                </c:pt>
                <c:pt idx="2">
                  <c:v>0.11</c:v>
                </c:pt>
              </c:numCache>
            </c:numRef>
          </c:val>
          <c:extLst>
            <c:ext xmlns:c16="http://schemas.microsoft.com/office/drawing/2014/chart" uri="{C3380CC4-5D6E-409C-BE32-E72D297353CC}">
              <c16:uniqueId val="{00000000-2C22-4C5B-8B62-D5B526B9CE26}"/>
            </c:ext>
          </c:extLst>
        </c:ser>
        <c:dLbls>
          <c:showLegendKey val="0"/>
          <c:showVal val="0"/>
          <c:showCatName val="0"/>
          <c:showSerName val="0"/>
          <c:showPercent val="0"/>
          <c:showBubbleSize val="0"/>
        </c:dLbls>
        <c:gapWidth val="40"/>
        <c:axId val="625768335"/>
        <c:axId val="2097569103"/>
      </c:barChart>
      <c:catAx>
        <c:axId val="625768335"/>
        <c:scaling>
          <c:orientation val="maxMin"/>
        </c:scaling>
        <c:delete val="1"/>
        <c:axPos val="r"/>
        <c:numFmt formatCode="General" sourceLinked="1"/>
        <c:majorTickMark val="none"/>
        <c:minorTickMark val="none"/>
        <c:tickLblPos val="nextTo"/>
        <c:crossAx val="2097569103"/>
        <c:crosses val="autoZero"/>
        <c:auto val="1"/>
        <c:lblAlgn val="ctr"/>
        <c:lblOffset val="100"/>
        <c:noMultiLvlLbl val="0"/>
      </c:catAx>
      <c:valAx>
        <c:axId val="2097569103"/>
        <c:scaling>
          <c:orientation val="maxMin"/>
        </c:scaling>
        <c:delete val="1"/>
        <c:axPos val="t"/>
        <c:numFmt formatCode="0%" sourceLinked="1"/>
        <c:majorTickMark val="none"/>
        <c:minorTickMark val="none"/>
        <c:tickLblPos val="nextTo"/>
        <c:crossAx val="625768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doctor's office</c:v>
                </c:pt>
                <c:pt idx="1">
                  <c:v>hospital</c:v>
                </c:pt>
                <c:pt idx="2">
                  <c:v>clinic</c:v>
                </c:pt>
              </c:strCache>
            </c:strRef>
          </c:cat>
          <c:val>
            <c:numRef>
              <c:f>Sheet1!$B$2:$B$4</c:f>
              <c:numCache>
                <c:formatCode>0%</c:formatCode>
                <c:ptCount val="3"/>
                <c:pt idx="0">
                  <c:v>0.8</c:v>
                </c:pt>
                <c:pt idx="1">
                  <c:v>0.1</c:v>
                </c:pt>
                <c:pt idx="2">
                  <c:v>0.08</c:v>
                </c:pt>
              </c:numCache>
            </c:numRef>
          </c:val>
          <c:extLst>
            <c:ext xmlns:c16="http://schemas.microsoft.com/office/drawing/2014/chart" uri="{C3380CC4-5D6E-409C-BE32-E72D297353CC}">
              <c16:uniqueId val="{00000000-0754-4599-A341-88AA81B5D767}"/>
            </c:ext>
          </c:extLst>
        </c:ser>
        <c:dLbls>
          <c:showLegendKey val="0"/>
          <c:showVal val="0"/>
          <c:showCatName val="0"/>
          <c:showSerName val="0"/>
          <c:showPercent val="0"/>
          <c:showBubbleSize val="0"/>
        </c:dLbls>
        <c:gapWidth val="40"/>
        <c:axId val="300347072"/>
        <c:axId val="610982511"/>
      </c:barChart>
      <c:catAx>
        <c:axId val="300347072"/>
        <c:scaling>
          <c:orientation val="maxMin"/>
        </c:scaling>
        <c:delete val="1"/>
        <c:axPos val="l"/>
        <c:numFmt formatCode="General" sourceLinked="1"/>
        <c:majorTickMark val="none"/>
        <c:minorTickMark val="none"/>
        <c:tickLblPos val="nextTo"/>
        <c:crossAx val="610982511"/>
        <c:crosses val="autoZero"/>
        <c:auto val="1"/>
        <c:lblAlgn val="ctr"/>
        <c:lblOffset val="100"/>
        <c:noMultiLvlLbl val="0"/>
      </c:catAx>
      <c:valAx>
        <c:axId val="610982511"/>
        <c:scaling>
          <c:orientation val="minMax"/>
        </c:scaling>
        <c:delete val="1"/>
        <c:axPos val="t"/>
        <c:numFmt formatCode="0%" sourceLinked="1"/>
        <c:majorTickMark val="none"/>
        <c:minorTickMark val="none"/>
        <c:tickLblPos val="nextTo"/>
        <c:crossAx val="3003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5E7D"/>
            </a:solidFill>
            <a:ln>
              <a:noFill/>
            </a:ln>
            <a:effectLst/>
          </c:spPr>
          <c:invertIfNegative val="0"/>
          <c:dPt>
            <c:idx val="3"/>
            <c:invertIfNegative val="0"/>
            <c:bubble3D val="0"/>
            <c:spPr>
              <a:solidFill>
                <a:srgbClr val="0098C9"/>
              </a:solidFill>
              <a:ln>
                <a:noFill/>
              </a:ln>
              <a:effectLst/>
            </c:spPr>
            <c:extLst>
              <c:ext xmlns:c16="http://schemas.microsoft.com/office/drawing/2014/chart" uri="{C3380CC4-5D6E-409C-BE32-E72D297353CC}">
                <c16:uniqueId val="{00000001-F26B-4FAA-8792-8CE10A23F3AF}"/>
              </c:ext>
            </c:extLst>
          </c:dPt>
          <c:dPt>
            <c:idx val="4"/>
            <c:invertIfNegative val="0"/>
            <c:bubble3D val="0"/>
            <c:spPr>
              <a:solidFill>
                <a:srgbClr val="0098C9"/>
              </a:solidFill>
              <a:ln>
                <a:noFill/>
              </a:ln>
              <a:effectLst/>
            </c:spPr>
            <c:extLst>
              <c:ext xmlns:c16="http://schemas.microsoft.com/office/drawing/2014/chart" uri="{C3380CC4-5D6E-409C-BE32-E72D297353CC}">
                <c16:uniqueId val="{00000003-F26B-4FAA-8792-8CE10A23F3AF}"/>
              </c:ext>
            </c:extLst>
          </c:dPt>
          <c:dPt>
            <c:idx val="5"/>
            <c:invertIfNegative val="0"/>
            <c:bubble3D val="0"/>
            <c:spPr>
              <a:solidFill>
                <a:srgbClr val="0098C9"/>
              </a:solidFill>
              <a:ln>
                <a:noFill/>
              </a:ln>
              <a:effectLst/>
            </c:spPr>
            <c:extLst>
              <c:ext xmlns:c16="http://schemas.microsoft.com/office/drawing/2014/chart" uri="{C3380CC4-5D6E-409C-BE32-E72D297353CC}">
                <c16:uniqueId val="{00000005-F26B-4FAA-8792-8CE10A23F3AF}"/>
              </c:ext>
            </c:extLst>
          </c:dPt>
          <c:dPt>
            <c:idx val="6"/>
            <c:invertIfNegative val="0"/>
            <c:bubble3D val="0"/>
            <c:spPr>
              <a:solidFill>
                <a:srgbClr val="0098C9"/>
              </a:solidFill>
              <a:ln>
                <a:noFill/>
              </a:ln>
              <a:effectLst/>
            </c:spPr>
            <c:extLst>
              <c:ext xmlns:c16="http://schemas.microsoft.com/office/drawing/2014/chart" uri="{C3380CC4-5D6E-409C-BE32-E72D297353CC}">
                <c16:uniqueId val="{00000007-F26B-4FAA-8792-8CE10A23F3AF}"/>
              </c:ext>
            </c:extLst>
          </c:dPt>
          <c:dPt>
            <c:idx val="7"/>
            <c:invertIfNegative val="0"/>
            <c:bubble3D val="0"/>
            <c:spPr>
              <a:solidFill>
                <a:srgbClr val="005E7D"/>
              </a:solidFill>
              <a:ln>
                <a:noFill/>
              </a:ln>
              <a:effectLst/>
            </c:spPr>
            <c:extLst>
              <c:ext xmlns:c16="http://schemas.microsoft.com/office/drawing/2014/chart" uri="{C3380CC4-5D6E-409C-BE32-E72D297353CC}">
                <c16:uniqueId val="{00000009-F26B-4FAA-8792-8CE10A23F3AF}"/>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Tw Cen MT Condensed" panose="020B0606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and Child Health Care'!$B$12:$B$20</c:f>
              <c:strCache>
                <c:ptCount val="9"/>
                <c:pt idx="0">
                  <c:v>Self care</c:v>
                </c:pt>
                <c:pt idx="1">
                  <c:v>Partner/Spouse provides care</c:v>
                </c:pt>
                <c:pt idx="2">
                  <c:v>Relative or friend</c:v>
                </c:pt>
                <c:pt idx="3">
                  <c:v>Prek or child care in a school</c:v>
                </c:pt>
                <c:pt idx="4">
                  <c:v>School-aged before or after-care</c:v>
                </c:pt>
                <c:pt idx="5">
                  <c:v>Community Setting Preschool/Daycare</c:v>
                </c:pt>
                <c:pt idx="6">
                  <c:v>Head Start</c:v>
                </c:pt>
                <c:pt idx="7">
                  <c:v>Homecare non-relative</c:v>
                </c:pt>
                <c:pt idx="8">
                  <c:v>Babysitter/Nanny comes to home</c:v>
                </c:pt>
              </c:strCache>
            </c:strRef>
          </c:cat>
          <c:val>
            <c:numRef>
              <c:f>'Childcare and Child Health Care'!$C$12:$C$20</c:f>
              <c:numCache>
                <c:formatCode>General</c:formatCode>
                <c:ptCount val="9"/>
                <c:pt idx="0">
                  <c:v>59</c:v>
                </c:pt>
                <c:pt idx="1">
                  <c:v>52</c:v>
                </c:pt>
                <c:pt idx="2">
                  <c:v>45</c:v>
                </c:pt>
                <c:pt idx="3">
                  <c:v>41</c:v>
                </c:pt>
                <c:pt idx="4">
                  <c:v>28</c:v>
                </c:pt>
                <c:pt idx="5">
                  <c:v>23</c:v>
                </c:pt>
                <c:pt idx="6">
                  <c:v>13</c:v>
                </c:pt>
                <c:pt idx="7">
                  <c:v>5</c:v>
                </c:pt>
                <c:pt idx="8">
                  <c:v>4</c:v>
                </c:pt>
              </c:numCache>
            </c:numRef>
          </c:val>
          <c:extLst>
            <c:ext xmlns:c16="http://schemas.microsoft.com/office/drawing/2014/chart" uri="{C3380CC4-5D6E-409C-BE32-E72D297353CC}">
              <c16:uniqueId val="{0000000A-F26B-4FAA-8792-8CE10A23F3AF}"/>
            </c:ext>
          </c:extLst>
        </c:ser>
        <c:dLbls>
          <c:showLegendKey val="0"/>
          <c:showVal val="0"/>
          <c:showCatName val="0"/>
          <c:showSerName val="0"/>
          <c:showPercent val="0"/>
          <c:showBubbleSize val="0"/>
        </c:dLbls>
        <c:gapWidth val="30"/>
        <c:axId val="100610432"/>
        <c:axId val="100611968"/>
      </c:barChart>
      <c:catAx>
        <c:axId val="100610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panose="020B0703020102020204" pitchFamily="34" charset="0"/>
                <a:ea typeface="+mn-ea"/>
                <a:cs typeface="+mn-cs"/>
              </a:defRPr>
            </a:pPr>
            <a:endParaRPr lang="en-US"/>
          </a:p>
        </c:txPr>
        <c:crossAx val="100611968"/>
        <c:crosses val="autoZero"/>
        <c:auto val="1"/>
        <c:lblAlgn val="ctr"/>
        <c:lblOffset val="100"/>
        <c:noMultiLvlLbl val="0"/>
      </c:catAx>
      <c:valAx>
        <c:axId val="100611968"/>
        <c:scaling>
          <c:orientation val="minMax"/>
          <c:max val="60"/>
        </c:scaling>
        <c:delete val="1"/>
        <c:axPos val="t"/>
        <c:numFmt formatCode="General" sourceLinked="1"/>
        <c:majorTickMark val="out"/>
        <c:minorTickMark val="none"/>
        <c:tickLblPos val="nextTo"/>
        <c:crossAx val="100610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'Childcare and Child Health Care'!$B$52</c:f>
              <c:strCache>
                <c:ptCount val="1"/>
                <c:pt idx="0">
                  <c:v>Self or partner</c:v>
                </c:pt>
              </c:strCache>
            </c:strRef>
          </c:tx>
          <c:spPr>
            <a:solidFill>
              <a:srgbClr val="005E7D"/>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Care'!$D$52</c:f>
              <c:numCache>
                <c:formatCode>0%</c:formatCode>
                <c:ptCount val="1"/>
                <c:pt idx="0">
                  <c:v>0.58333333333333337</c:v>
                </c:pt>
              </c:numCache>
              <c:extLst/>
            </c:numRef>
          </c:val>
          <c:extLst>
            <c:ext xmlns:c16="http://schemas.microsoft.com/office/drawing/2014/chart" uri="{C3380CC4-5D6E-409C-BE32-E72D297353CC}">
              <c16:uniqueId val="{00000000-0F58-4765-ABCD-8BED79937535}"/>
            </c:ext>
          </c:extLst>
        </c:ser>
        <c:ser>
          <c:idx val="1"/>
          <c:order val="1"/>
          <c:tx>
            <c:strRef>
              <c:f>'Childcare and Child Health Care'!$B$53</c:f>
              <c:strCache>
                <c:ptCount val="1"/>
                <c:pt idx="0">
                  <c:v>Relative, friend, other in homecare</c:v>
                </c:pt>
              </c:strCache>
            </c:strRef>
          </c:tx>
          <c:spPr>
            <a:solidFill>
              <a:srgbClr val="005E7D"/>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Care'!$D$53</c:f>
              <c:numCache>
                <c:formatCode>0%</c:formatCode>
                <c:ptCount val="1"/>
                <c:pt idx="0">
                  <c:v>0.17857142857142858</c:v>
                </c:pt>
              </c:numCache>
              <c:extLst/>
            </c:numRef>
          </c:val>
          <c:extLst>
            <c:ext xmlns:c16="http://schemas.microsoft.com/office/drawing/2014/chart" uri="{C3380CC4-5D6E-409C-BE32-E72D297353CC}">
              <c16:uniqueId val="{00000001-0F58-4765-ABCD-8BED79937535}"/>
            </c:ext>
          </c:extLst>
        </c:ser>
        <c:ser>
          <c:idx val="2"/>
          <c:order val="2"/>
          <c:tx>
            <c:strRef>
              <c:f>'Childcare and Child Health Care'!$B$54</c:f>
              <c:strCache>
                <c:ptCount val="1"/>
                <c:pt idx="0">
                  <c:v>School-aged before or after-care</c:v>
                </c:pt>
              </c:strCache>
            </c:strRef>
          </c:tx>
          <c:spPr>
            <a:solidFill>
              <a:srgbClr val="0098C9"/>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Care'!$D$54</c:f>
              <c:numCache>
                <c:formatCode>0%</c:formatCode>
                <c:ptCount val="1"/>
                <c:pt idx="0">
                  <c:v>0.13095238095238096</c:v>
                </c:pt>
              </c:numCache>
              <c:extLst/>
            </c:numRef>
          </c:val>
          <c:extLst>
            <c:ext xmlns:c16="http://schemas.microsoft.com/office/drawing/2014/chart" uri="{C3380CC4-5D6E-409C-BE32-E72D297353CC}">
              <c16:uniqueId val="{00000002-0F58-4765-ABCD-8BED79937535}"/>
            </c:ext>
          </c:extLst>
        </c:ser>
        <c:ser>
          <c:idx val="3"/>
          <c:order val="3"/>
          <c:tx>
            <c:strRef>
              <c:f>'Childcare and Child Health Care'!$B$55</c:f>
              <c:strCache>
                <c:ptCount val="1"/>
                <c:pt idx="0">
                  <c:v>Other out of home (day care)</c:v>
                </c:pt>
              </c:strCache>
            </c:strRef>
          </c:tx>
          <c:spPr>
            <a:solidFill>
              <a:srgbClr val="0098C9"/>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Care'!$D$55</c:f>
              <c:numCache>
                <c:formatCode>0%</c:formatCode>
                <c:ptCount val="1"/>
                <c:pt idx="0">
                  <c:v>0.10714285714285714</c:v>
                </c:pt>
              </c:numCache>
              <c:extLst/>
            </c:numRef>
          </c:val>
          <c:extLst>
            <c:ext xmlns:c16="http://schemas.microsoft.com/office/drawing/2014/chart" uri="{C3380CC4-5D6E-409C-BE32-E72D297353CC}">
              <c16:uniqueId val="{00000003-0F58-4765-ABCD-8BED79937535}"/>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1"/>
        <c:axPos val="l"/>
        <c:numFmt formatCode="General" sourceLinked="1"/>
        <c:majorTickMark val="out"/>
        <c:minorTickMark val="none"/>
        <c:tickLblPos val="nextTo"/>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solidFill>
      <a:schemeClr val="bg1"/>
    </a:solidFill>
    <a:ln w="15875" cap="flat" cmpd="sng" algn="ctr">
      <a:noFill/>
      <a:round/>
    </a:ln>
    <a:effectLst/>
  </c:spPr>
  <c:txPr>
    <a:bodyPr/>
    <a:lstStyle/>
    <a:p>
      <a:pPr>
        <a:defRPr sz="1200">
          <a:solidFill>
            <a:schemeClr val="bg1"/>
          </a:solidFill>
          <a:latin typeface="Tw Cen MT Condensed Extra Bold" panose="020B0803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2">
                  <a:lumMod val="20000"/>
                  <a:lumOff val="80000"/>
                </a:schemeClr>
              </a:solidFill>
            </c:spPr>
            <c:extLst>
              <c:ext xmlns:c16="http://schemas.microsoft.com/office/drawing/2014/chart" uri="{C3380CC4-5D6E-409C-BE32-E72D297353CC}">
                <c16:uniqueId val="{00000001-E301-4E40-95DA-C3759FA8C791}"/>
              </c:ext>
            </c:extLst>
          </c:dPt>
          <c:cat>
            <c:numRef>
              <c:f>Sheet1!$A$2:$A$3</c:f>
              <c:numCache>
                <c:formatCode>General</c:formatCode>
                <c:ptCount val="2"/>
              </c:numCache>
            </c:numRef>
          </c:cat>
          <c:val>
            <c:numRef>
              <c:f>Sheet1!$B$2:$B$3</c:f>
              <c:numCache>
                <c:formatCode>General</c:formatCode>
                <c:ptCount val="2"/>
                <c:pt idx="0">
                  <c:v>3.8</c:v>
                </c:pt>
                <c:pt idx="1">
                  <c:v>6.2</c:v>
                </c:pt>
              </c:numCache>
            </c:numRef>
          </c:val>
          <c:extLst>
            <c:ext xmlns:c16="http://schemas.microsoft.com/office/drawing/2014/chart" uri="{C3380CC4-5D6E-409C-BE32-E72D297353CC}">
              <c16:uniqueId val="{00000002-E301-4E40-95DA-C3759FA8C79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'Childcare and Child Health Care'!$B$46</c:f>
              <c:strCache>
                <c:ptCount val="1"/>
                <c:pt idx="0">
                  <c:v>Prek or Head Start</c:v>
                </c:pt>
              </c:strCache>
            </c:strRef>
          </c:tx>
          <c:spPr>
            <a:solidFill>
              <a:srgbClr val="0098C9"/>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Care'!$D$46</c:f>
              <c:numCache>
                <c:formatCode>0%</c:formatCode>
                <c:ptCount val="1"/>
                <c:pt idx="0">
                  <c:v>0.4107142857142857</c:v>
                </c:pt>
              </c:numCache>
              <c:extLst/>
            </c:numRef>
          </c:val>
          <c:extLst>
            <c:ext xmlns:c16="http://schemas.microsoft.com/office/drawing/2014/chart" uri="{C3380CC4-5D6E-409C-BE32-E72D297353CC}">
              <c16:uniqueId val="{00000000-D9FA-42AB-A35C-4DF7CC99A660}"/>
            </c:ext>
          </c:extLst>
        </c:ser>
        <c:ser>
          <c:idx val="2"/>
          <c:order val="1"/>
          <c:tx>
            <c:strRef>
              <c:f>'Childcare and Child Health Care'!$B$47</c:f>
              <c:strCache>
                <c:ptCount val="1"/>
                <c:pt idx="0">
                  <c:v>Community Setting Preschool/Daycare</c:v>
                </c:pt>
              </c:strCache>
            </c:strRef>
          </c:tx>
          <c:spPr>
            <a:solidFill>
              <a:srgbClr val="0098C9"/>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Care'!$D$47</c:f>
              <c:numCache>
                <c:formatCode>0%</c:formatCode>
                <c:ptCount val="1"/>
                <c:pt idx="0">
                  <c:v>0.21428571428571427</c:v>
                </c:pt>
              </c:numCache>
              <c:extLst/>
            </c:numRef>
          </c:val>
          <c:extLst>
            <c:ext xmlns:c16="http://schemas.microsoft.com/office/drawing/2014/chart" uri="{C3380CC4-5D6E-409C-BE32-E72D297353CC}">
              <c16:uniqueId val="{00000001-D9FA-42AB-A35C-4DF7CC99A660}"/>
            </c:ext>
          </c:extLst>
        </c:ser>
        <c:ser>
          <c:idx val="1"/>
          <c:order val="2"/>
          <c:tx>
            <c:strRef>
              <c:f>'Childcare and Child Health Care'!$B$48</c:f>
              <c:strCache>
                <c:ptCount val="1"/>
                <c:pt idx="0">
                  <c:v>Self or partner</c:v>
                </c:pt>
              </c:strCache>
            </c:strRef>
          </c:tx>
          <c:spPr>
            <a:solidFill>
              <a:srgbClr val="005E7D"/>
            </a:solidFill>
            <a:ln w="1905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Care'!$D$48</c:f>
              <c:numCache>
                <c:formatCode>0%</c:formatCode>
                <c:ptCount val="1"/>
                <c:pt idx="0">
                  <c:v>0.26785714285714285</c:v>
                </c:pt>
              </c:numCache>
              <c:extLst/>
            </c:numRef>
          </c:val>
          <c:extLst>
            <c:ext xmlns:c16="http://schemas.microsoft.com/office/drawing/2014/chart" uri="{C3380CC4-5D6E-409C-BE32-E72D297353CC}">
              <c16:uniqueId val="{00000002-D9FA-42AB-A35C-4DF7CC99A660}"/>
            </c:ext>
          </c:extLst>
        </c:ser>
        <c:ser>
          <c:idx val="3"/>
          <c:order val="3"/>
          <c:tx>
            <c:strRef>
              <c:f>'Childcare and Child Health Care'!$B$49</c:f>
              <c:strCache>
                <c:ptCount val="1"/>
                <c:pt idx="0">
                  <c:v>Relative, friend, other in homecare</c:v>
                </c:pt>
              </c:strCache>
            </c:strRef>
          </c:tx>
          <c:spPr>
            <a:solidFill>
              <a:srgbClr val="005E7D"/>
            </a:solidFill>
            <a:ln w="1905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w Cen MT Condensed Extra Bold" panose="020B08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'Childcare and Child Health Care'!$D$49</c:f>
              <c:numCache>
                <c:formatCode>0%</c:formatCode>
                <c:ptCount val="1"/>
                <c:pt idx="0">
                  <c:v>0.10714285714285714</c:v>
                </c:pt>
              </c:numCache>
              <c:extLst/>
            </c:numRef>
          </c:val>
          <c:extLst>
            <c:ext xmlns:c16="http://schemas.microsoft.com/office/drawing/2014/chart" uri="{C3380CC4-5D6E-409C-BE32-E72D297353CC}">
              <c16:uniqueId val="{00000003-D9FA-42AB-A35C-4DF7CC99A660}"/>
            </c:ext>
          </c:extLst>
        </c:ser>
        <c:dLbls>
          <c:showLegendKey val="0"/>
          <c:showVal val="0"/>
          <c:showCatName val="0"/>
          <c:showSerName val="0"/>
          <c:showPercent val="0"/>
          <c:showBubbleSize val="0"/>
        </c:dLbls>
        <c:gapWidth val="30"/>
        <c:overlap val="100"/>
        <c:axId val="1465169456"/>
        <c:axId val="1791523696"/>
      </c:barChart>
      <c:catAx>
        <c:axId val="1465169456"/>
        <c:scaling>
          <c:orientation val="maxMin"/>
        </c:scaling>
        <c:delete val="1"/>
        <c:axPos val="l"/>
        <c:numFmt formatCode="General" sourceLinked="1"/>
        <c:majorTickMark val="out"/>
        <c:minorTickMark val="none"/>
        <c:tickLblPos val="nextTo"/>
        <c:crossAx val="1791523696"/>
        <c:crosses val="autoZero"/>
        <c:auto val="1"/>
        <c:lblAlgn val="ctr"/>
        <c:lblOffset val="100"/>
        <c:noMultiLvlLbl val="0"/>
      </c:catAx>
      <c:valAx>
        <c:axId val="1791523696"/>
        <c:scaling>
          <c:orientation val="minMax"/>
        </c:scaling>
        <c:delete val="1"/>
        <c:axPos val="t"/>
        <c:numFmt formatCode="0%" sourceLinked="1"/>
        <c:majorTickMark val="out"/>
        <c:minorTickMark val="none"/>
        <c:tickLblPos val="nextTo"/>
        <c:crossAx val="1465169456"/>
        <c:crosses val="autoZero"/>
        <c:crossBetween val="between"/>
      </c:valAx>
      <c:spPr>
        <a:noFill/>
        <a:ln>
          <a:noFill/>
        </a:ln>
        <a:effectLst/>
      </c:spPr>
    </c:plotArea>
    <c:plotVisOnly val="1"/>
    <c:dispBlanksAs val="gap"/>
    <c:showDLblsOverMax val="0"/>
    <c:extLst/>
  </c:chart>
  <c:spPr>
    <a:noFill/>
    <a:ln w="15875" cap="flat" cmpd="sng" algn="ctr">
      <a:noFill/>
      <a:round/>
    </a:ln>
    <a:effectLst/>
  </c:spPr>
  <c:txPr>
    <a:bodyPr/>
    <a:lstStyle/>
    <a:p>
      <a:pPr>
        <a:defRPr sz="1200">
          <a:solidFill>
            <a:schemeClr val="bg1"/>
          </a:solidFill>
          <a:latin typeface="Tw Cen MT Condensed Extra Bold" panose="020B0803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02398229633062E-2"/>
          <c:y val="2.6999875015623048E-2"/>
          <c:w val="0.92495381092069373"/>
          <c:h val="0.76897087864017"/>
        </c:manualLayout>
      </c:layout>
      <c:barChart>
        <c:barDir val="col"/>
        <c:grouping val="clustered"/>
        <c:varyColors val="0"/>
        <c:ser>
          <c:idx val="0"/>
          <c:order val="0"/>
          <c:spPr>
            <a:solidFill>
              <a:schemeClr val="bg1">
                <a:lumMod val="75000"/>
              </a:schemeClr>
            </a:solidFill>
            <a:ln>
              <a:solidFill>
                <a:schemeClr val="bg1"/>
              </a:solidFill>
            </a:ln>
          </c:spPr>
          <c:invertIfNegative val="0"/>
          <c:dLbls>
            <c:spPr>
              <a:noFill/>
              <a:ln>
                <a:noFill/>
              </a:ln>
              <a:effectLst/>
            </c:spPr>
            <c:txPr>
              <a:bodyPr/>
              <a:lstStyle/>
              <a:p>
                <a:pPr>
                  <a:defRPr sz="1100">
                    <a:solidFill>
                      <a:schemeClr val="bg1">
                        <a:lumMod val="95000"/>
                      </a:schemeClr>
                    </a:solidFill>
                    <a:latin typeface="+mj-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Sheet1!$A$1:$H$1</c:f>
              <c:strCache>
                <c:ptCount val="7"/>
                <c:pt idx="0">
                  <c:v>3rd</c:v>
                </c:pt>
                <c:pt idx="1">
                  <c:v>4th</c:v>
                </c:pt>
                <c:pt idx="2">
                  <c:v>5th</c:v>
                </c:pt>
                <c:pt idx="3">
                  <c:v>6th</c:v>
                </c:pt>
                <c:pt idx="4">
                  <c:v>7th</c:v>
                </c:pt>
                <c:pt idx="5">
                  <c:v>8th</c:v>
                </c:pt>
                <c:pt idx="6">
                  <c:v>HS</c:v>
                </c:pt>
              </c:strCache>
            </c:strRef>
          </c:cat>
          <c:val>
            <c:numRef>
              <c:f>Sheet1!$A$2:$H$2</c:f>
              <c:numCache>
                <c:formatCode>0%</c:formatCode>
                <c:ptCount val="7"/>
                <c:pt idx="0">
                  <c:v>0.24</c:v>
                </c:pt>
                <c:pt idx="1">
                  <c:v>0.33</c:v>
                </c:pt>
                <c:pt idx="2">
                  <c:v>0.37</c:v>
                </c:pt>
                <c:pt idx="3">
                  <c:v>0.4</c:v>
                </c:pt>
                <c:pt idx="4">
                  <c:v>0.46</c:v>
                </c:pt>
                <c:pt idx="5">
                  <c:v>0.55000000000000004</c:v>
                </c:pt>
                <c:pt idx="6">
                  <c:v>0.26</c:v>
                </c:pt>
              </c:numCache>
            </c:numRef>
          </c:val>
          <c:extLst>
            <c:ext xmlns:c16="http://schemas.microsoft.com/office/drawing/2014/chart" uri="{C3380CC4-5D6E-409C-BE32-E72D297353CC}">
              <c16:uniqueId val="{00000000-DD8A-4A57-82B2-7BDB36E5FE9F}"/>
            </c:ext>
          </c:extLst>
        </c:ser>
        <c:ser>
          <c:idx val="1"/>
          <c:order val="1"/>
          <c:spPr>
            <a:solidFill>
              <a:schemeClr val="accent2"/>
            </a:solidFill>
            <a:ln>
              <a:solidFill>
                <a:schemeClr val="bg1"/>
              </a:solidFill>
            </a:ln>
          </c:spPr>
          <c:invertIfNegative val="0"/>
          <c:dLbls>
            <c:spPr>
              <a:noFill/>
              <a:ln>
                <a:noFill/>
              </a:ln>
              <a:effectLst/>
            </c:spPr>
            <c:txPr>
              <a:bodyPr/>
              <a:lstStyle/>
              <a:p>
                <a:pPr>
                  <a:defRPr sz="16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Sheet1!$A$1:$H$1</c:f>
              <c:strCache>
                <c:ptCount val="7"/>
                <c:pt idx="0">
                  <c:v>3rd</c:v>
                </c:pt>
                <c:pt idx="1">
                  <c:v>4th</c:v>
                </c:pt>
                <c:pt idx="2">
                  <c:v>5th</c:v>
                </c:pt>
                <c:pt idx="3">
                  <c:v>6th</c:v>
                </c:pt>
                <c:pt idx="4">
                  <c:v>7th</c:v>
                </c:pt>
                <c:pt idx="5">
                  <c:v>8th</c:v>
                </c:pt>
                <c:pt idx="6">
                  <c:v>HS</c:v>
                </c:pt>
              </c:strCache>
            </c:strRef>
          </c:cat>
          <c:val>
            <c:numRef>
              <c:f>Sheet1!$A$3:$H$3</c:f>
              <c:numCache>
                <c:formatCode>0%</c:formatCode>
                <c:ptCount val="7"/>
                <c:pt idx="0">
                  <c:v>0.4</c:v>
                </c:pt>
                <c:pt idx="1">
                  <c:v>0.52</c:v>
                </c:pt>
                <c:pt idx="2">
                  <c:v>0.46</c:v>
                </c:pt>
                <c:pt idx="3">
                  <c:v>0.47</c:v>
                </c:pt>
                <c:pt idx="4">
                  <c:v>0.61</c:v>
                </c:pt>
                <c:pt idx="5">
                  <c:v>0.63</c:v>
                </c:pt>
                <c:pt idx="6">
                  <c:v>0.47</c:v>
                </c:pt>
              </c:numCache>
            </c:numRef>
          </c:val>
          <c:extLst>
            <c:ext xmlns:c16="http://schemas.microsoft.com/office/drawing/2014/chart" uri="{C3380CC4-5D6E-409C-BE32-E72D297353CC}">
              <c16:uniqueId val="{00000001-DD8A-4A57-82B2-7BDB36E5FE9F}"/>
            </c:ext>
          </c:extLst>
        </c:ser>
        <c:dLbls>
          <c:showLegendKey val="0"/>
          <c:showVal val="0"/>
          <c:showCatName val="0"/>
          <c:showSerName val="0"/>
          <c:showPercent val="0"/>
          <c:showBubbleSize val="0"/>
        </c:dLbls>
        <c:gapWidth val="50"/>
        <c:axId val="96560640"/>
        <c:axId val="96562176"/>
      </c:barChart>
      <c:catAx>
        <c:axId val="96560640"/>
        <c:scaling>
          <c:orientation val="minMax"/>
        </c:scaling>
        <c:delete val="0"/>
        <c:axPos val="b"/>
        <c:numFmt formatCode="General" sourceLinked="0"/>
        <c:majorTickMark val="out"/>
        <c:minorTickMark val="none"/>
        <c:tickLblPos val="nextTo"/>
        <c:spPr>
          <a:ln w="57150">
            <a:solidFill>
              <a:schemeClr val="tx2"/>
            </a:solidFill>
            <a:bevel/>
          </a:ln>
        </c:spPr>
        <c:crossAx val="96562176"/>
        <c:crosses val="autoZero"/>
        <c:auto val="0"/>
        <c:lblAlgn val="ctr"/>
        <c:lblOffset val="100"/>
        <c:noMultiLvlLbl val="0"/>
      </c:catAx>
      <c:valAx>
        <c:axId val="96562176"/>
        <c:scaling>
          <c:orientation val="minMax"/>
        </c:scaling>
        <c:delete val="0"/>
        <c:axPos val="l"/>
        <c:majorGridlines>
          <c:spPr>
            <a:ln>
              <a:solidFill>
                <a:schemeClr val="bg1">
                  <a:lumMod val="95000"/>
                  <a:alpha val="50000"/>
                </a:schemeClr>
              </a:solidFill>
            </a:ln>
          </c:spPr>
        </c:majorGridlines>
        <c:numFmt formatCode="0%" sourceLinked="0"/>
        <c:majorTickMark val="out"/>
        <c:minorTickMark val="none"/>
        <c:tickLblPos val="nextTo"/>
        <c:spPr>
          <a:ln>
            <a:noFill/>
          </a:ln>
        </c:spPr>
        <c:crossAx val="96560640"/>
        <c:crosses val="autoZero"/>
        <c:crossBetween val="between"/>
      </c:valAx>
      <c:spPr>
        <a:ln>
          <a:noFill/>
        </a:ln>
      </c:spPr>
    </c:plotArea>
    <c:plotVisOnly val="1"/>
    <c:dispBlanksAs val="gap"/>
    <c:showDLblsOverMax val="0"/>
  </c:chart>
  <c:txPr>
    <a:bodyPr/>
    <a:lstStyle/>
    <a:p>
      <a:pPr>
        <a:defRPr sz="1500">
          <a:solidFill>
            <a:schemeClr val="tx2"/>
          </a:solidFill>
          <a:latin typeface="Franklin Gothic Demi Cond" panose="020B07060304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02398229633062E-2"/>
          <c:y val="2.6999875015623048E-2"/>
          <c:w val="0.92495381092069373"/>
          <c:h val="0.76897087864017"/>
        </c:manualLayout>
      </c:layout>
      <c:barChart>
        <c:barDir val="col"/>
        <c:grouping val="clustered"/>
        <c:varyColors val="0"/>
        <c:ser>
          <c:idx val="0"/>
          <c:order val="0"/>
          <c:tx>
            <c:strRef>
              <c:f>Sheet1!$B$1</c:f>
              <c:strCache>
                <c:ptCount val="1"/>
                <c:pt idx="0">
                  <c:v>3rd</c:v>
                </c:pt>
              </c:strCache>
            </c:strRef>
          </c:tx>
          <c:spPr>
            <a:solidFill>
              <a:schemeClr val="accent2"/>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ELA</c:v>
                </c:pt>
              </c:strCache>
            </c:strRef>
          </c:cat>
          <c:val>
            <c:numRef>
              <c:f>Sheet1!$B$2</c:f>
              <c:numCache>
                <c:formatCode>0%</c:formatCode>
                <c:ptCount val="1"/>
                <c:pt idx="0">
                  <c:v>0.4</c:v>
                </c:pt>
              </c:numCache>
            </c:numRef>
          </c:val>
          <c:extLst>
            <c:ext xmlns:c16="http://schemas.microsoft.com/office/drawing/2014/chart" uri="{C3380CC4-5D6E-409C-BE32-E72D297353CC}">
              <c16:uniqueId val="{00000000-3395-4B78-A7F5-E5CD297948B6}"/>
            </c:ext>
          </c:extLst>
        </c:ser>
        <c:ser>
          <c:idx val="1"/>
          <c:order val="1"/>
          <c:tx>
            <c:strRef>
              <c:f>Sheet1!$C$1</c:f>
              <c:strCache>
                <c:ptCount val="1"/>
                <c:pt idx="0">
                  <c:v>4th</c:v>
                </c:pt>
              </c:strCache>
            </c:strRef>
          </c:tx>
          <c:spPr>
            <a:solidFill>
              <a:schemeClr val="accent2"/>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ELA</c:v>
                </c:pt>
              </c:strCache>
            </c:strRef>
          </c:cat>
          <c:val>
            <c:numRef>
              <c:f>Sheet1!$C$2</c:f>
              <c:numCache>
                <c:formatCode>0%</c:formatCode>
                <c:ptCount val="1"/>
                <c:pt idx="0">
                  <c:v>0.52</c:v>
                </c:pt>
              </c:numCache>
            </c:numRef>
          </c:val>
          <c:extLst>
            <c:ext xmlns:c16="http://schemas.microsoft.com/office/drawing/2014/chart" uri="{C3380CC4-5D6E-409C-BE32-E72D297353CC}">
              <c16:uniqueId val="{00000001-3395-4B78-A7F5-E5CD297948B6}"/>
            </c:ext>
          </c:extLst>
        </c:ser>
        <c:ser>
          <c:idx val="2"/>
          <c:order val="2"/>
          <c:tx>
            <c:strRef>
              <c:f>Sheet1!$D$1</c:f>
              <c:strCache>
                <c:ptCount val="1"/>
                <c:pt idx="0">
                  <c:v>5th</c:v>
                </c:pt>
              </c:strCache>
            </c:strRef>
          </c:tx>
          <c:spPr>
            <a:solidFill>
              <a:schemeClr val="accent2"/>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ELA</c:v>
                </c:pt>
              </c:strCache>
            </c:strRef>
          </c:cat>
          <c:val>
            <c:numRef>
              <c:f>Sheet1!$D$2</c:f>
              <c:numCache>
                <c:formatCode>0%</c:formatCode>
                <c:ptCount val="1"/>
                <c:pt idx="0">
                  <c:v>0.46</c:v>
                </c:pt>
              </c:numCache>
            </c:numRef>
          </c:val>
          <c:extLst>
            <c:ext xmlns:c16="http://schemas.microsoft.com/office/drawing/2014/chart" uri="{C3380CC4-5D6E-409C-BE32-E72D297353CC}">
              <c16:uniqueId val="{00000002-3395-4B78-A7F5-E5CD297948B6}"/>
            </c:ext>
          </c:extLst>
        </c:ser>
        <c:ser>
          <c:idx val="3"/>
          <c:order val="3"/>
          <c:tx>
            <c:strRef>
              <c:f>Sheet1!$E$1</c:f>
              <c:strCache>
                <c:ptCount val="1"/>
                <c:pt idx="0">
                  <c:v>6th</c:v>
                </c:pt>
              </c:strCache>
            </c:strRef>
          </c:tx>
          <c:spPr>
            <a:solidFill>
              <a:schemeClr val="accent2"/>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ELA</c:v>
                </c:pt>
              </c:strCache>
            </c:strRef>
          </c:cat>
          <c:val>
            <c:numRef>
              <c:f>Sheet1!$E$2</c:f>
              <c:numCache>
                <c:formatCode>0%</c:formatCode>
                <c:ptCount val="1"/>
                <c:pt idx="0">
                  <c:v>0.47</c:v>
                </c:pt>
              </c:numCache>
            </c:numRef>
          </c:val>
          <c:extLst>
            <c:ext xmlns:c16="http://schemas.microsoft.com/office/drawing/2014/chart" uri="{C3380CC4-5D6E-409C-BE32-E72D297353CC}">
              <c16:uniqueId val="{00000003-3395-4B78-A7F5-E5CD297948B6}"/>
            </c:ext>
          </c:extLst>
        </c:ser>
        <c:ser>
          <c:idx val="4"/>
          <c:order val="4"/>
          <c:tx>
            <c:strRef>
              <c:f>Sheet1!$F$1</c:f>
              <c:strCache>
                <c:ptCount val="1"/>
                <c:pt idx="0">
                  <c:v>7th</c:v>
                </c:pt>
              </c:strCache>
            </c:strRef>
          </c:tx>
          <c:spPr>
            <a:solidFill>
              <a:schemeClr val="accent2"/>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ELA</c:v>
                </c:pt>
              </c:strCache>
            </c:strRef>
          </c:cat>
          <c:val>
            <c:numRef>
              <c:f>Sheet1!$F$2</c:f>
              <c:numCache>
                <c:formatCode>0%</c:formatCode>
                <c:ptCount val="1"/>
                <c:pt idx="0">
                  <c:v>0.61</c:v>
                </c:pt>
              </c:numCache>
            </c:numRef>
          </c:val>
          <c:extLst>
            <c:ext xmlns:c16="http://schemas.microsoft.com/office/drawing/2014/chart" uri="{C3380CC4-5D6E-409C-BE32-E72D297353CC}">
              <c16:uniqueId val="{00000004-3395-4B78-A7F5-E5CD297948B6}"/>
            </c:ext>
          </c:extLst>
        </c:ser>
        <c:ser>
          <c:idx val="5"/>
          <c:order val="5"/>
          <c:tx>
            <c:strRef>
              <c:f>Sheet1!$G$1</c:f>
              <c:strCache>
                <c:ptCount val="1"/>
                <c:pt idx="0">
                  <c:v>8th</c:v>
                </c:pt>
              </c:strCache>
            </c:strRef>
          </c:tx>
          <c:spPr>
            <a:solidFill>
              <a:schemeClr val="accent2"/>
            </a:solidFill>
            <a:ln>
              <a:solidFill>
                <a:schemeClr val="bg1"/>
              </a:solidFill>
            </a:ln>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ELA</c:v>
                </c:pt>
              </c:strCache>
            </c:strRef>
          </c:cat>
          <c:val>
            <c:numRef>
              <c:f>Sheet1!$G$2</c:f>
              <c:numCache>
                <c:formatCode>0%</c:formatCode>
                <c:ptCount val="1"/>
                <c:pt idx="0">
                  <c:v>0.63</c:v>
                </c:pt>
              </c:numCache>
            </c:numRef>
          </c:val>
          <c:extLst>
            <c:ext xmlns:c16="http://schemas.microsoft.com/office/drawing/2014/chart" uri="{C3380CC4-5D6E-409C-BE32-E72D297353CC}">
              <c16:uniqueId val="{00000005-3395-4B78-A7F5-E5CD297948B6}"/>
            </c:ext>
          </c:extLst>
        </c:ser>
        <c:ser>
          <c:idx val="6"/>
          <c:order val="6"/>
          <c:tx>
            <c:strRef>
              <c:f>Sheet1!$H$1</c:f>
              <c:strCache>
                <c:ptCount val="1"/>
                <c:pt idx="0">
                  <c:v>HS</c:v>
                </c:pt>
              </c:strCache>
            </c:strRef>
          </c:tx>
          <c:spPr>
            <a:solidFill>
              <a:schemeClr val="accent2"/>
            </a:solidFill>
          </c:spPr>
          <c:invertIfNegative val="0"/>
          <c:dLbls>
            <c:dLbl>
              <c:idx val="0"/>
              <c:layout>
                <c:manualLayout>
                  <c:x val="0"/>
                  <c:y val="7.0407071463539098E-2"/>
                </c:manualLayout>
              </c:layout>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95-4B78-A7F5-E5CD297948B6}"/>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Percent Proficient ELA</c:v>
                </c:pt>
              </c:strCache>
            </c:strRef>
          </c:cat>
          <c:val>
            <c:numRef>
              <c:f>Sheet1!$H$2</c:f>
              <c:numCache>
                <c:formatCode>0%</c:formatCode>
                <c:ptCount val="1"/>
                <c:pt idx="0">
                  <c:v>0.47</c:v>
                </c:pt>
              </c:numCache>
            </c:numRef>
          </c:val>
          <c:extLst>
            <c:ext xmlns:c16="http://schemas.microsoft.com/office/drawing/2014/chart" uri="{C3380CC4-5D6E-409C-BE32-E72D297353CC}">
              <c16:uniqueId val="{00000006-3395-4B78-A7F5-E5CD297948B6}"/>
            </c:ext>
          </c:extLst>
        </c:ser>
        <c:dLbls>
          <c:showLegendKey val="0"/>
          <c:showVal val="0"/>
          <c:showCatName val="0"/>
          <c:showSerName val="0"/>
          <c:showPercent val="0"/>
          <c:showBubbleSize val="0"/>
        </c:dLbls>
        <c:gapWidth val="150"/>
        <c:overlap val="-50"/>
        <c:axId val="96560640"/>
        <c:axId val="96562176"/>
      </c:barChart>
      <c:catAx>
        <c:axId val="96560640"/>
        <c:scaling>
          <c:orientation val="minMax"/>
        </c:scaling>
        <c:delete val="0"/>
        <c:axPos val="b"/>
        <c:numFmt formatCode="General" sourceLinked="0"/>
        <c:majorTickMark val="out"/>
        <c:minorTickMark val="none"/>
        <c:tickLblPos val="nextTo"/>
        <c:spPr>
          <a:ln w="57150">
            <a:solidFill>
              <a:schemeClr val="tx2"/>
            </a:solidFill>
            <a:bevel/>
          </a:ln>
        </c:spPr>
        <c:crossAx val="96562176"/>
        <c:crosses val="autoZero"/>
        <c:auto val="0"/>
        <c:lblAlgn val="ctr"/>
        <c:lblOffset val="100"/>
        <c:noMultiLvlLbl val="0"/>
      </c:catAx>
      <c:valAx>
        <c:axId val="96562176"/>
        <c:scaling>
          <c:orientation val="minMax"/>
        </c:scaling>
        <c:delete val="1"/>
        <c:axPos val="l"/>
        <c:majorGridlines>
          <c:spPr>
            <a:ln>
              <a:solidFill>
                <a:schemeClr val="bg2">
                  <a:lumMod val="90000"/>
                  <a:alpha val="50000"/>
                </a:schemeClr>
              </a:solidFill>
            </a:ln>
          </c:spPr>
        </c:majorGridlines>
        <c:numFmt formatCode="0%" sourceLinked="1"/>
        <c:majorTickMark val="out"/>
        <c:minorTickMark val="none"/>
        <c:tickLblPos val="nextTo"/>
        <c:crossAx val="96560640"/>
        <c:crosses val="autoZero"/>
        <c:crossBetween val="between"/>
      </c:valAx>
      <c:spPr>
        <a:ln>
          <a:noFill/>
        </a:ln>
      </c:spPr>
    </c:plotArea>
    <c:plotVisOnly val="1"/>
    <c:dispBlanksAs val="gap"/>
    <c:showDLblsOverMax val="0"/>
  </c:chart>
  <c:txPr>
    <a:bodyPr/>
    <a:lstStyle/>
    <a:p>
      <a:pPr>
        <a:defRPr sz="1500">
          <a:solidFill>
            <a:schemeClr val="tx2"/>
          </a:solidFill>
          <a:latin typeface="Franklin Gothic Demi Cond" panose="020B07060304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02398229633062E-2"/>
          <c:y val="2.6999875015623048E-2"/>
          <c:w val="0.92495381092069373"/>
          <c:h val="0.76897087864017"/>
        </c:manualLayout>
      </c:layout>
      <c:barChart>
        <c:barDir val="col"/>
        <c:grouping val="clustered"/>
        <c:varyColors val="0"/>
        <c:ser>
          <c:idx val="0"/>
          <c:order val="0"/>
          <c:tx>
            <c:strRef>
              <c:f>Sheet1!$B$1</c:f>
              <c:strCache>
                <c:ptCount val="1"/>
                <c:pt idx="0">
                  <c:v>3rd</c:v>
                </c:pt>
              </c:strCache>
            </c:strRef>
          </c:tx>
          <c:spPr>
            <a:solidFill>
              <a:schemeClr val="accent1"/>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MATH</c:v>
                </c:pt>
              </c:strCache>
            </c:strRef>
          </c:cat>
          <c:val>
            <c:numRef>
              <c:f>Sheet1!$B$2</c:f>
              <c:numCache>
                <c:formatCode>0%</c:formatCode>
                <c:ptCount val="1"/>
                <c:pt idx="0">
                  <c:v>0.42</c:v>
                </c:pt>
              </c:numCache>
            </c:numRef>
          </c:val>
          <c:extLst>
            <c:ext xmlns:c16="http://schemas.microsoft.com/office/drawing/2014/chart" uri="{C3380CC4-5D6E-409C-BE32-E72D297353CC}">
              <c16:uniqueId val="{00000000-DD8A-4A57-82B2-7BDB36E5FE9F}"/>
            </c:ext>
          </c:extLst>
        </c:ser>
        <c:ser>
          <c:idx val="1"/>
          <c:order val="1"/>
          <c:tx>
            <c:strRef>
              <c:f>Sheet1!$C$1</c:f>
              <c:strCache>
                <c:ptCount val="1"/>
                <c:pt idx="0">
                  <c:v>4th</c:v>
                </c:pt>
              </c:strCache>
            </c:strRef>
          </c:tx>
          <c:spPr>
            <a:solidFill>
              <a:schemeClr val="accent1"/>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MATH</c:v>
                </c:pt>
              </c:strCache>
            </c:strRef>
          </c:cat>
          <c:val>
            <c:numRef>
              <c:f>Sheet1!$C$2</c:f>
              <c:numCache>
                <c:formatCode>0%</c:formatCode>
                <c:ptCount val="1"/>
                <c:pt idx="0">
                  <c:v>0.41</c:v>
                </c:pt>
              </c:numCache>
            </c:numRef>
          </c:val>
          <c:extLst>
            <c:ext xmlns:c16="http://schemas.microsoft.com/office/drawing/2014/chart" uri="{C3380CC4-5D6E-409C-BE32-E72D297353CC}">
              <c16:uniqueId val="{00000001-DD8A-4A57-82B2-7BDB36E5FE9F}"/>
            </c:ext>
          </c:extLst>
        </c:ser>
        <c:ser>
          <c:idx val="2"/>
          <c:order val="2"/>
          <c:tx>
            <c:strRef>
              <c:f>Sheet1!$D$1</c:f>
              <c:strCache>
                <c:ptCount val="1"/>
                <c:pt idx="0">
                  <c:v>5th</c:v>
                </c:pt>
              </c:strCache>
            </c:strRef>
          </c:tx>
          <c:spPr>
            <a:solidFill>
              <a:schemeClr val="accent1"/>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MATH</c:v>
                </c:pt>
              </c:strCache>
            </c:strRef>
          </c:cat>
          <c:val>
            <c:numRef>
              <c:f>Sheet1!$D$2</c:f>
              <c:numCache>
                <c:formatCode>0%</c:formatCode>
                <c:ptCount val="1"/>
                <c:pt idx="0">
                  <c:v>0.28999999999999998</c:v>
                </c:pt>
              </c:numCache>
            </c:numRef>
          </c:val>
          <c:extLst>
            <c:ext xmlns:c16="http://schemas.microsoft.com/office/drawing/2014/chart" uri="{C3380CC4-5D6E-409C-BE32-E72D297353CC}">
              <c16:uniqueId val="{00000002-DD8A-4A57-82B2-7BDB36E5FE9F}"/>
            </c:ext>
          </c:extLst>
        </c:ser>
        <c:ser>
          <c:idx val="3"/>
          <c:order val="3"/>
          <c:tx>
            <c:strRef>
              <c:f>Sheet1!$E$1</c:f>
              <c:strCache>
                <c:ptCount val="1"/>
                <c:pt idx="0">
                  <c:v>6th</c:v>
                </c:pt>
              </c:strCache>
            </c:strRef>
          </c:tx>
          <c:spPr>
            <a:solidFill>
              <a:schemeClr val="accent1"/>
            </a:solidFill>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MATH</c:v>
                </c:pt>
              </c:strCache>
            </c:strRef>
          </c:cat>
          <c:val>
            <c:numRef>
              <c:f>Sheet1!$E$2</c:f>
              <c:numCache>
                <c:formatCode>0%</c:formatCode>
                <c:ptCount val="1"/>
                <c:pt idx="0">
                  <c:v>0.24</c:v>
                </c:pt>
              </c:numCache>
            </c:numRef>
          </c:val>
          <c:extLst>
            <c:ext xmlns:c16="http://schemas.microsoft.com/office/drawing/2014/chart" uri="{C3380CC4-5D6E-409C-BE32-E72D297353CC}">
              <c16:uniqueId val="{00000003-DD8A-4A57-82B2-7BDB36E5FE9F}"/>
            </c:ext>
          </c:extLst>
        </c:ser>
        <c:ser>
          <c:idx val="4"/>
          <c:order val="4"/>
          <c:tx>
            <c:strRef>
              <c:f>Sheet1!$F$1</c:f>
              <c:strCache>
                <c:ptCount val="1"/>
                <c:pt idx="0">
                  <c:v>7th</c:v>
                </c:pt>
              </c:strCache>
            </c:strRef>
          </c:tx>
          <c:spPr>
            <a:solidFill>
              <a:schemeClr val="accent1"/>
            </a:solidFill>
            <a:ln>
              <a:solidFill>
                <a:schemeClr val="bg1"/>
              </a:solidFill>
            </a:ln>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MATH</c:v>
                </c:pt>
              </c:strCache>
            </c:strRef>
          </c:cat>
          <c:val>
            <c:numRef>
              <c:f>Sheet1!$F$2</c:f>
              <c:numCache>
                <c:formatCode>0%</c:formatCode>
                <c:ptCount val="1"/>
                <c:pt idx="0">
                  <c:v>0.32</c:v>
                </c:pt>
              </c:numCache>
            </c:numRef>
          </c:val>
          <c:extLst>
            <c:ext xmlns:c16="http://schemas.microsoft.com/office/drawing/2014/chart" uri="{C3380CC4-5D6E-409C-BE32-E72D297353CC}">
              <c16:uniqueId val="{00000004-DD8A-4A57-82B2-7BDB36E5FE9F}"/>
            </c:ext>
          </c:extLst>
        </c:ser>
        <c:ser>
          <c:idx val="5"/>
          <c:order val="5"/>
          <c:tx>
            <c:strRef>
              <c:f>Sheet1!$G$1</c:f>
              <c:strCache>
                <c:ptCount val="1"/>
                <c:pt idx="0">
                  <c:v>8th</c:v>
                </c:pt>
              </c:strCache>
            </c:strRef>
          </c:tx>
          <c:spPr>
            <a:solidFill>
              <a:schemeClr val="accent1"/>
            </a:solidFill>
            <a:ln>
              <a:solidFill>
                <a:schemeClr val="bg1"/>
              </a:solidFill>
            </a:ln>
          </c:spPr>
          <c:invertIfNegative val="0"/>
          <c:dLbls>
            <c:spPr>
              <a:noFill/>
              <a:ln>
                <a:noFill/>
              </a:ln>
              <a:effectLst/>
            </c:spPr>
            <c:txPr>
              <a:bodyPr/>
              <a:lstStyle/>
              <a:p>
                <a:pPr>
                  <a:defRPr sz="1200">
                    <a:solidFill>
                      <a:schemeClr val="bg1"/>
                    </a:solidFill>
                    <a:latin typeface="Franklin Gothic Demi" panose="020B07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 Proficient MATH</c:v>
                </c:pt>
              </c:strCache>
            </c:strRef>
          </c:cat>
          <c:val>
            <c:numRef>
              <c:f>Sheet1!$G$2</c:f>
              <c:numCache>
                <c:formatCode>0%</c:formatCode>
                <c:ptCount val="1"/>
                <c:pt idx="0">
                  <c:v>0.31</c:v>
                </c:pt>
              </c:numCache>
            </c:numRef>
          </c:val>
          <c:extLst>
            <c:ext xmlns:c16="http://schemas.microsoft.com/office/drawing/2014/chart" uri="{C3380CC4-5D6E-409C-BE32-E72D297353CC}">
              <c16:uniqueId val="{00000005-DD8A-4A57-82B2-7BDB36E5FE9F}"/>
            </c:ext>
          </c:extLst>
        </c:ser>
        <c:ser>
          <c:idx val="6"/>
          <c:order val="6"/>
          <c:tx>
            <c:strRef>
              <c:f>Sheet1!$H$1</c:f>
              <c:strCache>
                <c:ptCount val="1"/>
                <c:pt idx="0">
                  <c:v>HS</c:v>
                </c:pt>
              </c:strCache>
            </c:strRef>
          </c:tx>
          <c:spPr>
            <a:solidFill>
              <a:schemeClr val="accent1"/>
            </a:solidFill>
          </c:spPr>
          <c:invertIfNegative val="0"/>
          <c:dLbls>
            <c:dLbl>
              <c:idx val="0"/>
              <c:layout>
                <c:manualLayout>
                  <c:x val="-1.1731876430112673E-16"/>
                  <c:y val="6.4284717423231344E-2"/>
                </c:manualLayout>
              </c:layout>
              <c:spPr>
                <a:noFill/>
                <a:ln>
                  <a:noFill/>
                </a:ln>
                <a:effectLst/>
              </c:spPr>
              <c:txPr>
                <a:bodyPr wrap="square" lIns="38100" tIns="19050" rIns="38100" bIns="19050" anchor="ctr">
                  <a:spAutoFit/>
                </a:bodyPr>
                <a:lstStyle/>
                <a:p>
                  <a:pPr>
                    <a:defRPr sz="1200">
                      <a:solidFill>
                        <a:schemeClr val="bg1">
                          <a:lumMod val="9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83-4CF8-B108-96B5298291B6}"/>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Percent Proficient MATH</c:v>
                </c:pt>
              </c:strCache>
            </c:strRef>
          </c:cat>
          <c:val>
            <c:numRef>
              <c:f>Sheet1!$H$2</c:f>
              <c:numCache>
                <c:formatCode>0%</c:formatCode>
                <c:ptCount val="1"/>
                <c:pt idx="0">
                  <c:v>0.22</c:v>
                </c:pt>
              </c:numCache>
            </c:numRef>
          </c:val>
          <c:extLst>
            <c:ext xmlns:c16="http://schemas.microsoft.com/office/drawing/2014/chart" uri="{C3380CC4-5D6E-409C-BE32-E72D297353CC}">
              <c16:uniqueId val="{00000006-DD8A-4A57-82B2-7BDB36E5FE9F}"/>
            </c:ext>
          </c:extLst>
        </c:ser>
        <c:dLbls>
          <c:showLegendKey val="0"/>
          <c:showVal val="0"/>
          <c:showCatName val="0"/>
          <c:showSerName val="0"/>
          <c:showPercent val="0"/>
          <c:showBubbleSize val="0"/>
        </c:dLbls>
        <c:gapWidth val="150"/>
        <c:overlap val="-50"/>
        <c:axId val="96560640"/>
        <c:axId val="96562176"/>
      </c:barChart>
      <c:catAx>
        <c:axId val="96560640"/>
        <c:scaling>
          <c:orientation val="minMax"/>
        </c:scaling>
        <c:delete val="0"/>
        <c:axPos val="b"/>
        <c:numFmt formatCode="General" sourceLinked="0"/>
        <c:majorTickMark val="out"/>
        <c:minorTickMark val="none"/>
        <c:tickLblPos val="nextTo"/>
        <c:spPr>
          <a:ln w="57150">
            <a:solidFill>
              <a:schemeClr val="tx2"/>
            </a:solidFill>
            <a:bevel/>
          </a:ln>
        </c:spPr>
        <c:crossAx val="96562176"/>
        <c:crosses val="autoZero"/>
        <c:auto val="0"/>
        <c:lblAlgn val="ctr"/>
        <c:lblOffset val="100"/>
        <c:noMultiLvlLbl val="0"/>
      </c:catAx>
      <c:valAx>
        <c:axId val="96562176"/>
        <c:scaling>
          <c:orientation val="minMax"/>
          <c:max val="0.60000000000000009"/>
        </c:scaling>
        <c:delete val="0"/>
        <c:axPos val="l"/>
        <c:majorGridlines>
          <c:spPr>
            <a:ln>
              <a:solidFill>
                <a:schemeClr val="bg2">
                  <a:lumMod val="90000"/>
                  <a:alpha val="50000"/>
                </a:schemeClr>
              </a:solidFill>
            </a:ln>
          </c:spPr>
        </c:majorGridlines>
        <c:numFmt formatCode="0%" sourceLinked="1"/>
        <c:majorTickMark val="out"/>
        <c:minorTickMark val="none"/>
        <c:tickLblPos val="nextTo"/>
        <c:spPr>
          <a:ln>
            <a:noFill/>
          </a:ln>
        </c:spPr>
        <c:crossAx val="96560640"/>
        <c:crosses val="autoZero"/>
        <c:crossBetween val="between"/>
      </c:valAx>
      <c:spPr>
        <a:ln>
          <a:noFill/>
        </a:ln>
      </c:spPr>
    </c:plotArea>
    <c:plotVisOnly val="1"/>
    <c:dispBlanksAs val="gap"/>
    <c:showDLblsOverMax val="0"/>
  </c:chart>
  <c:txPr>
    <a:bodyPr/>
    <a:lstStyle/>
    <a:p>
      <a:pPr>
        <a:defRPr sz="1500">
          <a:solidFill>
            <a:schemeClr val="tx2"/>
          </a:solidFill>
          <a:latin typeface="Franklin Gothic Demi Cond" panose="020B07060304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0.26881</cdr:y>
    </cdr:from>
    <cdr:to>
      <cdr:x>0.29888</cdr:x>
      <cdr:y>0.37115</cdr:y>
    </cdr:to>
    <cdr:sp macro="" textlink="">
      <cdr:nvSpPr>
        <cdr:cNvPr id="4" name="TextBox 3">
          <a:extLst xmlns:a="http://schemas.openxmlformats.org/drawingml/2006/main">
            <a:ext uri="{FF2B5EF4-FFF2-40B4-BE49-F238E27FC236}">
              <a16:creationId xmlns:a16="http://schemas.microsoft.com/office/drawing/2014/main" id="{3F71F17B-439F-4314-B844-A56F80DD1065}"/>
            </a:ext>
          </a:extLst>
        </cdr:cNvPr>
        <cdr:cNvSpPr txBox="1"/>
      </cdr:nvSpPr>
      <cdr:spPr>
        <a:xfrm xmlns:a="http://schemas.openxmlformats.org/drawingml/2006/main">
          <a:off x="0" y="909452"/>
          <a:ext cx="2280285" cy="346245"/>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r"/>
          <a:fld id="{91F5F3B3-2DA5-4499-B690-3811664A1550}" type="TxLink">
            <a:rPr lang="en-US" sz="1000" b="0" i="0" u="none" strike="noStrike">
              <a:solidFill>
                <a:srgbClr val="000000"/>
              </a:solidFill>
              <a:latin typeface="Franklin Gothic Demi" panose="020B0703020102020204" pitchFamily="34" charset="0"/>
              <a:cs typeface="Calibri"/>
            </a:rPr>
            <a:pPr algn="r"/>
            <a:t>This school is a safe place for students. </a:t>
          </a:fld>
          <a:endParaRPr lang="en-US" sz="1000" b="0" dirty="0">
            <a:latin typeface="Franklin Gothic Demi" panose="020B0703020102020204" pitchFamily="34" charset="0"/>
          </a:endParaRPr>
        </a:p>
      </cdr:txBody>
    </cdr:sp>
  </cdr:relSizeAnchor>
  <cdr:relSizeAnchor xmlns:cdr="http://schemas.openxmlformats.org/drawingml/2006/chartDrawing">
    <cdr:from>
      <cdr:x>0.1608</cdr:x>
      <cdr:y>0.45896</cdr:y>
    </cdr:from>
    <cdr:to>
      <cdr:x>0.47987</cdr:x>
      <cdr:y>0.5613</cdr:y>
    </cdr:to>
    <cdr:sp macro="" textlink="">
      <cdr:nvSpPr>
        <cdr:cNvPr id="12" name="TextBox 1">
          <a:extLst xmlns:a="http://schemas.openxmlformats.org/drawingml/2006/main">
            <a:ext uri="{FF2B5EF4-FFF2-40B4-BE49-F238E27FC236}">
              <a16:creationId xmlns:a16="http://schemas.microsoft.com/office/drawing/2014/main" id="{6626B7CA-CFFF-470E-B3B7-31621BA73513}"/>
            </a:ext>
          </a:extLst>
        </cdr:cNvPr>
        <cdr:cNvSpPr txBox="1"/>
      </cdr:nvSpPr>
      <cdr:spPr>
        <a:xfrm xmlns:a="http://schemas.openxmlformats.org/drawingml/2006/main">
          <a:off x="1226820" y="1552781"/>
          <a:ext cx="2434353" cy="346245"/>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B7A7676-E335-4E35-856F-1216B31998A1}" type="TxLink">
            <a:rPr lang="en-US" sz="1000" b="0" i="0" u="none" strike="noStrike">
              <a:solidFill>
                <a:srgbClr val="000000"/>
              </a:solidFill>
              <a:latin typeface="Franklin Gothic Demi" panose="020B0703020102020204" pitchFamily="34" charset="0"/>
              <a:cs typeface="Calibri"/>
            </a:rPr>
            <a:pPr/>
            <a:t>I feel safe at school. </a:t>
          </a:fld>
          <a:endParaRPr lang="en-US" sz="1000" b="0">
            <a:latin typeface="Franklin Gothic Demi" panose="020B0703020102020204" pitchFamily="34" charset="0"/>
          </a:endParaRPr>
        </a:p>
      </cdr:txBody>
    </cdr:sp>
  </cdr:relSizeAnchor>
  <cdr:relSizeAnchor xmlns:cdr="http://schemas.openxmlformats.org/drawingml/2006/chartDrawing">
    <cdr:from>
      <cdr:x>0.00999</cdr:x>
      <cdr:y>0.65151</cdr:y>
    </cdr:from>
    <cdr:to>
      <cdr:x>0.29388</cdr:x>
      <cdr:y>0.75385</cdr:y>
    </cdr:to>
    <cdr:sp macro="" textlink="">
      <cdr:nvSpPr>
        <cdr:cNvPr id="13" name="TextBox 1">
          <a:extLst xmlns:a="http://schemas.openxmlformats.org/drawingml/2006/main">
            <a:ext uri="{FF2B5EF4-FFF2-40B4-BE49-F238E27FC236}">
              <a16:creationId xmlns:a16="http://schemas.microsoft.com/office/drawing/2014/main" id="{CF80856C-0428-4C06-B034-3AB33B780438}"/>
            </a:ext>
          </a:extLst>
        </cdr:cNvPr>
        <cdr:cNvSpPr txBox="1"/>
      </cdr:nvSpPr>
      <cdr:spPr>
        <a:xfrm xmlns:a="http://schemas.openxmlformats.org/drawingml/2006/main">
          <a:off x="76200" y="2204227"/>
          <a:ext cx="2165985" cy="346245"/>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75E666CB-5E12-49CB-8E31-57EAFEF25182}" type="TxLink">
            <a:rPr lang="en-US" sz="1000" b="0" i="0" u="none" strike="noStrike">
              <a:solidFill>
                <a:srgbClr val="000000"/>
              </a:solidFill>
              <a:latin typeface="Franklin Gothic Demi" panose="020B0703020102020204" pitchFamily="34" charset="0"/>
              <a:cs typeface="Calibri"/>
            </a:rPr>
            <a:pPr algn="r"/>
            <a:t>I feel safe when I travel to school and home from school. </a:t>
          </a:fld>
          <a:endParaRPr lang="en-US" sz="1000" b="0">
            <a:latin typeface="Franklin Gothic Demi" panose="020B0703020102020204" pitchFamily="34" charset="0"/>
          </a:endParaRPr>
        </a:p>
      </cdr:txBody>
    </cdr:sp>
  </cdr:relSizeAnchor>
  <cdr:relSizeAnchor xmlns:cdr="http://schemas.openxmlformats.org/drawingml/2006/chartDrawing">
    <cdr:from>
      <cdr:x>0</cdr:x>
      <cdr:y>0.81672</cdr:y>
    </cdr:from>
    <cdr:to>
      <cdr:x>0.29988</cdr:x>
      <cdr:y>0.96622</cdr:y>
    </cdr:to>
    <cdr:sp macro="" textlink="">
      <cdr:nvSpPr>
        <cdr:cNvPr id="14" name="TextBox 1">
          <a:extLst xmlns:a="http://schemas.openxmlformats.org/drawingml/2006/main">
            <a:ext uri="{FF2B5EF4-FFF2-40B4-BE49-F238E27FC236}">
              <a16:creationId xmlns:a16="http://schemas.microsoft.com/office/drawing/2014/main" id="{7A411A9B-9136-4CD1-9635-20B39EECE932}"/>
            </a:ext>
          </a:extLst>
        </cdr:cNvPr>
        <cdr:cNvSpPr txBox="1"/>
      </cdr:nvSpPr>
      <cdr:spPr>
        <a:xfrm xmlns:a="http://schemas.openxmlformats.org/drawingml/2006/main">
          <a:off x="0" y="2763202"/>
          <a:ext cx="2287905" cy="505777"/>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fld id="{222A6449-E1D1-49AC-BC8A-D496495AB638}" type="TxLink">
            <a:rPr lang="en-US" sz="1000" b="0" i="0" u="none" strike="noStrike">
              <a:solidFill>
                <a:srgbClr val="000000"/>
              </a:solidFill>
              <a:latin typeface="Franklin Gothic Demi" panose="020B0703020102020204" pitchFamily="34" charset="0"/>
              <a:cs typeface="Calibri"/>
            </a:rPr>
            <a:pPr algn="r"/>
            <a:t>I sometimes stay home from school because I do not feel safe on the way to and/or from school. </a:t>
          </a:fld>
          <a:endParaRPr lang="en-US" sz="1000" b="0">
            <a:latin typeface="Franklin Gothic Demi" panose="020B07030201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0.04421</cdr:x>
      <cdr:y>0.17512</cdr:y>
    </cdr:from>
    <cdr:to>
      <cdr:x>0.29183</cdr:x>
      <cdr:y>0.27746</cdr:y>
    </cdr:to>
    <cdr:sp macro="" textlink="">
      <cdr:nvSpPr>
        <cdr:cNvPr id="4" name="TextBox 3">
          <a:extLst xmlns:a="http://schemas.openxmlformats.org/drawingml/2006/main">
            <a:ext uri="{FF2B5EF4-FFF2-40B4-BE49-F238E27FC236}">
              <a16:creationId xmlns:a16="http://schemas.microsoft.com/office/drawing/2014/main" id="{3F71F17B-439F-4314-B844-A56F80DD1065}"/>
            </a:ext>
          </a:extLst>
        </cdr:cNvPr>
        <cdr:cNvSpPr txBox="1"/>
      </cdr:nvSpPr>
      <cdr:spPr>
        <a:xfrm xmlns:a="http://schemas.openxmlformats.org/drawingml/2006/main">
          <a:off x="344372" y="744943"/>
          <a:ext cx="1928611" cy="435336"/>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r"/>
          <a:fld id="{0060D633-3CA9-4642-B791-4A9D9C5038CD}" type="TxLink">
            <a:rPr lang="en-US" sz="1200" b="0" i="0" u="none" strike="noStrike">
              <a:solidFill>
                <a:srgbClr val="000000"/>
              </a:solidFill>
              <a:latin typeface="Franklin Gothic Demi" panose="020B0703020102020204" pitchFamily="34" charset="0"/>
              <a:cs typeface="Calibri Light"/>
            </a:rPr>
            <a:pPr algn="r"/>
            <a:t>At least one adult at my school cares about me. </a:t>
          </a:fld>
          <a:endParaRPr lang="en-US" sz="1200" b="1" dirty="0">
            <a:latin typeface="Franklin Gothic Demi" panose="020B0703020102020204" pitchFamily="34" charset="0"/>
          </a:endParaRPr>
        </a:p>
      </cdr:txBody>
    </cdr:sp>
  </cdr:relSizeAnchor>
  <cdr:relSizeAnchor xmlns:cdr="http://schemas.openxmlformats.org/drawingml/2006/chartDrawing">
    <cdr:from>
      <cdr:x>0</cdr:x>
      <cdr:y>0.28497</cdr:y>
    </cdr:from>
    <cdr:to>
      <cdr:x>0.28895</cdr:x>
      <cdr:y>0.45128</cdr:y>
    </cdr:to>
    <cdr:sp macro="" textlink="">
      <cdr:nvSpPr>
        <cdr:cNvPr id="12" name="TextBox 1">
          <a:extLst xmlns:a="http://schemas.openxmlformats.org/drawingml/2006/main">
            <a:ext uri="{FF2B5EF4-FFF2-40B4-BE49-F238E27FC236}">
              <a16:creationId xmlns:a16="http://schemas.microsoft.com/office/drawing/2014/main" id="{6626B7CA-CFFF-470E-B3B7-31621BA73513}"/>
            </a:ext>
          </a:extLst>
        </cdr:cNvPr>
        <cdr:cNvSpPr txBox="1"/>
      </cdr:nvSpPr>
      <cdr:spPr>
        <a:xfrm xmlns:a="http://schemas.openxmlformats.org/drawingml/2006/main">
          <a:off x="0" y="1212213"/>
          <a:ext cx="2250583" cy="707461"/>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r"/>
          <a:fld id="{53BB9AFA-5A1F-4023-B9F9-E90302FEBE3E}" type="TxLink">
            <a:rPr lang="en-US" sz="1200" b="0" i="0" u="none" strike="noStrike">
              <a:solidFill>
                <a:srgbClr val="000000"/>
              </a:solidFill>
              <a:latin typeface="Franklin Gothic Demi" panose="020B0703020102020204" pitchFamily="34" charset="0"/>
              <a:ea typeface="+mn-ea"/>
              <a:cs typeface="Calibri Light"/>
            </a:rPr>
            <a:pPr marL="0" indent="0" algn="r"/>
            <a:t>I have positive relationships with peers and staff at my school. </a:t>
          </a:fld>
          <a:endParaRPr lang="en-US" sz="1200" b="0" i="0" u="none" strike="noStrike" dirty="0">
            <a:solidFill>
              <a:srgbClr val="000000"/>
            </a:solidFill>
            <a:latin typeface="Franklin Gothic Demi" panose="020B0703020102020204" pitchFamily="34" charset="0"/>
            <a:ea typeface="+mn-ea"/>
            <a:cs typeface="Calibri Light"/>
          </a:endParaRPr>
        </a:p>
      </cdr:txBody>
    </cdr:sp>
  </cdr:relSizeAnchor>
  <cdr:relSizeAnchor xmlns:cdr="http://schemas.openxmlformats.org/drawingml/2006/chartDrawing">
    <cdr:from>
      <cdr:x>0.05459</cdr:x>
      <cdr:y>0.44883</cdr:y>
    </cdr:from>
    <cdr:to>
      <cdr:x>0.28566</cdr:x>
      <cdr:y>0.55117</cdr:y>
    </cdr:to>
    <cdr:sp macro="" textlink="">
      <cdr:nvSpPr>
        <cdr:cNvPr id="13" name="TextBox 1">
          <a:extLst xmlns:a="http://schemas.openxmlformats.org/drawingml/2006/main">
            <a:ext uri="{FF2B5EF4-FFF2-40B4-BE49-F238E27FC236}">
              <a16:creationId xmlns:a16="http://schemas.microsoft.com/office/drawing/2014/main" id="{CF80856C-0428-4C06-B034-3AB33B780438}"/>
            </a:ext>
          </a:extLst>
        </cdr:cNvPr>
        <cdr:cNvSpPr txBox="1"/>
      </cdr:nvSpPr>
      <cdr:spPr>
        <a:xfrm xmlns:a="http://schemas.openxmlformats.org/drawingml/2006/main">
          <a:off x="425155" y="1909240"/>
          <a:ext cx="1799822" cy="435334"/>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r"/>
          <a:fld id="{7D5596C7-F318-434D-9F9B-DB1996FD1513}" type="TxLink">
            <a:rPr lang="en-US" sz="1200" b="0" i="0" u="none" strike="noStrike">
              <a:solidFill>
                <a:srgbClr val="000000"/>
              </a:solidFill>
              <a:latin typeface="Franklin Gothic Demi" panose="020B0703020102020204" pitchFamily="34" charset="0"/>
              <a:ea typeface="+mn-ea"/>
              <a:cs typeface="Calibri Light"/>
            </a:rPr>
            <a:pPr marL="0" indent="0" algn="r"/>
            <a:t>My school gives me second chances. </a:t>
          </a:fld>
          <a:endParaRPr lang="en-US" sz="1200" b="0" i="0" u="none" strike="noStrike" dirty="0">
            <a:solidFill>
              <a:srgbClr val="000000"/>
            </a:solidFill>
            <a:latin typeface="Franklin Gothic Demi" panose="020B0703020102020204" pitchFamily="34" charset="0"/>
            <a:ea typeface="+mn-ea"/>
            <a:cs typeface="Calibri Light"/>
          </a:endParaRPr>
        </a:p>
      </cdr:txBody>
    </cdr:sp>
  </cdr:relSizeAnchor>
  <cdr:relSizeAnchor xmlns:cdr="http://schemas.openxmlformats.org/drawingml/2006/chartDrawing">
    <cdr:from>
      <cdr:x>0.00101</cdr:x>
      <cdr:y>0.59375</cdr:y>
    </cdr:from>
    <cdr:to>
      <cdr:x>0.32007</cdr:x>
      <cdr:y>0.69609</cdr:y>
    </cdr:to>
    <cdr:sp macro="" textlink="">
      <cdr:nvSpPr>
        <cdr:cNvPr id="14" name="TextBox 1">
          <a:extLst xmlns:a="http://schemas.openxmlformats.org/drawingml/2006/main">
            <a:ext uri="{FF2B5EF4-FFF2-40B4-BE49-F238E27FC236}">
              <a16:creationId xmlns:a16="http://schemas.microsoft.com/office/drawing/2014/main" id="{7A411A9B-9136-4CD1-9635-20B39EECE932}"/>
            </a:ext>
          </a:extLst>
        </cdr:cNvPr>
        <cdr:cNvSpPr txBox="1"/>
      </cdr:nvSpPr>
      <cdr:spPr>
        <a:xfrm xmlns:a="http://schemas.openxmlformats.org/drawingml/2006/main">
          <a:off x="7620" y="2035969"/>
          <a:ext cx="2405101" cy="350924"/>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A7D1134-3CF3-4E95-855D-AA9D12F7948B}" type="TxLink">
            <a:rPr lang="en-US" sz="1100" b="0" i="0" u="none" strike="noStrike">
              <a:solidFill>
                <a:srgbClr val="000000"/>
              </a:solidFill>
              <a:latin typeface="Cambria"/>
              <a:ea typeface="Cambria"/>
              <a:cs typeface="Calibri Light"/>
            </a:rPr>
            <a:pPr/>
            <a:t> </a:t>
          </a:fld>
          <a:endParaRPr lang="en-US" sz="1100" b="1">
            <a:latin typeface="Tw Cen MT Condensed" panose="020B0606020104020203" pitchFamily="34" charset="0"/>
          </a:endParaRPr>
        </a:p>
      </cdr:txBody>
    </cdr:sp>
  </cdr:relSizeAnchor>
  <cdr:relSizeAnchor xmlns:cdr="http://schemas.openxmlformats.org/drawingml/2006/chartDrawing">
    <cdr:from>
      <cdr:x>0</cdr:x>
      <cdr:y>0.7345</cdr:y>
    </cdr:from>
    <cdr:to>
      <cdr:x>0.31907</cdr:x>
      <cdr:y>0.83684</cdr:y>
    </cdr:to>
    <cdr:sp macro="" textlink="">
      <cdr:nvSpPr>
        <cdr:cNvPr id="15" name="TextBox 1">
          <a:extLst xmlns:a="http://schemas.openxmlformats.org/drawingml/2006/main">
            <a:ext uri="{FF2B5EF4-FFF2-40B4-BE49-F238E27FC236}">
              <a16:creationId xmlns:a16="http://schemas.microsoft.com/office/drawing/2014/main" id="{3078D3F2-BF63-4DDA-A477-4B71533E0E74}"/>
            </a:ext>
          </a:extLst>
        </cdr:cNvPr>
        <cdr:cNvSpPr txBox="1"/>
      </cdr:nvSpPr>
      <cdr:spPr>
        <a:xfrm xmlns:a="http://schemas.openxmlformats.org/drawingml/2006/main">
          <a:off x="0" y="2518612"/>
          <a:ext cx="2405177" cy="350924"/>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0A8AF24-F03D-4F63-BB22-9F8BA1833C0C}" type="TxLink">
            <a:rPr lang="en-US" sz="1100" b="1" i="0" u="none" strike="noStrike">
              <a:solidFill>
                <a:srgbClr val="000000"/>
              </a:solidFill>
              <a:latin typeface="Tw Cen MT Condensed" panose="020B0606020104020203" pitchFamily="34" charset="0"/>
              <a:ea typeface="Cambria"/>
            </a:rPr>
            <a:pPr/>
            <a:t> </a:t>
          </a:fld>
          <a:endParaRPr lang="en-US" sz="1100" b="1">
            <a:latin typeface="Tw Cen MT Condensed" panose="020B0606020104020203" pitchFamily="34" charset="0"/>
          </a:endParaRPr>
        </a:p>
      </cdr:txBody>
    </cdr:sp>
  </cdr:relSizeAnchor>
  <cdr:relSizeAnchor xmlns:cdr="http://schemas.openxmlformats.org/drawingml/2006/chartDrawing">
    <cdr:from>
      <cdr:x>0.00101</cdr:x>
      <cdr:y>0.87166</cdr:y>
    </cdr:from>
    <cdr:to>
      <cdr:x>0.30926</cdr:x>
      <cdr:y>0.974</cdr:y>
    </cdr:to>
    <cdr:sp macro="" textlink="">
      <cdr:nvSpPr>
        <cdr:cNvPr id="16" name="TextBox 1">
          <a:extLst xmlns:a="http://schemas.openxmlformats.org/drawingml/2006/main">
            <a:ext uri="{FF2B5EF4-FFF2-40B4-BE49-F238E27FC236}">
              <a16:creationId xmlns:a16="http://schemas.microsoft.com/office/drawing/2014/main" id="{23D9F2DE-31CC-4A69-8F31-DB47771ED386}"/>
            </a:ext>
          </a:extLst>
        </cdr:cNvPr>
        <cdr:cNvSpPr txBox="1"/>
      </cdr:nvSpPr>
      <cdr:spPr>
        <a:xfrm xmlns:a="http://schemas.openxmlformats.org/drawingml/2006/main">
          <a:off x="7620" y="2988926"/>
          <a:ext cx="2323615" cy="350924"/>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57B7D74-694A-43EC-9977-33097A76DA09}" type="TxLink">
            <a:rPr lang="en-US" sz="1100" b="1" i="0" u="none" strike="noStrike">
              <a:solidFill>
                <a:srgbClr val="000000"/>
              </a:solidFill>
              <a:latin typeface="Tw Cen MT Condensed" panose="020B0606020104020203" pitchFamily="34" charset="0"/>
              <a:ea typeface="Cambria"/>
            </a:rPr>
            <a:pPr/>
            <a:t> </a:t>
          </a:fld>
          <a:endParaRPr lang="en-US" sz="1100" b="1">
            <a:latin typeface="Tw Cen MT Condensed" panose="020B0606020104020203" pitchFamily="34" charset="0"/>
          </a:endParaRPr>
        </a:p>
      </cdr:txBody>
    </cdr:sp>
  </cdr:relSizeAnchor>
  <cdr:relSizeAnchor xmlns:cdr="http://schemas.openxmlformats.org/drawingml/2006/chartDrawing">
    <cdr:from>
      <cdr:x>0</cdr:x>
      <cdr:y>0.73567</cdr:y>
    </cdr:from>
    <cdr:to>
      <cdr:x>0.2873</cdr:x>
      <cdr:y>0.83801</cdr:y>
    </cdr:to>
    <cdr:sp macro="" textlink="">
      <cdr:nvSpPr>
        <cdr:cNvPr id="2" name="TextBox 1">
          <a:extLst xmlns:a="http://schemas.openxmlformats.org/drawingml/2006/main">
            <a:ext uri="{FF2B5EF4-FFF2-40B4-BE49-F238E27FC236}">
              <a16:creationId xmlns:a16="http://schemas.microsoft.com/office/drawing/2014/main" id="{8EEA0377-5150-5A8B-CD41-70EBA7DDE019}"/>
            </a:ext>
          </a:extLst>
        </cdr:cNvPr>
        <cdr:cNvSpPr txBox="1"/>
      </cdr:nvSpPr>
      <cdr:spPr>
        <a:xfrm xmlns:a="http://schemas.openxmlformats.org/drawingml/2006/main">
          <a:off x="0" y="3129414"/>
          <a:ext cx="2237704" cy="435335"/>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r"/>
          <a:fld id="{5CE9E63F-A8F7-4350-BE6D-5079B0E79AB1}" type="TxLink">
            <a:rPr lang="en-US" sz="1200" b="0" i="0" u="none" strike="noStrike">
              <a:solidFill>
                <a:srgbClr val="000000"/>
              </a:solidFill>
              <a:latin typeface="Franklin Gothic Demi" panose="020B0703020102020204" pitchFamily="34" charset="0"/>
              <a:ea typeface="+mn-ea"/>
              <a:cs typeface="Calibri Light"/>
            </a:rPr>
            <a:pPr marL="0" indent="0" algn="r"/>
            <a:t>I am proud to attend my school. </a:t>
          </a:fld>
          <a:endParaRPr lang="en-US" sz="1200" b="0" i="0" u="none" strike="noStrike" dirty="0">
            <a:solidFill>
              <a:srgbClr val="000000"/>
            </a:solidFill>
            <a:latin typeface="Franklin Gothic Demi" panose="020B0703020102020204" pitchFamily="34" charset="0"/>
            <a:ea typeface="+mn-ea"/>
            <a:cs typeface="Calibri Light"/>
          </a:endParaRPr>
        </a:p>
      </cdr:txBody>
    </cdr:sp>
  </cdr:relSizeAnchor>
  <cdr:relSizeAnchor xmlns:cdr="http://schemas.openxmlformats.org/drawingml/2006/chartDrawing">
    <cdr:from>
      <cdr:x>0</cdr:x>
      <cdr:y>0.556</cdr:y>
    </cdr:from>
    <cdr:to>
      <cdr:x>0.28771</cdr:x>
      <cdr:y>0.73571</cdr:y>
    </cdr:to>
    <cdr:sp macro="" textlink="">
      <cdr:nvSpPr>
        <cdr:cNvPr id="3" name="TextBox 1">
          <a:extLst xmlns:a="http://schemas.openxmlformats.org/drawingml/2006/main">
            <a:ext uri="{FF2B5EF4-FFF2-40B4-BE49-F238E27FC236}">
              <a16:creationId xmlns:a16="http://schemas.microsoft.com/office/drawing/2014/main" id="{D257E863-431F-664D-FB79-F03AA713104C}"/>
            </a:ext>
          </a:extLst>
        </cdr:cNvPr>
        <cdr:cNvSpPr txBox="1"/>
      </cdr:nvSpPr>
      <cdr:spPr>
        <a:xfrm xmlns:a="http://schemas.openxmlformats.org/drawingml/2006/main">
          <a:off x="0" y="2365128"/>
          <a:ext cx="2240924" cy="764437"/>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r"/>
          <a:fld id="{C30589C2-45BA-49AE-9D4C-0554582DBC5C}" type="TxLink">
            <a:rPr lang="en-US" sz="1200" b="0" i="0" u="none" strike="noStrike">
              <a:solidFill>
                <a:srgbClr val="000000"/>
              </a:solidFill>
              <a:latin typeface="Franklin Gothic Demi" panose="020B0703020102020204" pitchFamily="34" charset="0"/>
              <a:ea typeface="+mn-ea"/>
              <a:cs typeface="Calibri Light"/>
            </a:rPr>
            <a:pPr marL="0" indent="0" algn="r"/>
            <a:t>I know ways to make myself feel better when I'm sad. </a:t>
          </a:fld>
          <a:endParaRPr lang="en-US" sz="1200" b="0" i="0" u="none" strike="noStrike" dirty="0">
            <a:solidFill>
              <a:srgbClr val="000000"/>
            </a:solidFill>
            <a:latin typeface="Franklin Gothic Demi" panose="020B0703020102020204" pitchFamily="34" charset="0"/>
            <a:ea typeface="+mn-ea"/>
            <a:cs typeface="Calibri Light"/>
          </a:endParaRPr>
        </a:p>
      </cdr:txBody>
    </cdr:sp>
  </cdr:relSizeAnchor>
  <cdr:relSizeAnchor xmlns:cdr="http://schemas.openxmlformats.org/drawingml/2006/chartDrawing">
    <cdr:from>
      <cdr:x>0.05459</cdr:x>
      <cdr:y>0.87</cdr:y>
    </cdr:from>
    <cdr:to>
      <cdr:x>0.28566</cdr:x>
      <cdr:y>0.97234</cdr:y>
    </cdr:to>
    <cdr:sp macro="" textlink="">
      <cdr:nvSpPr>
        <cdr:cNvPr id="5" name="TextBox 1">
          <a:extLst xmlns:a="http://schemas.openxmlformats.org/drawingml/2006/main">
            <a:ext uri="{FF2B5EF4-FFF2-40B4-BE49-F238E27FC236}">
              <a16:creationId xmlns:a16="http://schemas.microsoft.com/office/drawing/2014/main" id="{3B5E8A6A-70D3-5A0D-AAE0-C70BD8438BA7}"/>
            </a:ext>
          </a:extLst>
        </cdr:cNvPr>
        <cdr:cNvSpPr txBox="1"/>
      </cdr:nvSpPr>
      <cdr:spPr>
        <a:xfrm xmlns:a="http://schemas.openxmlformats.org/drawingml/2006/main">
          <a:off x="425155" y="3700840"/>
          <a:ext cx="1799822" cy="435335"/>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r"/>
          <a:fld id="{151CA792-D264-44CD-8C24-28902B59BC39}" type="TxLink">
            <a:rPr lang="en-US" sz="1200" b="0" i="0" u="none" strike="noStrike">
              <a:solidFill>
                <a:srgbClr val="000000"/>
              </a:solidFill>
              <a:latin typeface="Franklin Gothic Demi" panose="020B0703020102020204" pitchFamily="34" charset="0"/>
              <a:ea typeface="+mn-ea"/>
              <a:cs typeface="Calibri Light"/>
            </a:rPr>
            <a:pPr marL="0" indent="0" algn="r"/>
            <a:t>I feel like I belong at this school. </a:t>
          </a:fld>
          <a:endParaRPr lang="en-US" sz="1200" b="0" i="0" u="none" strike="noStrike" dirty="0">
            <a:solidFill>
              <a:srgbClr val="000000"/>
            </a:solidFill>
            <a:latin typeface="Franklin Gothic Demi" panose="020B0703020102020204" pitchFamily="34" charset="0"/>
            <a:ea typeface="+mn-ea"/>
            <a:cs typeface="Calibri 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4C89EDB-3FDD-4915-A3CE-62FA29C01A32}" type="datetimeFigureOut">
              <a:rPr lang="en-US" smtClean="0"/>
              <a:t>8/23/2023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FEF2E4-0534-C442-A1C9-6B91471AFB1F}"/>
              </a:ext>
            </a:extLst>
          </p:cNvPr>
          <p:cNvSpPr/>
          <p:nvPr/>
        </p:nvSpPr>
        <p:spPr>
          <a:xfrm>
            <a:off x="0" y="9255557"/>
            <a:ext cx="7315200" cy="34564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4" name="Slide Image Placeholder 3"/>
          <p:cNvSpPr>
            <a:spLocks noGrp="1" noRot="1" noChangeAspect="1"/>
          </p:cNvSpPr>
          <p:nvPr>
            <p:ph type="sldImg" idx="2"/>
          </p:nvPr>
        </p:nvSpPr>
        <p:spPr>
          <a:xfrm>
            <a:off x="777875" y="720725"/>
            <a:ext cx="5759450" cy="43195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5415077"/>
            <a:ext cx="5852160" cy="346603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413760" y="9255556"/>
            <a:ext cx="3169920" cy="343977"/>
          </a:xfrm>
          <a:prstGeom prst="rect">
            <a:avLst/>
          </a:prstGeom>
        </p:spPr>
        <p:txBody>
          <a:bodyPr vert="horz" lIns="96661" tIns="48331" rIns="96661" bIns="48331" rtlCol="0" anchor="b"/>
          <a:lstStyle>
            <a:lvl1pPr algn="r">
              <a:defRPr sz="1300">
                <a:solidFill>
                  <a:schemeClr val="bg1"/>
                </a:solidFill>
              </a:defRPr>
            </a:lvl1pPr>
          </a:lstStyle>
          <a:p>
            <a:fld id="{4476A24B-926E-40EB-9E1B-5321DC3775E5}" type="slidenum">
              <a:rPr lang="en-US" smtClean="0"/>
              <a:pPr/>
              <a:t>‹#›</a:t>
            </a:fld>
            <a:endParaRPr lang="en-US"/>
          </a:p>
        </p:txBody>
      </p:sp>
      <p:pic>
        <p:nvPicPr>
          <p:cNvPr id="8" name="Picture 7" descr="Logo&#10;&#10;Description automatically generated with medium confidence">
            <a:extLst>
              <a:ext uri="{FF2B5EF4-FFF2-40B4-BE49-F238E27FC236}">
                <a16:creationId xmlns:a16="http://schemas.microsoft.com/office/drawing/2014/main" id="{E60B97C6-5F27-AD02-DD15-E872F8B725FC}"/>
              </a:ext>
            </a:extLst>
          </p:cNvPr>
          <p:cNvPicPr>
            <a:picLocks noChangeAspect="1"/>
          </p:cNvPicPr>
          <p:nvPr/>
        </p:nvPicPr>
        <p:blipFill rotWithShape="1">
          <a:blip r:embed="rId2">
            <a:extLst>
              <a:ext uri="{28A0092B-C50C-407E-A947-70E740481C1C}">
                <a14:useLocalDpi xmlns:a14="http://schemas.microsoft.com/office/drawing/2010/main" val="0"/>
              </a:ext>
            </a:extLst>
          </a:blip>
          <a:srcRect b="45619"/>
          <a:stretch/>
        </p:blipFill>
        <p:spPr>
          <a:xfrm>
            <a:off x="731521" y="9284954"/>
            <a:ext cx="874375" cy="314580"/>
          </a:xfrm>
          <a:prstGeom prst="rect">
            <a:avLst/>
          </a:prstGeom>
        </p:spPr>
      </p:pic>
      <p:sp>
        <p:nvSpPr>
          <p:cNvPr id="10" name="Rectangle 9">
            <a:extLst>
              <a:ext uri="{FF2B5EF4-FFF2-40B4-BE49-F238E27FC236}">
                <a16:creationId xmlns:a16="http://schemas.microsoft.com/office/drawing/2014/main" id="{19FA0743-5270-7B5B-75AC-6C1D0DE916B1}"/>
              </a:ext>
            </a:extLst>
          </p:cNvPr>
          <p:cNvSpPr/>
          <p:nvPr/>
        </p:nvSpPr>
        <p:spPr>
          <a:xfrm>
            <a:off x="0" y="5146243"/>
            <a:ext cx="7315200" cy="17595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1</a:t>
            </a:fld>
            <a:endParaRPr lang="en-US"/>
          </a:p>
        </p:txBody>
      </p:sp>
    </p:spTree>
    <p:extLst>
      <p:ext uri="{BB962C8B-B14F-4D97-AF65-F5344CB8AC3E}">
        <p14:creationId xmlns:p14="http://schemas.microsoft.com/office/powerpoint/2010/main" val="173317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a:t>GPRA 2.2 Student ELA Performance</a:t>
            </a:r>
          </a:p>
          <a:p>
            <a:pPr marL="0" indent="0">
              <a:buNone/>
            </a:pPr>
            <a:endParaRPr lang="en-US"/>
          </a:p>
          <a:p>
            <a:pPr marL="0" indent="0">
              <a:buNone/>
            </a:pPr>
            <a:r>
              <a:rPr lang="en-US"/>
              <a:t>CURRENT DATA:</a:t>
            </a:r>
          </a:p>
          <a:p>
            <a:pPr marL="0" indent="0">
              <a:buNone/>
            </a:pPr>
            <a:r>
              <a:rPr lang="en-US"/>
              <a:t>Year 1 (Spring 2023)= 50.8% (4276/8414)</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ACCS = 40% (111/278)</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Great Oaks = 40% (477/1187)</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KIPP = 39% (1277/3280)</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North Star = 66% (2411/3669)</a:t>
            </a:r>
          </a:p>
          <a:p>
            <a:pPr marL="0" indent="0">
              <a:buNone/>
            </a:pPr>
            <a:endParaRPr lang="en-US"/>
          </a:p>
          <a:p>
            <a:pPr marL="0" indent="0">
              <a:buNone/>
            </a:pPr>
            <a:r>
              <a:rPr lang="en-US"/>
              <a:t>PRIOR DATA:</a:t>
            </a:r>
          </a:p>
          <a:p>
            <a:pPr marL="0" indent="0">
              <a:buNone/>
            </a:pPr>
            <a:r>
              <a:rPr lang="en-US"/>
              <a:t>Baseline (Spring 2022) = 37.8% (</a:t>
            </a:r>
            <a:r>
              <a:rPr lang="en-US">
                <a:highlight>
                  <a:srgbClr val="FFFF00"/>
                </a:highlight>
              </a:rPr>
              <a:t>1336/3533)  </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ACCS = 40% (111/276)</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Great Oaks = 39% (421/1068)</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KIPP = 31% (580/1842)</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North Star = 65% (224/347)</a:t>
            </a:r>
            <a:endParaRPr lang="en-US"/>
          </a:p>
          <a:p>
            <a:pPr marL="0" indent="0">
              <a:buNone/>
            </a:pPr>
            <a:endParaRPr lang="en-US">
              <a:highlight>
                <a:srgbClr val="FFFF00"/>
              </a:highlight>
            </a:endParaRPr>
          </a:p>
          <a:p>
            <a:pPr marL="0" indent="0">
              <a:buNone/>
            </a:pPr>
            <a:r>
              <a:rPr lang="en-US" i="1"/>
              <a:t>DATA SOURCES and NOTES: </a:t>
            </a:r>
          </a:p>
          <a:p>
            <a:pPr marL="0" indent="0">
              <a:buNone/>
            </a:pPr>
            <a:r>
              <a:rPr lang="en-US" i="1"/>
              <a:t>Data from these measures are provided by the schools. The data include student-level results on the NJSLA ELA assessment conducted in the Spring of each academic year. Per NJSLA standards, students who score a 4 or a 5 (out of 5) are categorized as “at or above grade level”. </a:t>
            </a:r>
          </a:p>
          <a:p>
            <a:pPr marL="0" indent="0">
              <a:buNone/>
            </a:pPr>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13</a:t>
            </a:fld>
            <a:endParaRPr lang="en-US"/>
          </a:p>
        </p:txBody>
      </p:sp>
    </p:spTree>
    <p:extLst>
      <p:ext uri="{BB962C8B-B14F-4D97-AF65-F5344CB8AC3E}">
        <p14:creationId xmlns:p14="http://schemas.microsoft.com/office/powerpoint/2010/main" val="25404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u="sng" dirty="0"/>
              <a:t>GPRA 2.2 ELA Performance</a:t>
            </a:r>
            <a:r>
              <a:rPr lang="en-US" u="none" dirty="0"/>
              <a:t>, by grade level</a:t>
            </a:r>
          </a:p>
          <a:p>
            <a:pPr marL="0" indent="0">
              <a:buNone/>
            </a:pPr>
            <a:endParaRPr lang="en-US" dirty="0"/>
          </a:p>
          <a:p>
            <a:pPr marL="0" indent="0">
              <a:buNone/>
            </a:pPr>
            <a:r>
              <a:rPr lang="en-US" dirty="0"/>
              <a:t>CURRENT DATA</a:t>
            </a:r>
          </a:p>
          <a:p>
            <a:pPr marL="0" indent="0">
              <a:buNone/>
            </a:pPr>
            <a:r>
              <a:rPr lang="en-US" dirty="0"/>
              <a:t>Year 1 (Spring 2023) = 50.8% (4276/8414)  </a:t>
            </a:r>
          </a:p>
          <a:p>
            <a:pPr marL="0" indent="0">
              <a:buNone/>
            </a:pPr>
            <a:r>
              <a:rPr lang="en-US" dirty="0"/>
              <a:t>3</a:t>
            </a:r>
            <a:r>
              <a:rPr lang="en-US" baseline="30000" dirty="0"/>
              <a:t>rd</a:t>
            </a:r>
            <a:r>
              <a:rPr lang="en-US" dirty="0"/>
              <a:t> grade = 40% (521/1305)</a:t>
            </a:r>
          </a:p>
          <a:p>
            <a:pPr marL="0" indent="0">
              <a:buNone/>
            </a:pPr>
            <a:r>
              <a:rPr lang="en-US" dirty="0"/>
              <a:t>4</a:t>
            </a:r>
            <a:r>
              <a:rPr lang="en-US" baseline="30000" dirty="0"/>
              <a:t>th</a:t>
            </a:r>
            <a:r>
              <a:rPr lang="en-US" dirty="0"/>
              <a:t> grade = 52% (652/1248)</a:t>
            </a:r>
          </a:p>
          <a:p>
            <a:pPr marL="0" indent="0">
              <a:buNone/>
            </a:pPr>
            <a:r>
              <a:rPr lang="en-US" dirty="0"/>
              <a:t>5</a:t>
            </a:r>
            <a:r>
              <a:rPr lang="en-US" baseline="30000" dirty="0"/>
              <a:t>th</a:t>
            </a:r>
            <a:r>
              <a:rPr lang="en-US" dirty="0"/>
              <a:t> grade = 46% (618/1334)</a:t>
            </a:r>
          </a:p>
          <a:p>
            <a:pPr marL="0" indent="0">
              <a:buNone/>
            </a:pPr>
            <a:r>
              <a:rPr lang="en-US" dirty="0"/>
              <a:t>6</a:t>
            </a:r>
            <a:r>
              <a:rPr lang="en-US" baseline="30000" dirty="0"/>
              <a:t>th</a:t>
            </a:r>
            <a:r>
              <a:rPr lang="en-US" dirty="0"/>
              <a:t> grade = 47% (629/1341)</a:t>
            </a:r>
          </a:p>
          <a:p>
            <a:pPr marL="0" indent="0">
              <a:buNone/>
            </a:pPr>
            <a:r>
              <a:rPr lang="en-US" dirty="0"/>
              <a:t>7</a:t>
            </a:r>
            <a:r>
              <a:rPr lang="en-US" baseline="30000" dirty="0"/>
              <a:t>th</a:t>
            </a:r>
            <a:r>
              <a:rPr lang="en-US" dirty="0"/>
              <a:t> grade = 61% (720/1174)</a:t>
            </a:r>
          </a:p>
          <a:p>
            <a:pPr marL="0" indent="0">
              <a:buNone/>
            </a:pPr>
            <a:r>
              <a:rPr lang="en-US" dirty="0"/>
              <a:t>8</a:t>
            </a:r>
            <a:r>
              <a:rPr lang="en-US" baseline="30000" dirty="0"/>
              <a:t>th</a:t>
            </a:r>
            <a:r>
              <a:rPr lang="en-US" dirty="0"/>
              <a:t> grade = 63% (744/1186)</a:t>
            </a:r>
          </a:p>
          <a:p>
            <a:pPr marL="0" indent="0">
              <a:buNone/>
            </a:pPr>
            <a:r>
              <a:rPr lang="en-US" dirty="0"/>
              <a:t>High School = 47% (392/826)</a:t>
            </a:r>
          </a:p>
          <a:p>
            <a:pPr marL="0" indent="0">
              <a:buNone/>
            </a:pPr>
            <a:endParaRPr lang="en-US" dirty="0">
              <a:highlight>
                <a:srgbClr val="FFFF00"/>
              </a:highlight>
            </a:endParaRPr>
          </a:p>
          <a:p>
            <a:pPr marL="0" indent="0">
              <a:buNone/>
            </a:pPr>
            <a:r>
              <a:rPr lang="en-US" dirty="0">
                <a:highlight>
                  <a:srgbClr val="FFFF00"/>
                </a:highlight>
              </a:rPr>
              <a:t>PRIOR DATA</a:t>
            </a:r>
          </a:p>
          <a:p>
            <a:pPr marL="0" indent="0">
              <a:buNone/>
            </a:pPr>
            <a:r>
              <a:rPr lang="en-US" dirty="0"/>
              <a:t>Baseline (Spring 2022) = 37.8% (</a:t>
            </a:r>
            <a:r>
              <a:rPr lang="en-US" dirty="0">
                <a:highlight>
                  <a:srgbClr val="FFFF00"/>
                </a:highlight>
              </a:rPr>
              <a:t>1336/3533)  </a:t>
            </a:r>
          </a:p>
          <a:p>
            <a:pPr marL="0" indent="0">
              <a:buNone/>
            </a:pPr>
            <a:r>
              <a:rPr lang="en-US" dirty="0">
                <a:highlight>
                  <a:srgbClr val="FFFF00"/>
                </a:highlight>
              </a:rPr>
              <a:t>3</a:t>
            </a:r>
            <a:r>
              <a:rPr lang="en-US" baseline="30000" dirty="0">
                <a:highlight>
                  <a:srgbClr val="FFFF00"/>
                </a:highlight>
              </a:rPr>
              <a:t>rd</a:t>
            </a:r>
            <a:r>
              <a:rPr lang="en-US" dirty="0">
                <a:highlight>
                  <a:srgbClr val="FFFF00"/>
                </a:highlight>
              </a:rPr>
              <a:t> grade = 23.5% (135/528)</a:t>
            </a:r>
          </a:p>
          <a:p>
            <a:pPr marL="0" indent="0">
              <a:buNone/>
            </a:pPr>
            <a:r>
              <a:rPr lang="en-US" dirty="0">
                <a:highlight>
                  <a:srgbClr val="FFFF00"/>
                </a:highlight>
              </a:rPr>
              <a:t>4</a:t>
            </a:r>
            <a:r>
              <a:rPr lang="en-US" baseline="30000" dirty="0">
                <a:highlight>
                  <a:srgbClr val="FFFF00"/>
                </a:highlight>
              </a:rPr>
              <a:t>th</a:t>
            </a:r>
            <a:r>
              <a:rPr lang="en-US" dirty="0">
                <a:highlight>
                  <a:srgbClr val="FFFF00"/>
                </a:highlight>
              </a:rPr>
              <a:t> grade = 32.8% (172/530)</a:t>
            </a:r>
          </a:p>
          <a:p>
            <a:pPr marL="0" indent="0">
              <a:buNone/>
            </a:pPr>
            <a:r>
              <a:rPr lang="en-US" dirty="0">
                <a:highlight>
                  <a:srgbClr val="FFFF00"/>
                </a:highlight>
              </a:rPr>
              <a:t>5</a:t>
            </a:r>
            <a:r>
              <a:rPr lang="en-US" baseline="30000" dirty="0">
                <a:highlight>
                  <a:srgbClr val="FFFF00"/>
                </a:highlight>
              </a:rPr>
              <a:t>th</a:t>
            </a:r>
            <a:r>
              <a:rPr lang="en-US" dirty="0">
                <a:highlight>
                  <a:srgbClr val="FFFF00"/>
                </a:highlight>
              </a:rPr>
              <a:t> grade = 37.4% (183/493)</a:t>
            </a:r>
          </a:p>
          <a:p>
            <a:pPr marL="0" indent="0">
              <a:buNone/>
            </a:pPr>
            <a:r>
              <a:rPr lang="en-US" dirty="0">
                <a:highlight>
                  <a:srgbClr val="FFFF00"/>
                </a:highlight>
              </a:rPr>
              <a:t>6</a:t>
            </a:r>
            <a:r>
              <a:rPr lang="en-US" baseline="30000" dirty="0">
                <a:highlight>
                  <a:srgbClr val="FFFF00"/>
                </a:highlight>
              </a:rPr>
              <a:t>th</a:t>
            </a:r>
            <a:r>
              <a:rPr lang="en-US" dirty="0">
                <a:highlight>
                  <a:srgbClr val="FFFF00"/>
                </a:highlight>
              </a:rPr>
              <a:t> grade = 39.5% (208/507)</a:t>
            </a:r>
          </a:p>
          <a:p>
            <a:pPr marL="0" indent="0">
              <a:buNone/>
            </a:pPr>
            <a:r>
              <a:rPr lang="en-US" dirty="0">
                <a:highlight>
                  <a:srgbClr val="FFFF00"/>
                </a:highlight>
              </a:rPr>
              <a:t>7</a:t>
            </a:r>
            <a:r>
              <a:rPr lang="en-US" baseline="30000" dirty="0">
                <a:highlight>
                  <a:srgbClr val="FFFF00"/>
                </a:highlight>
              </a:rPr>
              <a:t>th</a:t>
            </a:r>
            <a:r>
              <a:rPr lang="en-US" dirty="0">
                <a:highlight>
                  <a:srgbClr val="FFFF00"/>
                </a:highlight>
              </a:rPr>
              <a:t> grade = 46.0% (272/546)</a:t>
            </a:r>
          </a:p>
          <a:p>
            <a:pPr marL="0" indent="0">
              <a:buNone/>
            </a:pPr>
            <a:r>
              <a:rPr lang="en-US" dirty="0">
                <a:highlight>
                  <a:srgbClr val="FFFF00"/>
                </a:highlight>
              </a:rPr>
              <a:t>8</a:t>
            </a:r>
            <a:r>
              <a:rPr lang="en-US" baseline="30000" dirty="0">
                <a:highlight>
                  <a:srgbClr val="FFFF00"/>
                </a:highlight>
              </a:rPr>
              <a:t>th</a:t>
            </a:r>
            <a:r>
              <a:rPr lang="en-US" dirty="0">
                <a:highlight>
                  <a:srgbClr val="FFFF00"/>
                </a:highlight>
              </a:rPr>
              <a:t> grade = 55.0% (263/526)</a:t>
            </a:r>
          </a:p>
          <a:p>
            <a:pPr marL="0" indent="0">
              <a:buNone/>
            </a:pPr>
            <a:r>
              <a:rPr lang="en-US" dirty="0">
                <a:highlight>
                  <a:srgbClr val="FFFF00"/>
                </a:highlight>
              </a:rPr>
              <a:t>High School = 25.6% (103/403)</a:t>
            </a:r>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14</a:t>
            </a:fld>
            <a:endParaRPr lang="en-US"/>
          </a:p>
        </p:txBody>
      </p:sp>
    </p:spTree>
    <p:extLst>
      <p:ext uri="{BB962C8B-B14F-4D97-AF65-F5344CB8AC3E}">
        <p14:creationId xmlns:p14="http://schemas.microsoft.com/office/powerpoint/2010/main" val="380397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15</a:t>
            </a:fld>
            <a:endParaRPr lang="en-US"/>
          </a:p>
        </p:txBody>
      </p:sp>
    </p:spTree>
    <p:extLst>
      <p:ext uri="{BB962C8B-B14F-4D97-AF65-F5344CB8AC3E}">
        <p14:creationId xmlns:p14="http://schemas.microsoft.com/office/powerpoint/2010/main" val="370115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highlight>
                  <a:srgbClr val="FFFF00"/>
                </a:highlight>
              </a:rPr>
              <a:t>GPRA 3.1 Average Daily Attendance of 6</a:t>
            </a:r>
            <a:r>
              <a:rPr lang="en-US" u="sng" baseline="30000" dirty="0">
                <a:highlight>
                  <a:srgbClr val="FFFF00"/>
                </a:highlight>
              </a:rPr>
              <a:t>th</a:t>
            </a:r>
            <a:r>
              <a:rPr lang="en-US" u="sng" dirty="0">
                <a:highlight>
                  <a:srgbClr val="FFFF00"/>
                </a:highlight>
              </a:rPr>
              <a:t> – 9</a:t>
            </a:r>
            <a:r>
              <a:rPr lang="en-US" u="sng" baseline="30000" dirty="0">
                <a:highlight>
                  <a:srgbClr val="FFFF00"/>
                </a:highlight>
              </a:rPr>
              <a:t>th</a:t>
            </a:r>
            <a:r>
              <a:rPr lang="en-US" u="sng" dirty="0">
                <a:highlight>
                  <a:srgbClr val="FFFF00"/>
                </a:highlight>
              </a:rPr>
              <a:t> grade students</a:t>
            </a:r>
          </a:p>
          <a:p>
            <a:pPr marL="0" indent="0">
              <a:buNone/>
            </a:pPr>
            <a:endParaRPr lang="en-US" dirty="0">
              <a:highlight>
                <a:srgbClr val="FFFF00"/>
              </a:highlight>
            </a:endParaRPr>
          </a:p>
          <a:p>
            <a:pPr marL="0" indent="0">
              <a:buNone/>
            </a:pPr>
            <a:r>
              <a:rPr lang="en-US" dirty="0">
                <a:highlight>
                  <a:srgbClr val="FFFF00"/>
                </a:highlight>
              </a:rPr>
              <a:t>CURRENT DATA:</a:t>
            </a:r>
          </a:p>
          <a:p>
            <a:pPr marL="0" indent="0">
              <a:buNone/>
            </a:pPr>
            <a:r>
              <a:rPr lang="en-US" dirty="0">
                <a:highlight>
                  <a:srgbClr val="FFFF00"/>
                </a:highlight>
              </a:rPr>
              <a:t>Year 1 (2022-2023 academic year) = 89.1% (501,779 days in attendance/563,420 total days enrolled) </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90% (151,339/168,225)</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89% (123,019/138,378)</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90% (127,137/141,335)</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87% (100,284/115,482)</a:t>
            </a:r>
          </a:p>
          <a:p>
            <a:pPr marL="117475" indent="-117475"/>
            <a:endParaRPr lang="en-US" dirty="0">
              <a:highlight>
                <a:srgbClr val="FFFF00"/>
              </a:highlight>
            </a:endParaRPr>
          </a:p>
          <a:p>
            <a:pPr marL="117475" indent="-117475"/>
            <a:r>
              <a:rPr lang="en-US" dirty="0">
                <a:highlight>
                  <a:srgbClr val="FFFF00"/>
                </a:highlight>
              </a:rPr>
              <a:t>ACCS 6-9 = 93% (17,850/19,243)</a:t>
            </a:r>
          </a:p>
          <a:p>
            <a:pPr marL="117475" indent="-117475"/>
            <a:r>
              <a:rPr lang="en-US" dirty="0">
                <a:highlight>
                  <a:srgbClr val="FFFF00"/>
                </a:highlight>
              </a:rPr>
              <a:t>Great Oaks 6-9 = 91% (117,304/129,535)</a:t>
            </a:r>
          </a:p>
          <a:p>
            <a:pPr marL="117475" indent="-117475"/>
            <a:r>
              <a:rPr lang="en-US" dirty="0">
                <a:highlight>
                  <a:srgbClr val="FFFF00"/>
                </a:highlight>
              </a:rPr>
              <a:t>KIPPs 6-9 = 88% (288,836/329,230)</a:t>
            </a:r>
          </a:p>
          <a:p>
            <a:pPr marL="117475" indent="-117475"/>
            <a:r>
              <a:rPr lang="en-US" dirty="0">
                <a:highlight>
                  <a:srgbClr val="FFFF00"/>
                </a:highlight>
              </a:rPr>
              <a:t>North Star 6-9 = 91% (77,789/85,412)</a:t>
            </a:r>
          </a:p>
          <a:p>
            <a:pPr marL="0" indent="0">
              <a:buNone/>
            </a:pPr>
            <a:endParaRPr lang="en-US" dirty="0">
              <a:highlight>
                <a:srgbClr val="FFFF00"/>
              </a:highlight>
            </a:endParaRPr>
          </a:p>
          <a:p>
            <a:pPr marL="0" indent="0">
              <a:buNone/>
            </a:pPr>
            <a:r>
              <a:rPr lang="en-US" dirty="0">
                <a:highlight>
                  <a:srgbClr val="FFFF00"/>
                </a:highlight>
              </a:rPr>
              <a:t>PRIOR DATA: </a:t>
            </a:r>
          </a:p>
          <a:p>
            <a:pPr marL="0" indent="0">
              <a:buNone/>
            </a:pPr>
            <a:r>
              <a:rPr lang="en-US" dirty="0">
                <a:highlight>
                  <a:srgbClr val="FFFF00"/>
                </a:highlight>
              </a:rPr>
              <a:t>Baseline (2021-2022 academic year) = 79.0% (319,288 days in attendance/404,376 total days enrolled) </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76% (74,711/98,173)</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76% (84,041/110,236)</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78% (91,716/116,585)</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87% (68,820/79,382)</a:t>
            </a:r>
          </a:p>
          <a:p>
            <a:pPr marL="117475" indent="-117475"/>
            <a:endParaRPr lang="en-US" dirty="0">
              <a:highlight>
                <a:srgbClr val="FFFF00"/>
              </a:highlight>
            </a:endParaRPr>
          </a:p>
          <a:p>
            <a:pPr marL="117475" indent="-117475"/>
            <a:r>
              <a:rPr lang="en-US" dirty="0">
                <a:highlight>
                  <a:srgbClr val="FFFF00"/>
                </a:highlight>
              </a:rPr>
              <a:t>ACCS 6-9 = 94% (17677/18807)</a:t>
            </a:r>
          </a:p>
          <a:p>
            <a:pPr marL="117475" indent="-117475"/>
            <a:r>
              <a:rPr lang="en-US" dirty="0">
                <a:highlight>
                  <a:srgbClr val="FFFF00"/>
                </a:highlight>
              </a:rPr>
              <a:t>Great Oaks 6-9 = 61% (78126/127517)</a:t>
            </a:r>
          </a:p>
          <a:p>
            <a:pPr marL="117475" indent="-117475"/>
            <a:r>
              <a:rPr lang="en-US" dirty="0">
                <a:highlight>
                  <a:srgbClr val="FFFF00"/>
                </a:highlight>
              </a:rPr>
              <a:t>KIPPs 6-9 = 86% (162980/190030)</a:t>
            </a:r>
          </a:p>
          <a:p>
            <a:pPr marL="117475" indent="-117475"/>
            <a:r>
              <a:rPr lang="en-US" dirty="0">
                <a:highlight>
                  <a:srgbClr val="FFFF00"/>
                </a:highlight>
              </a:rPr>
              <a:t>North Star 6-9 = 89% (60505/68022)</a:t>
            </a:r>
          </a:p>
          <a:p>
            <a:pPr marL="0" indent="0">
              <a:buNone/>
            </a:pPr>
            <a:endParaRPr lang="en-US" dirty="0"/>
          </a:p>
          <a:p>
            <a:pPr marL="0" indent="0">
              <a:buNone/>
            </a:pPr>
            <a:r>
              <a:rPr lang="en-US" i="1" dirty="0"/>
              <a:t>DATA SOURCES and NOTES: </a:t>
            </a:r>
          </a:p>
          <a:p>
            <a:pPr marL="0" indent="0">
              <a:buNone/>
            </a:pPr>
            <a:r>
              <a:rPr lang="en-US" i="1" dirty="0"/>
              <a:t>Data from these measures are from the SID files provided by the schools. These files contain student-level data, including the number of days each student was in attendance at school and the total number of days that the student was enrolled in the school. To determine ADA per the PN program’s instructions, the total number of days students were present are added up and divided by the total number of days those students were enrolled. </a:t>
            </a:r>
          </a:p>
        </p:txBody>
      </p:sp>
      <p:sp>
        <p:nvSpPr>
          <p:cNvPr id="4" name="Slide Number Placeholder 3"/>
          <p:cNvSpPr>
            <a:spLocks noGrp="1"/>
          </p:cNvSpPr>
          <p:nvPr>
            <p:ph type="sldNum" sz="quarter" idx="5"/>
          </p:nvPr>
        </p:nvSpPr>
        <p:spPr/>
        <p:txBody>
          <a:bodyPr/>
          <a:lstStyle/>
          <a:p>
            <a:fld id="{4476A24B-926E-40EB-9E1B-5321DC3775E5}" type="slidenum">
              <a:rPr lang="en-US" smtClean="0"/>
              <a:pPr/>
              <a:t>16</a:t>
            </a:fld>
            <a:endParaRPr lang="en-US"/>
          </a:p>
        </p:txBody>
      </p:sp>
    </p:spTree>
    <p:extLst>
      <p:ext uri="{BB962C8B-B14F-4D97-AF65-F5344CB8AC3E}">
        <p14:creationId xmlns:p14="http://schemas.microsoft.com/office/powerpoint/2010/main" val="562033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highlight>
                  <a:srgbClr val="FFFF00"/>
                </a:highlight>
              </a:rPr>
              <a:t>Average Daily Attendance for All Grades in PN Partner Schools</a:t>
            </a:r>
          </a:p>
          <a:p>
            <a:pPr marL="0" indent="0">
              <a:buNone/>
            </a:pPr>
            <a:endParaRPr lang="en-US" dirty="0">
              <a:highlight>
                <a:srgbClr val="FFFF00"/>
              </a:highlight>
            </a:endParaRPr>
          </a:p>
          <a:p>
            <a:pPr marL="0" indent="0">
              <a:buNone/>
            </a:pPr>
            <a:r>
              <a:rPr lang="en-US" dirty="0">
                <a:highlight>
                  <a:srgbClr val="FFFF00"/>
                </a:highlight>
              </a:rPr>
              <a:t>CURRENT DATA: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dirty="0">
                <a:highlight>
                  <a:srgbClr val="FFFF00"/>
                </a:highlight>
              </a:rPr>
              <a:t>Year 1 (2022-2023) = 88% (1,522,145 days in attendance/1,726,701 total days enrolled) </a:t>
            </a:r>
          </a:p>
          <a:p>
            <a:pPr marL="117475" indent="-117475"/>
            <a:r>
              <a:rPr lang="en-US" dirty="0">
                <a:highlight>
                  <a:srgbClr val="FFFF00"/>
                </a:highlight>
              </a:rPr>
              <a:t>K = 87%</a:t>
            </a:r>
          </a:p>
          <a:p>
            <a:pPr marL="117475" indent="-117475"/>
            <a:r>
              <a:rPr lang="en-US" dirty="0">
                <a:highlight>
                  <a:srgbClr val="FFFF00"/>
                </a:highlight>
              </a:rPr>
              <a:t>1</a:t>
            </a:r>
            <a:r>
              <a:rPr lang="en-US" baseline="30000" dirty="0">
                <a:highlight>
                  <a:srgbClr val="FFFF00"/>
                </a:highlight>
              </a:rPr>
              <a:t>st</a:t>
            </a:r>
            <a:r>
              <a:rPr lang="en-US" dirty="0">
                <a:highlight>
                  <a:srgbClr val="FFFF00"/>
                </a:highlight>
              </a:rPr>
              <a:t> = 88%</a:t>
            </a:r>
          </a:p>
          <a:p>
            <a:pPr marL="117475" indent="-117475"/>
            <a:r>
              <a:rPr lang="en-US" dirty="0">
                <a:highlight>
                  <a:srgbClr val="FFFF00"/>
                </a:highlight>
              </a:rPr>
              <a:t>2</a:t>
            </a:r>
            <a:r>
              <a:rPr lang="en-US" baseline="30000" dirty="0">
                <a:highlight>
                  <a:srgbClr val="FFFF00"/>
                </a:highlight>
              </a:rPr>
              <a:t>nd</a:t>
            </a:r>
            <a:r>
              <a:rPr lang="en-US" dirty="0">
                <a:highlight>
                  <a:srgbClr val="FFFF00"/>
                </a:highlight>
              </a:rPr>
              <a:t> = 88%</a:t>
            </a:r>
          </a:p>
          <a:p>
            <a:pPr marL="117475" indent="-117475"/>
            <a:r>
              <a:rPr lang="en-US" dirty="0">
                <a:highlight>
                  <a:srgbClr val="FFFF00"/>
                </a:highlight>
              </a:rPr>
              <a:t>3</a:t>
            </a:r>
            <a:r>
              <a:rPr lang="en-US" baseline="30000" dirty="0">
                <a:highlight>
                  <a:srgbClr val="FFFF00"/>
                </a:highlight>
              </a:rPr>
              <a:t>rd</a:t>
            </a:r>
            <a:r>
              <a:rPr lang="en-US" dirty="0">
                <a:highlight>
                  <a:srgbClr val="FFFF00"/>
                </a:highlight>
              </a:rPr>
              <a:t> = 89%</a:t>
            </a:r>
          </a:p>
          <a:p>
            <a:pPr marL="117475" indent="-117475"/>
            <a:r>
              <a:rPr lang="en-US" dirty="0">
                <a:highlight>
                  <a:srgbClr val="FFFF00"/>
                </a:highlight>
              </a:rPr>
              <a:t>4</a:t>
            </a:r>
            <a:r>
              <a:rPr lang="en-US" baseline="30000" dirty="0">
                <a:highlight>
                  <a:srgbClr val="FFFF00"/>
                </a:highlight>
              </a:rPr>
              <a:t>th</a:t>
            </a:r>
            <a:r>
              <a:rPr lang="en-US" dirty="0">
                <a:highlight>
                  <a:srgbClr val="FFFF00"/>
                </a:highlight>
              </a:rPr>
              <a:t> = 89%</a:t>
            </a:r>
          </a:p>
          <a:p>
            <a:pPr marL="117475" indent="-117475"/>
            <a:r>
              <a:rPr lang="en-US" dirty="0">
                <a:highlight>
                  <a:srgbClr val="FFFF00"/>
                </a:highlight>
              </a:rPr>
              <a:t>5</a:t>
            </a:r>
            <a:r>
              <a:rPr lang="en-US" baseline="30000" dirty="0">
                <a:highlight>
                  <a:srgbClr val="FFFF00"/>
                </a:highlight>
              </a:rPr>
              <a:t>th</a:t>
            </a:r>
            <a:r>
              <a:rPr lang="en-US" dirty="0">
                <a:highlight>
                  <a:srgbClr val="FFFF00"/>
                </a:highlight>
              </a:rPr>
              <a:t> = 90%</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90% (151,339/168,225)</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89% (123,019/138,378)</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90% (127,137/141,335)</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87% (100,284/115,482)</a:t>
            </a:r>
          </a:p>
          <a:p>
            <a:pPr marL="117475" indent="-117475"/>
            <a:r>
              <a:rPr lang="en-US" dirty="0">
                <a:highlight>
                  <a:srgbClr val="FFFF00"/>
                </a:highlight>
              </a:rPr>
              <a:t>10</a:t>
            </a:r>
            <a:r>
              <a:rPr lang="en-US" baseline="30000" dirty="0">
                <a:highlight>
                  <a:srgbClr val="FFFF00"/>
                </a:highlight>
              </a:rPr>
              <a:t>th</a:t>
            </a:r>
            <a:r>
              <a:rPr lang="en-US" dirty="0">
                <a:highlight>
                  <a:srgbClr val="FFFF00"/>
                </a:highlight>
              </a:rPr>
              <a:t> = 85%</a:t>
            </a:r>
          </a:p>
          <a:p>
            <a:pPr marL="117475" indent="-117475"/>
            <a:r>
              <a:rPr lang="en-US" dirty="0">
                <a:highlight>
                  <a:srgbClr val="FFFF00"/>
                </a:highlight>
              </a:rPr>
              <a:t>11</a:t>
            </a:r>
            <a:r>
              <a:rPr lang="en-US" baseline="30000" dirty="0">
                <a:highlight>
                  <a:srgbClr val="FFFF00"/>
                </a:highlight>
              </a:rPr>
              <a:t>th</a:t>
            </a:r>
            <a:r>
              <a:rPr lang="en-US" dirty="0">
                <a:highlight>
                  <a:srgbClr val="FFFF00"/>
                </a:highlight>
              </a:rPr>
              <a:t> = 85%</a:t>
            </a:r>
          </a:p>
          <a:p>
            <a:pPr marL="117475" indent="-117475"/>
            <a:r>
              <a:rPr lang="en-US" dirty="0">
                <a:highlight>
                  <a:srgbClr val="FFFF00"/>
                </a:highlight>
              </a:rPr>
              <a:t>12</a:t>
            </a:r>
            <a:r>
              <a:rPr lang="en-US" baseline="30000" dirty="0">
                <a:highlight>
                  <a:srgbClr val="FFFF00"/>
                </a:highlight>
              </a:rPr>
              <a:t>th</a:t>
            </a:r>
            <a:r>
              <a:rPr lang="en-US" dirty="0">
                <a:highlight>
                  <a:srgbClr val="FFFF00"/>
                </a:highlight>
              </a:rPr>
              <a:t> = 84%</a:t>
            </a:r>
          </a:p>
          <a:p>
            <a:pPr marL="0" indent="0">
              <a:buNone/>
            </a:pPr>
            <a:endParaRPr lang="en-US" dirty="0">
              <a:highlight>
                <a:srgbClr val="FFFF00"/>
              </a:highlight>
            </a:endParaRPr>
          </a:p>
          <a:p>
            <a:pPr marL="0" indent="0">
              <a:buNone/>
            </a:pPr>
            <a:r>
              <a:rPr lang="en-US" dirty="0">
                <a:highlight>
                  <a:srgbClr val="FFFF00"/>
                </a:highlight>
              </a:rPr>
              <a:t>PRIOR DATA: </a:t>
            </a:r>
          </a:p>
          <a:p>
            <a:pPr marL="0" indent="0">
              <a:buNone/>
            </a:pPr>
            <a:r>
              <a:rPr lang="en-US" dirty="0">
                <a:highlight>
                  <a:srgbClr val="FFFF00"/>
                </a:highlight>
              </a:rPr>
              <a:t>Baseline (2021-2022) = 83% (989,530 days in attendance/1,185,887 total days enrolled) </a:t>
            </a:r>
          </a:p>
          <a:p>
            <a:pPr marL="117475" indent="-117475"/>
            <a:r>
              <a:rPr lang="en-US" dirty="0">
                <a:highlight>
                  <a:srgbClr val="FFFF00"/>
                </a:highlight>
              </a:rPr>
              <a:t>K = 88%</a:t>
            </a:r>
          </a:p>
          <a:p>
            <a:pPr marL="117475" indent="-117475"/>
            <a:r>
              <a:rPr lang="en-US" dirty="0">
                <a:highlight>
                  <a:srgbClr val="FFFF00"/>
                </a:highlight>
              </a:rPr>
              <a:t>1</a:t>
            </a:r>
            <a:r>
              <a:rPr lang="en-US" baseline="30000" dirty="0">
                <a:highlight>
                  <a:srgbClr val="FFFF00"/>
                </a:highlight>
              </a:rPr>
              <a:t>st</a:t>
            </a:r>
            <a:r>
              <a:rPr lang="en-US" dirty="0">
                <a:highlight>
                  <a:srgbClr val="FFFF00"/>
                </a:highlight>
              </a:rPr>
              <a:t> = 87%</a:t>
            </a:r>
          </a:p>
          <a:p>
            <a:pPr marL="117475" indent="-117475"/>
            <a:r>
              <a:rPr lang="en-US" dirty="0">
                <a:highlight>
                  <a:srgbClr val="FFFF00"/>
                </a:highlight>
              </a:rPr>
              <a:t>2</a:t>
            </a:r>
            <a:r>
              <a:rPr lang="en-US" baseline="30000" dirty="0">
                <a:highlight>
                  <a:srgbClr val="FFFF00"/>
                </a:highlight>
              </a:rPr>
              <a:t>nd</a:t>
            </a:r>
            <a:r>
              <a:rPr lang="en-US" dirty="0">
                <a:highlight>
                  <a:srgbClr val="FFFF00"/>
                </a:highlight>
              </a:rPr>
              <a:t> = 87%</a:t>
            </a:r>
          </a:p>
          <a:p>
            <a:pPr marL="117475" indent="-117475"/>
            <a:r>
              <a:rPr lang="en-US" dirty="0">
                <a:highlight>
                  <a:srgbClr val="FFFF00"/>
                </a:highlight>
              </a:rPr>
              <a:t>3</a:t>
            </a:r>
            <a:r>
              <a:rPr lang="en-US" baseline="30000" dirty="0">
                <a:highlight>
                  <a:srgbClr val="FFFF00"/>
                </a:highlight>
              </a:rPr>
              <a:t>rd</a:t>
            </a:r>
            <a:r>
              <a:rPr lang="en-US" dirty="0">
                <a:highlight>
                  <a:srgbClr val="FFFF00"/>
                </a:highlight>
              </a:rPr>
              <a:t> = 88%</a:t>
            </a:r>
          </a:p>
          <a:p>
            <a:pPr marL="117475" indent="-117475"/>
            <a:r>
              <a:rPr lang="en-US" dirty="0">
                <a:highlight>
                  <a:srgbClr val="FFFF00"/>
                </a:highlight>
              </a:rPr>
              <a:t>4</a:t>
            </a:r>
            <a:r>
              <a:rPr lang="en-US" baseline="30000" dirty="0">
                <a:highlight>
                  <a:srgbClr val="FFFF00"/>
                </a:highlight>
              </a:rPr>
              <a:t>th</a:t>
            </a:r>
            <a:r>
              <a:rPr lang="en-US" dirty="0">
                <a:highlight>
                  <a:srgbClr val="FFFF00"/>
                </a:highlight>
              </a:rPr>
              <a:t> = 88%</a:t>
            </a:r>
          </a:p>
          <a:p>
            <a:pPr marL="117475" indent="-117475"/>
            <a:r>
              <a:rPr lang="en-US" dirty="0">
                <a:highlight>
                  <a:srgbClr val="FFFF00"/>
                </a:highlight>
              </a:rPr>
              <a:t>5</a:t>
            </a:r>
            <a:r>
              <a:rPr lang="en-US" baseline="30000" dirty="0">
                <a:highlight>
                  <a:srgbClr val="FFFF00"/>
                </a:highlight>
              </a:rPr>
              <a:t>th</a:t>
            </a:r>
            <a:r>
              <a:rPr lang="en-US" dirty="0">
                <a:highlight>
                  <a:srgbClr val="FFFF00"/>
                </a:highlight>
              </a:rPr>
              <a:t> = 81%</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76% (74,711/98,173)</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76% (84,041/110,236)</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78% (91,716/116,585)</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87% (68,820/79,382)</a:t>
            </a:r>
          </a:p>
          <a:p>
            <a:pPr marL="117475" indent="-117475"/>
            <a:r>
              <a:rPr lang="en-US" dirty="0">
                <a:highlight>
                  <a:srgbClr val="FFFF00"/>
                </a:highlight>
              </a:rPr>
              <a:t>10</a:t>
            </a:r>
            <a:r>
              <a:rPr lang="en-US" baseline="30000" dirty="0">
                <a:highlight>
                  <a:srgbClr val="FFFF00"/>
                </a:highlight>
              </a:rPr>
              <a:t>th</a:t>
            </a:r>
            <a:r>
              <a:rPr lang="en-US" dirty="0">
                <a:highlight>
                  <a:srgbClr val="FFFF00"/>
                </a:highlight>
              </a:rPr>
              <a:t> = 85%</a:t>
            </a:r>
          </a:p>
          <a:p>
            <a:pPr marL="117475" indent="-117475"/>
            <a:r>
              <a:rPr lang="en-US" dirty="0">
                <a:highlight>
                  <a:srgbClr val="FFFF00"/>
                </a:highlight>
              </a:rPr>
              <a:t>11</a:t>
            </a:r>
            <a:r>
              <a:rPr lang="en-US" baseline="30000" dirty="0">
                <a:highlight>
                  <a:srgbClr val="FFFF00"/>
                </a:highlight>
              </a:rPr>
              <a:t>th</a:t>
            </a:r>
            <a:r>
              <a:rPr lang="en-US" dirty="0">
                <a:highlight>
                  <a:srgbClr val="FFFF00"/>
                </a:highlight>
              </a:rPr>
              <a:t> = 84%</a:t>
            </a:r>
          </a:p>
          <a:p>
            <a:pPr marL="117475" indent="-117475"/>
            <a:r>
              <a:rPr lang="en-US" dirty="0">
                <a:highlight>
                  <a:srgbClr val="FFFF00"/>
                </a:highlight>
              </a:rPr>
              <a:t>12</a:t>
            </a:r>
            <a:r>
              <a:rPr lang="en-US" baseline="30000" dirty="0">
                <a:highlight>
                  <a:srgbClr val="FFFF00"/>
                </a:highlight>
              </a:rPr>
              <a:t>th</a:t>
            </a:r>
            <a:r>
              <a:rPr lang="en-US" dirty="0">
                <a:highlight>
                  <a:srgbClr val="FFFF00"/>
                </a:highlight>
              </a:rPr>
              <a:t> = 79%</a:t>
            </a:r>
          </a:p>
          <a:p>
            <a:pPr marL="0" indent="0">
              <a:buNone/>
            </a:pPr>
            <a:endParaRPr lang="en-US" dirty="0"/>
          </a:p>
          <a:p>
            <a:pPr marL="0" indent="0">
              <a:buNone/>
            </a:pPr>
            <a:r>
              <a:rPr lang="en-US" i="1" dirty="0"/>
              <a:t>DATA SOURCES and NOTES: </a:t>
            </a:r>
          </a:p>
          <a:p>
            <a:pPr marL="0" indent="0">
              <a:buNone/>
            </a:pPr>
            <a:r>
              <a:rPr lang="en-US" i="1" dirty="0"/>
              <a:t>Data from these measures are from the SID files provided by the schools. These files contain student-level data, including the number of days each student was in attendance at school and the total number of days that the student was enrolled in the school. To determine ADA per the PN program’s instructions, the total number of days students were present are added up and divided by the total number of days those students were enrolled. </a:t>
            </a:r>
          </a:p>
        </p:txBody>
      </p:sp>
      <p:sp>
        <p:nvSpPr>
          <p:cNvPr id="4" name="Slide Number Placeholder 3"/>
          <p:cNvSpPr>
            <a:spLocks noGrp="1"/>
          </p:cNvSpPr>
          <p:nvPr>
            <p:ph type="sldNum" sz="quarter" idx="5"/>
          </p:nvPr>
        </p:nvSpPr>
        <p:spPr/>
        <p:txBody>
          <a:bodyPr/>
          <a:lstStyle/>
          <a:p>
            <a:fld id="{4476A24B-926E-40EB-9E1B-5321DC3775E5}" type="slidenum">
              <a:rPr lang="en-US" smtClean="0"/>
              <a:pPr/>
              <a:t>17</a:t>
            </a:fld>
            <a:endParaRPr lang="en-US"/>
          </a:p>
        </p:txBody>
      </p:sp>
    </p:spTree>
    <p:extLst>
      <p:ext uri="{BB962C8B-B14F-4D97-AF65-F5344CB8AC3E}">
        <p14:creationId xmlns:p14="http://schemas.microsoft.com/office/powerpoint/2010/main" val="173139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highlight>
                  <a:srgbClr val="FFFF00"/>
                </a:highlight>
              </a:rPr>
              <a:t>GPRA 3.2 Chronic Absenteeism among 6</a:t>
            </a:r>
            <a:r>
              <a:rPr lang="en-US" u="sng" baseline="30000" dirty="0">
                <a:highlight>
                  <a:srgbClr val="FFFF00"/>
                </a:highlight>
              </a:rPr>
              <a:t>th</a:t>
            </a:r>
            <a:r>
              <a:rPr lang="en-US" u="sng" dirty="0">
                <a:highlight>
                  <a:srgbClr val="FFFF00"/>
                </a:highlight>
              </a:rPr>
              <a:t> – 9</a:t>
            </a:r>
            <a:r>
              <a:rPr lang="en-US" u="sng" baseline="30000" dirty="0">
                <a:highlight>
                  <a:srgbClr val="FFFF00"/>
                </a:highlight>
              </a:rPr>
              <a:t>th</a:t>
            </a:r>
            <a:r>
              <a:rPr lang="en-US" u="sng" dirty="0">
                <a:highlight>
                  <a:srgbClr val="FFFF00"/>
                </a:highlight>
              </a:rPr>
              <a:t> grade students</a:t>
            </a:r>
          </a:p>
          <a:p>
            <a:pPr marL="0" indent="0">
              <a:buNone/>
            </a:pPr>
            <a:endParaRPr lang="en-US" u="sng" dirty="0">
              <a:highlight>
                <a:srgbClr val="FFFF00"/>
              </a:highlight>
            </a:endParaRPr>
          </a:p>
          <a:p>
            <a:pPr marL="0" indent="0">
              <a:buNone/>
            </a:pPr>
            <a:r>
              <a:rPr lang="en-US" dirty="0">
                <a:highlight>
                  <a:srgbClr val="FFFF00"/>
                </a:highlight>
              </a:rPr>
              <a:t>CURRENT DATA:</a:t>
            </a:r>
          </a:p>
          <a:p>
            <a:pPr marL="0" indent="0">
              <a:buNone/>
            </a:pPr>
            <a:r>
              <a:rPr lang="en-US" dirty="0">
                <a:highlight>
                  <a:srgbClr val="FFFF00"/>
                </a:highlight>
              </a:rPr>
              <a:t>Year 1 (2022-23) = 35.4% (1153/3253)</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36% (347/976)</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37% (295/800)</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30% (242/805)</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40% (269/672)</a:t>
            </a:r>
          </a:p>
          <a:p>
            <a:pPr marL="117475" indent="-117475"/>
            <a:endParaRPr lang="en-US" dirty="0">
              <a:highlight>
                <a:srgbClr val="FFFF00"/>
              </a:highlight>
            </a:endParaRP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ACCS = 21% (25/118)</a:t>
            </a: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Great Oaks = 21% (150/730)</a:t>
            </a: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KIPP = 45% (865/1926)</a:t>
            </a: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North Star = 24% (113/479)</a:t>
            </a:r>
            <a:endParaRPr lang="en-US" dirty="0">
              <a:highlight>
                <a:srgbClr val="FFFF00"/>
              </a:highlight>
            </a:endParaRPr>
          </a:p>
          <a:p>
            <a:pPr marL="0" indent="0">
              <a:buNone/>
            </a:pPr>
            <a:endParaRPr lang="en-US" dirty="0">
              <a:highlight>
                <a:srgbClr val="FFFF00"/>
              </a:highlight>
            </a:endParaRPr>
          </a:p>
          <a:p>
            <a:pPr marL="0" indent="0">
              <a:buNone/>
            </a:pPr>
            <a:r>
              <a:rPr lang="en-US" dirty="0">
                <a:highlight>
                  <a:srgbClr val="FFFF00"/>
                </a:highlight>
              </a:rPr>
              <a:t>PRIOR DATA:</a:t>
            </a:r>
          </a:p>
          <a:p>
            <a:pPr marL="0" indent="0">
              <a:buNone/>
            </a:pPr>
            <a:r>
              <a:rPr lang="en-US" dirty="0">
                <a:highlight>
                  <a:srgbClr val="FFFF00"/>
                </a:highlight>
              </a:rPr>
              <a:t>Baseline (2021-22) = 46.1% (1053/2286)</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49.3% (274/556)</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47.6% (295/620)</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38.2% (248/650)</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51.3% (236/460)</a:t>
            </a:r>
          </a:p>
          <a:p>
            <a:pPr marL="0" indent="0">
              <a:buNone/>
            </a:pPr>
            <a:endParaRPr lang="en-US" dirty="0">
              <a:highlight>
                <a:srgbClr val="FFFF00"/>
              </a:highlight>
            </a:endParaRP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ACCS = 13% (14/107)</a:t>
            </a: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Great Oaks = 52% (377/721)</a:t>
            </a: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KIPP = 53% (580/1093)</a:t>
            </a:r>
          </a:p>
          <a:p>
            <a:pPr marL="171450" lvl="0" indent="-171450">
              <a:buFont typeface="Arial" panose="020B0604020202020204" pitchFamily="34" charset="0"/>
              <a:buChar char="•"/>
            </a:pPr>
            <a:r>
              <a:rPr lang="en-US" sz="1400" spc="-10" dirty="0">
                <a:solidFill>
                  <a:schemeClr val="tx2"/>
                </a:solidFill>
                <a:latin typeface="Franklin Gothic Book" panose="020B0503020102020204" pitchFamily="34" charset="0"/>
              </a:rPr>
              <a:t>North Star = 23% (88/377)</a:t>
            </a: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r>
              <a:rPr lang="en-US" i="1" dirty="0"/>
              <a:t>DATA SOURCES and NOTES: </a:t>
            </a:r>
          </a:p>
          <a:p>
            <a:pPr marL="0" indent="0">
              <a:buNone/>
            </a:pPr>
            <a:r>
              <a:rPr lang="en-US" i="1" dirty="0"/>
              <a:t>Data from these measures are from the SID files provided by the schools. These files contain student-level data, including the number of days each student was in attendance at school and the total number of days that the student was enrolled in the school. To determine whether a student was chronically absent or not, the total number of days in attendance is subtracted from the total number of days of enrollment to get the number of days absent. This is divided by the number of days enrolled to determine the percent of days the student was absent. Students who were absent 10.00% or more of days are classified as “chronically absent” for the purposes of this GPRA. </a:t>
            </a:r>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18</a:t>
            </a:fld>
            <a:endParaRPr lang="en-US"/>
          </a:p>
        </p:txBody>
      </p:sp>
    </p:spTree>
    <p:extLst>
      <p:ext uri="{BB962C8B-B14F-4D97-AF65-F5344CB8AC3E}">
        <p14:creationId xmlns:p14="http://schemas.microsoft.com/office/powerpoint/2010/main" val="199456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highlight>
                  <a:srgbClr val="FFFF00"/>
                </a:highlight>
              </a:rPr>
              <a:t>Chronic Absenteeism for All Grades in PN Partner Schools</a:t>
            </a:r>
          </a:p>
          <a:p>
            <a:pPr marL="0" indent="0">
              <a:buNone/>
            </a:pPr>
            <a:endParaRPr lang="en-US" dirty="0">
              <a:highlight>
                <a:srgbClr val="FFFF00"/>
              </a:highlight>
            </a:endParaRPr>
          </a:p>
          <a:p>
            <a:pPr marL="0" indent="0">
              <a:buNone/>
            </a:pPr>
            <a:r>
              <a:rPr lang="en-US" dirty="0">
                <a:highlight>
                  <a:srgbClr val="FFFF00"/>
                </a:highlight>
              </a:rPr>
              <a:t>CURRENT DATA: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dirty="0">
                <a:highlight>
                  <a:srgbClr val="FFFF00"/>
                </a:highlight>
              </a:rPr>
              <a:t>Year 1 (2022-2023) = 41% (4108 chronically absent of 9989 with attendance data)</a:t>
            </a:r>
          </a:p>
          <a:p>
            <a:pPr marL="117475" indent="-117475"/>
            <a:r>
              <a:rPr lang="en-US" dirty="0">
                <a:highlight>
                  <a:srgbClr val="FFFF00"/>
                </a:highlight>
              </a:rPr>
              <a:t>K = 43%</a:t>
            </a:r>
          </a:p>
          <a:p>
            <a:pPr marL="117475" indent="-117475"/>
            <a:r>
              <a:rPr lang="en-US" dirty="0">
                <a:highlight>
                  <a:srgbClr val="FFFF00"/>
                </a:highlight>
              </a:rPr>
              <a:t>1</a:t>
            </a:r>
            <a:r>
              <a:rPr lang="en-US" baseline="30000" dirty="0">
                <a:highlight>
                  <a:srgbClr val="FFFF00"/>
                </a:highlight>
              </a:rPr>
              <a:t>st</a:t>
            </a:r>
            <a:r>
              <a:rPr lang="en-US" dirty="0">
                <a:highlight>
                  <a:srgbClr val="FFFF00"/>
                </a:highlight>
              </a:rPr>
              <a:t> = 45%</a:t>
            </a:r>
          </a:p>
          <a:p>
            <a:pPr marL="117475" indent="-117475"/>
            <a:r>
              <a:rPr lang="en-US" dirty="0">
                <a:highlight>
                  <a:srgbClr val="FFFF00"/>
                </a:highlight>
              </a:rPr>
              <a:t>2</a:t>
            </a:r>
            <a:r>
              <a:rPr lang="en-US" baseline="30000" dirty="0">
                <a:highlight>
                  <a:srgbClr val="FFFF00"/>
                </a:highlight>
              </a:rPr>
              <a:t>nd</a:t>
            </a:r>
            <a:r>
              <a:rPr lang="en-US" dirty="0">
                <a:highlight>
                  <a:srgbClr val="FFFF00"/>
                </a:highlight>
              </a:rPr>
              <a:t> = 45%</a:t>
            </a:r>
          </a:p>
          <a:p>
            <a:pPr marL="117475" indent="-117475"/>
            <a:r>
              <a:rPr lang="en-US" dirty="0">
                <a:highlight>
                  <a:srgbClr val="FFFF00"/>
                </a:highlight>
              </a:rPr>
              <a:t>3</a:t>
            </a:r>
            <a:r>
              <a:rPr lang="en-US" baseline="30000" dirty="0">
                <a:highlight>
                  <a:srgbClr val="FFFF00"/>
                </a:highlight>
              </a:rPr>
              <a:t>rd</a:t>
            </a:r>
            <a:r>
              <a:rPr lang="en-US" dirty="0">
                <a:highlight>
                  <a:srgbClr val="FFFF00"/>
                </a:highlight>
              </a:rPr>
              <a:t> = 41%</a:t>
            </a:r>
          </a:p>
          <a:p>
            <a:pPr marL="117475" indent="-117475"/>
            <a:r>
              <a:rPr lang="en-US" dirty="0">
                <a:highlight>
                  <a:srgbClr val="FFFF00"/>
                </a:highlight>
              </a:rPr>
              <a:t>4</a:t>
            </a:r>
            <a:r>
              <a:rPr lang="en-US" baseline="30000" dirty="0">
                <a:highlight>
                  <a:srgbClr val="FFFF00"/>
                </a:highlight>
              </a:rPr>
              <a:t>th</a:t>
            </a:r>
            <a:r>
              <a:rPr lang="en-US" dirty="0">
                <a:highlight>
                  <a:srgbClr val="FFFF00"/>
                </a:highlight>
              </a:rPr>
              <a:t> = 42%</a:t>
            </a:r>
          </a:p>
          <a:p>
            <a:pPr marL="117475" indent="-117475"/>
            <a:r>
              <a:rPr lang="en-US" dirty="0">
                <a:highlight>
                  <a:srgbClr val="FFFF00"/>
                </a:highlight>
              </a:rPr>
              <a:t>5</a:t>
            </a:r>
            <a:r>
              <a:rPr lang="en-US" baseline="30000" dirty="0">
                <a:highlight>
                  <a:srgbClr val="FFFF00"/>
                </a:highlight>
              </a:rPr>
              <a:t>th</a:t>
            </a:r>
            <a:r>
              <a:rPr lang="en-US" dirty="0">
                <a:highlight>
                  <a:srgbClr val="FFFF00"/>
                </a:highlight>
              </a:rPr>
              <a:t> = 31%</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36% (347/976)</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37% (295/800)</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30% (242/805)</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40% (269/672)</a:t>
            </a:r>
          </a:p>
          <a:p>
            <a:pPr marL="117475" indent="-117475"/>
            <a:r>
              <a:rPr lang="en-US" dirty="0">
                <a:highlight>
                  <a:srgbClr val="FFFF00"/>
                </a:highlight>
              </a:rPr>
              <a:t>10</a:t>
            </a:r>
            <a:r>
              <a:rPr lang="en-US" baseline="30000" dirty="0">
                <a:highlight>
                  <a:srgbClr val="FFFF00"/>
                </a:highlight>
              </a:rPr>
              <a:t>th</a:t>
            </a:r>
            <a:r>
              <a:rPr lang="en-US" dirty="0">
                <a:highlight>
                  <a:srgbClr val="FFFF00"/>
                </a:highlight>
              </a:rPr>
              <a:t> = 49%</a:t>
            </a:r>
          </a:p>
          <a:p>
            <a:pPr marL="117475" indent="-117475"/>
            <a:r>
              <a:rPr lang="en-US" dirty="0">
                <a:highlight>
                  <a:srgbClr val="FFFF00"/>
                </a:highlight>
              </a:rPr>
              <a:t>11</a:t>
            </a:r>
            <a:r>
              <a:rPr lang="en-US" baseline="30000" dirty="0">
                <a:highlight>
                  <a:srgbClr val="FFFF00"/>
                </a:highlight>
              </a:rPr>
              <a:t>th</a:t>
            </a:r>
            <a:r>
              <a:rPr lang="en-US" dirty="0">
                <a:highlight>
                  <a:srgbClr val="FFFF00"/>
                </a:highlight>
              </a:rPr>
              <a:t> = 46%</a:t>
            </a:r>
          </a:p>
          <a:p>
            <a:pPr marL="117475" indent="-117475"/>
            <a:r>
              <a:rPr lang="en-US" dirty="0">
                <a:highlight>
                  <a:srgbClr val="FFFF00"/>
                </a:highlight>
              </a:rPr>
              <a:t>12</a:t>
            </a:r>
            <a:r>
              <a:rPr lang="en-US" baseline="30000" dirty="0">
                <a:highlight>
                  <a:srgbClr val="FFFF00"/>
                </a:highlight>
              </a:rPr>
              <a:t>th</a:t>
            </a:r>
            <a:r>
              <a:rPr lang="en-US" dirty="0">
                <a:highlight>
                  <a:srgbClr val="FFFF00"/>
                </a:highlight>
              </a:rPr>
              <a:t> = 65%</a:t>
            </a:r>
          </a:p>
          <a:p>
            <a:pPr marL="0" indent="0">
              <a:buNone/>
            </a:pPr>
            <a:endParaRPr lang="en-US" dirty="0">
              <a:highlight>
                <a:srgbClr val="FFFF00"/>
              </a:highlight>
            </a:endParaRPr>
          </a:p>
          <a:p>
            <a:pPr marL="0" indent="0">
              <a:buNone/>
            </a:pPr>
            <a:r>
              <a:rPr lang="en-US" dirty="0">
                <a:highlight>
                  <a:srgbClr val="FFFF00"/>
                </a:highlight>
              </a:rPr>
              <a:t>PRIOR DATA: </a:t>
            </a:r>
          </a:p>
          <a:p>
            <a:pPr marL="0" indent="0">
              <a:buNone/>
            </a:pPr>
            <a:r>
              <a:rPr lang="en-US" dirty="0">
                <a:highlight>
                  <a:srgbClr val="FFFF00"/>
                </a:highlight>
              </a:rPr>
              <a:t>Baseline (2021-2022) = 50% (3389 chronically absent of 6835 with attendance data)</a:t>
            </a:r>
          </a:p>
          <a:p>
            <a:pPr marL="117475" indent="-117475"/>
            <a:r>
              <a:rPr lang="en-US" dirty="0">
                <a:highlight>
                  <a:srgbClr val="FFFF00"/>
                </a:highlight>
              </a:rPr>
              <a:t>K = 47%</a:t>
            </a:r>
          </a:p>
          <a:p>
            <a:pPr marL="117475" indent="-117475"/>
            <a:r>
              <a:rPr lang="en-US" dirty="0">
                <a:highlight>
                  <a:srgbClr val="FFFF00"/>
                </a:highlight>
              </a:rPr>
              <a:t>1</a:t>
            </a:r>
            <a:r>
              <a:rPr lang="en-US" baseline="30000" dirty="0">
                <a:highlight>
                  <a:srgbClr val="FFFF00"/>
                </a:highlight>
              </a:rPr>
              <a:t>st</a:t>
            </a:r>
            <a:r>
              <a:rPr lang="en-US" dirty="0">
                <a:highlight>
                  <a:srgbClr val="FFFF00"/>
                </a:highlight>
              </a:rPr>
              <a:t> = 51%</a:t>
            </a:r>
          </a:p>
          <a:p>
            <a:pPr marL="117475" indent="-117475"/>
            <a:r>
              <a:rPr lang="en-US" dirty="0">
                <a:highlight>
                  <a:srgbClr val="FFFF00"/>
                </a:highlight>
              </a:rPr>
              <a:t>2</a:t>
            </a:r>
            <a:r>
              <a:rPr lang="en-US" baseline="30000" dirty="0">
                <a:highlight>
                  <a:srgbClr val="FFFF00"/>
                </a:highlight>
              </a:rPr>
              <a:t>nd</a:t>
            </a:r>
            <a:r>
              <a:rPr lang="en-US" dirty="0">
                <a:highlight>
                  <a:srgbClr val="FFFF00"/>
                </a:highlight>
              </a:rPr>
              <a:t> = 51%</a:t>
            </a:r>
          </a:p>
          <a:p>
            <a:pPr marL="117475" indent="-117475"/>
            <a:r>
              <a:rPr lang="en-US" dirty="0">
                <a:highlight>
                  <a:srgbClr val="FFFF00"/>
                </a:highlight>
              </a:rPr>
              <a:t>3</a:t>
            </a:r>
            <a:r>
              <a:rPr lang="en-US" baseline="30000" dirty="0">
                <a:highlight>
                  <a:srgbClr val="FFFF00"/>
                </a:highlight>
              </a:rPr>
              <a:t>rd</a:t>
            </a:r>
            <a:r>
              <a:rPr lang="en-US" dirty="0">
                <a:highlight>
                  <a:srgbClr val="FFFF00"/>
                </a:highlight>
              </a:rPr>
              <a:t> = 46%</a:t>
            </a:r>
          </a:p>
          <a:p>
            <a:pPr marL="117475" indent="-117475"/>
            <a:r>
              <a:rPr lang="en-US" dirty="0">
                <a:highlight>
                  <a:srgbClr val="FFFF00"/>
                </a:highlight>
              </a:rPr>
              <a:t>4</a:t>
            </a:r>
            <a:r>
              <a:rPr lang="en-US" baseline="30000" dirty="0">
                <a:highlight>
                  <a:srgbClr val="FFFF00"/>
                </a:highlight>
              </a:rPr>
              <a:t>th</a:t>
            </a:r>
            <a:r>
              <a:rPr lang="en-US" dirty="0">
                <a:highlight>
                  <a:srgbClr val="FFFF00"/>
                </a:highlight>
              </a:rPr>
              <a:t> = 45%</a:t>
            </a:r>
          </a:p>
          <a:p>
            <a:pPr marL="117475" indent="-117475"/>
            <a:r>
              <a:rPr lang="en-US" dirty="0">
                <a:highlight>
                  <a:srgbClr val="FFFF00"/>
                </a:highlight>
              </a:rPr>
              <a:t>5</a:t>
            </a:r>
            <a:r>
              <a:rPr lang="en-US" baseline="30000" dirty="0">
                <a:highlight>
                  <a:srgbClr val="FFFF00"/>
                </a:highlight>
              </a:rPr>
              <a:t>th</a:t>
            </a:r>
            <a:r>
              <a:rPr lang="en-US" dirty="0">
                <a:highlight>
                  <a:srgbClr val="FFFF00"/>
                </a:highlight>
              </a:rPr>
              <a:t> = 44%</a:t>
            </a:r>
          </a:p>
          <a:p>
            <a:pPr marL="117475" indent="-117475"/>
            <a:r>
              <a:rPr lang="en-US" dirty="0">
                <a:highlight>
                  <a:srgbClr val="FFFF00"/>
                </a:highlight>
              </a:rPr>
              <a:t>6</a:t>
            </a:r>
            <a:r>
              <a:rPr lang="en-US" baseline="30000" dirty="0">
                <a:highlight>
                  <a:srgbClr val="FFFF00"/>
                </a:highlight>
              </a:rPr>
              <a:t>th</a:t>
            </a:r>
            <a:r>
              <a:rPr lang="en-US" dirty="0">
                <a:highlight>
                  <a:srgbClr val="FFFF00"/>
                </a:highlight>
              </a:rPr>
              <a:t> grade = 49.3% (274/556)</a:t>
            </a:r>
          </a:p>
          <a:p>
            <a:pPr marL="117475" indent="-117475"/>
            <a:r>
              <a:rPr lang="en-US" dirty="0">
                <a:highlight>
                  <a:srgbClr val="FFFF00"/>
                </a:highlight>
              </a:rPr>
              <a:t>7</a:t>
            </a:r>
            <a:r>
              <a:rPr lang="en-US" baseline="30000" dirty="0">
                <a:highlight>
                  <a:srgbClr val="FFFF00"/>
                </a:highlight>
              </a:rPr>
              <a:t>th</a:t>
            </a:r>
            <a:r>
              <a:rPr lang="en-US" dirty="0">
                <a:highlight>
                  <a:srgbClr val="FFFF00"/>
                </a:highlight>
              </a:rPr>
              <a:t> grade = 47.6% (295/620)</a:t>
            </a:r>
          </a:p>
          <a:p>
            <a:pPr marL="117475" indent="-117475"/>
            <a:r>
              <a:rPr lang="en-US" dirty="0">
                <a:highlight>
                  <a:srgbClr val="FFFF00"/>
                </a:highlight>
              </a:rPr>
              <a:t>8</a:t>
            </a:r>
            <a:r>
              <a:rPr lang="en-US" baseline="30000" dirty="0">
                <a:highlight>
                  <a:srgbClr val="FFFF00"/>
                </a:highlight>
              </a:rPr>
              <a:t>th</a:t>
            </a:r>
            <a:r>
              <a:rPr lang="en-US" dirty="0">
                <a:highlight>
                  <a:srgbClr val="FFFF00"/>
                </a:highlight>
              </a:rPr>
              <a:t> grade = 38.2% (248/650)</a:t>
            </a:r>
          </a:p>
          <a:p>
            <a:pPr marL="117475" indent="-117475"/>
            <a:r>
              <a:rPr lang="en-US" dirty="0">
                <a:highlight>
                  <a:srgbClr val="FFFF00"/>
                </a:highlight>
              </a:rPr>
              <a:t>9</a:t>
            </a:r>
            <a:r>
              <a:rPr lang="en-US" baseline="30000" dirty="0">
                <a:highlight>
                  <a:srgbClr val="FFFF00"/>
                </a:highlight>
              </a:rPr>
              <a:t>th</a:t>
            </a:r>
            <a:r>
              <a:rPr lang="en-US" dirty="0">
                <a:highlight>
                  <a:srgbClr val="FFFF00"/>
                </a:highlight>
              </a:rPr>
              <a:t> grade = 51.3% (236/460)</a:t>
            </a:r>
          </a:p>
          <a:p>
            <a:pPr marL="117475" indent="-117475"/>
            <a:r>
              <a:rPr lang="en-US" dirty="0">
                <a:highlight>
                  <a:srgbClr val="FFFF00"/>
                </a:highlight>
              </a:rPr>
              <a:t>10</a:t>
            </a:r>
            <a:r>
              <a:rPr lang="en-US" baseline="30000" dirty="0">
                <a:highlight>
                  <a:srgbClr val="FFFF00"/>
                </a:highlight>
              </a:rPr>
              <a:t>th</a:t>
            </a:r>
            <a:r>
              <a:rPr lang="en-US" dirty="0">
                <a:highlight>
                  <a:srgbClr val="FFFF00"/>
                </a:highlight>
              </a:rPr>
              <a:t> = 54%</a:t>
            </a:r>
          </a:p>
          <a:p>
            <a:pPr marL="117475" indent="-117475"/>
            <a:r>
              <a:rPr lang="en-US" dirty="0">
                <a:highlight>
                  <a:srgbClr val="FFFF00"/>
                </a:highlight>
              </a:rPr>
              <a:t>11</a:t>
            </a:r>
            <a:r>
              <a:rPr lang="en-US" baseline="30000" dirty="0">
                <a:highlight>
                  <a:srgbClr val="FFFF00"/>
                </a:highlight>
              </a:rPr>
              <a:t>th</a:t>
            </a:r>
            <a:r>
              <a:rPr lang="en-US" dirty="0">
                <a:highlight>
                  <a:srgbClr val="FFFF00"/>
                </a:highlight>
              </a:rPr>
              <a:t> = 59%</a:t>
            </a:r>
          </a:p>
          <a:p>
            <a:pPr marL="117475" indent="-117475"/>
            <a:r>
              <a:rPr lang="en-US" dirty="0">
                <a:highlight>
                  <a:srgbClr val="FFFF00"/>
                </a:highlight>
              </a:rPr>
              <a:t>12</a:t>
            </a:r>
            <a:r>
              <a:rPr lang="en-US" baseline="30000" dirty="0">
                <a:highlight>
                  <a:srgbClr val="FFFF00"/>
                </a:highlight>
              </a:rPr>
              <a:t>th</a:t>
            </a:r>
            <a:r>
              <a:rPr lang="en-US" dirty="0">
                <a:highlight>
                  <a:srgbClr val="FFFF00"/>
                </a:highlight>
              </a:rPr>
              <a:t> = 77%</a:t>
            </a:r>
          </a:p>
          <a:p>
            <a:pPr marL="0" indent="0">
              <a:buNone/>
            </a:pPr>
            <a:endParaRPr lang="en-US" dirty="0"/>
          </a:p>
          <a:p>
            <a:pPr marL="0" indent="0">
              <a:buNone/>
            </a:pPr>
            <a:r>
              <a:rPr lang="en-US" i="1" dirty="0"/>
              <a:t>DATA SOURCES and NOTES: </a:t>
            </a:r>
          </a:p>
          <a:p>
            <a:pPr marL="0" indent="0">
              <a:buNone/>
            </a:pPr>
            <a:r>
              <a:rPr lang="en-US" i="1" dirty="0"/>
              <a:t>Data from these measures are from the SID files provided by the schools. These files contain student-level data, including the number of days each student was in attendance at school and the total number of days that the student was enrolled in the school. To determine ADA per the PN program’s instructions, the total number of days students were present are added up and divided by the total number of days those students were enrolled. </a:t>
            </a:r>
          </a:p>
        </p:txBody>
      </p:sp>
      <p:sp>
        <p:nvSpPr>
          <p:cNvPr id="4" name="Slide Number Placeholder 3"/>
          <p:cNvSpPr>
            <a:spLocks noGrp="1"/>
          </p:cNvSpPr>
          <p:nvPr>
            <p:ph type="sldNum" sz="quarter" idx="5"/>
          </p:nvPr>
        </p:nvSpPr>
        <p:spPr/>
        <p:txBody>
          <a:bodyPr/>
          <a:lstStyle/>
          <a:p>
            <a:fld id="{4476A24B-926E-40EB-9E1B-5321DC3775E5}" type="slidenum">
              <a:rPr lang="en-US" smtClean="0"/>
              <a:pPr/>
              <a:t>19</a:t>
            </a:fld>
            <a:endParaRPr lang="en-US"/>
          </a:p>
        </p:txBody>
      </p:sp>
    </p:spTree>
    <p:extLst>
      <p:ext uri="{BB962C8B-B14F-4D97-AF65-F5344CB8AC3E}">
        <p14:creationId xmlns:p14="http://schemas.microsoft.com/office/powerpoint/2010/main" val="157014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highlight>
                  <a:srgbClr val="FFFF00"/>
                </a:highlight>
              </a:rPr>
              <a:t>GPRA 4 Graduation Rate</a:t>
            </a:r>
          </a:p>
          <a:p>
            <a:pPr marL="0" indent="0">
              <a:buNone/>
            </a:pPr>
            <a:endParaRPr lang="en-US" dirty="0">
              <a:highlight>
                <a:srgbClr val="FFFF00"/>
              </a:highlight>
            </a:endParaRPr>
          </a:p>
          <a:p>
            <a:pPr marL="0" indent="0">
              <a:buNone/>
            </a:pPr>
            <a:r>
              <a:rPr lang="en-US" dirty="0">
                <a:highlight>
                  <a:srgbClr val="FFFF00"/>
                </a:highlight>
              </a:rPr>
              <a:t>CURRENT DATA:</a:t>
            </a:r>
          </a:p>
          <a:p>
            <a:pPr marL="0" indent="0">
              <a:buNone/>
            </a:pPr>
            <a:r>
              <a:rPr lang="en-US" dirty="0">
                <a:highlight>
                  <a:srgbClr val="FFFF00"/>
                </a:highlight>
              </a:rPr>
              <a:t>Year 1 (2022-23) = 93.8% (227/242)</a:t>
            </a:r>
          </a:p>
          <a:p>
            <a:pPr marL="117475" indent="-117475"/>
            <a:r>
              <a:rPr lang="en-US" dirty="0">
                <a:highlight>
                  <a:srgbClr val="FFFF00"/>
                </a:highlight>
              </a:rPr>
              <a:t>Great Oaks = 96.6% (84/87)</a:t>
            </a:r>
          </a:p>
          <a:p>
            <a:pPr marL="117475" indent="-117475"/>
            <a:r>
              <a:rPr lang="en-US" dirty="0">
                <a:highlight>
                  <a:srgbClr val="FFFF00"/>
                </a:highlight>
              </a:rPr>
              <a:t>North Star = 92.3% (143/155)</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i="1" dirty="0">
                <a:highlight>
                  <a:srgbClr val="FFFF00"/>
                </a:highlight>
              </a:rPr>
              <a:t>KIPP Newark Collegiate = N/A at time of reporting</a:t>
            </a:r>
          </a:p>
          <a:p>
            <a:pPr marL="0" indent="0">
              <a:buNone/>
            </a:pPr>
            <a:endParaRPr lang="en-US" dirty="0">
              <a:highlight>
                <a:srgbClr val="FFFF00"/>
              </a:highlight>
            </a:endParaRPr>
          </a:p>
          <a:p>
            <a:pPr marL="0" indent="0">
              <a:buNone/>
            </a:pPr>
            <a:r>
              <a:rPr lang="en-US" dirty="0">
                <a:highlight>
                  <a:srgbClr val="FFFF00"/>
                </a:highlight>
              </a:rPr>
              <a:t>PRIOR DATA:</a:t>
            </a:r>
          </a:p>
          <a:p>
            <a:pPr marL="0" indent="0">
              <a:buNone/>
            </a:pPr>
            <a:r>
              <a:rPr lang="en-US" dirty="0">
                <a:highlight>
                  <a:srgbClr val="FFFF00"/>
                </a:highlight>
              </a:rPr>
              <a:t>Baseline (2021-22) = 95.5% (276/289)</a:t>
            </a:r>
          </a:p>
          <a:p>
            <a:pPr marL="117475" indent="-117475"/>
            <a:r>
              <a:rPr lang="en-US" dirty="0">
                <a:highlight>
                  <a:srgbClr val="FFFF00"/>
                </a:highlight>
              </a:rPr>
              <a:t>Great Oaks = 95.4% (83/87)</a:t>
            </a:r>
          </a:p>
          <a:p>
            <a:pPr marL="117475" indent="-117475"/>
            <a:r>
              <a:rPr lang="en-US" dirty="0">
                <a:highlight>
                  <a:srgbClr val="FFFF00"/>
                </a:highlight>
              </a:rPr>
              <a:t>KIPP Newark Collegiate = 95.5% (193/202)</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i="1" dirty="0"/>
              <a:t>Schools with a 12</a:t>
            </a:r>
            <a:r>
              <a:rPr lang="en-US" i="1" baseline="30000" dirty="0"/>
              <a:t>th</a:t>
            </a:r>
            <a:r>
              <a:rPr lang="en-US" i="1" dirty="0"/>
              <a:t> grade provide the number of students who graduated within 4 years, and the number of students who were included in the 4 year cohort. The number of students who graduated is divided by the number in the cohort to determine the graduation rate for this GPRA. </a:t>
            </a:r>
          </a:p>
          <a:p>
            <a:pPr marL="0" indent="0">
              <a:buNone/>
            </a:pPr>
            <a:r>
              <a:rPr lang="en-US" i="1" dirty="0"/>
              <a:t>At time of August 2023 report, KIPP Newark Collegiate data were not yet available. </a:t>
            </a:r>
          </a:p>
        </p:txBody>
      </p:sp>
      <p:sp>
        <p:nvSpPr>
          <p:cNvPr id="4" name="Slide Number Placeholder 3"/>
          <p:cNvSpPr>
            <a:spLocks noGrp="1"/>
          </p:cNvSpPr>
          <p:nvPr>
            <p:ph type="sldNum" sz="quarter" idx="5"/>
          </p:nvPr>
        </p:nvSpPr>
        <p:spPr/>
        <p:txBody>
          <a:bodyPr/>
          <a:lstStyle/>
          <a:p>
            <a:fld id="{4476A24B-926E-40EB-9E1B-5321DC3775E5}" type="slidenum">
              <a:rPr lang="en-US" smtClean="0"/>
              <a:pPr/>
              <a:t>20</a:t>
            </a:fld>
            <a:endParaRPr lang="en-US"/>
          </a:p>
        </p:txBody>
      </p:sp>
    </p:spTree>
    <p:extLst>
      <p:ext uri="{BB962C8B-B14F-4D97-AF65-F5344CB8AC3E}">
        <p14:creationId xmlns:p14="http://schemas.microsoft.com/office/powerpoint/2010/main" val="72764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GPRA 5.1 Post-Secondary Enrollment</a:t>
            </a:r>
          </a:p>
          <a:p>
            <a:pPr marL="0" indent="0">
              <a:buNone/>
            </a:pPr>
            <a:endParaRPr lang="en-US" dirty="0"/>
          </a:p>
          <a:p>
            <a:pPr marL="0" indent="0">
              <a:buNone/>
            </a:pPr>
            <a:r>
              <a:rPr lang="en-US" dirty="0"/>
              <a:t>CURRENT DATA:</a:t>
            </a:r>
          </a:p>
          <a:p>
            <a:pPr marL="0" indent="0">
              <a:buNone/>
            </a:pPr>
            <a:r>
              <a:rPr lang="en-US" dirty="0"/>
              <a:t>Year 1 (2022-23): 89% (136/152)</a:t>
            </a:r>
          </a:p>
          <a:p>
            <a:pPr marL="0" indent="0">
              <a:buNone/>
            </a:pPr>
            <a:r>
              <a:rPr lang="en-US" dirty="0"/>
              <a:t>School Totals </a:t>
            </a:r>
            <a:r>
              <a:rPr lang="en-US" dirty="0">
                <a:sym typeface="Wingdings" panose="05000000000000000000" pitchFamily="2" charset="2"/>
              </a:rPr>
              <a:t> </a:t>
            </a:r>
          </a:p>
          <a:p>
            <a:pPr marL="0" indent="0">
              <a:buNone/>
            </a:pPr>
            <a:r>
              <a:rPr lang="en-US" dirty="0">
                <a:sym typeface="Wingdings" panose="05000000000000000000" pitchFamily="2" charset="2"/>
              </a:rPr>
              <a:t>North Star = 89% (136/152)</a:t>
            </a:r>
          </a:p>
          <a:p>
            <a:pPr marL="0" indent="0">
              <a:buNone/>
            </a:pPr>
            <a:endParaRPr lang="en-US" dirty="0"/>
          </a:p>
          <a:p>
            <a:pPr marL="0" indent="0">
              <a:buNone/>
            </a:pPr>
            <a:endParaRPr lang="en-US" dirty="0"/>
          </a:p>
          <a:p>
            <a:pPr marL="117475" indent="-117475"/>
            <a:r>
              <a:rPr lang="en-US" dirty="0"/>
              <a:t>5.1.a. 2-year enrollment</a:t>
            </a:r>
          </a:p>
          <a:p>
            <a:pPr marL="117475" indent="-117475"/>
            <a:r>
              <a:rPr lang="en-US" dirty="0"/>
              <a:t>North Star = 3</a:t>
            </a:r>
          </a:p>
          <a:p>
            <a:pPr marL="117475" indent="-117475"/>
            <a:endParaRPr lang="en-US" dirty="0"/>
          </a:p>
          <a:p>
            <a:pPr marL="117475" indent="-117475"/>
            <a:r>
              <a:rPr lang="en-US" dirty="0"/>
              <a:t>5.1b. 4-year enrollment</a:t>
            </a:r>
          </a:p>
          <a:p>
            <a:pPr marL="117475" indent="-117475"/>
            <a:r>
              <a:rPr lang="en-US" dirty="0"/>
              <a:t>North Star = 133</a:t>
            </a:r>
          </a:p>
          <a:p>
            <a:pPr marL="0" indent="0">
              <a:buNone/>
            </a:pPr>
            <a:endParaRPr lang="en-US" dirty="0"/>
          </a:p>
          <a:p>
            <a:pPr marL="0" indent="0">
              <a:buNone/>
            </a:pPr>
            <a:endParaRPr lang="en-US" dirty="0"/>
          </a:p>
          <a:p>
            <a:pPr marL="0" indent="0">
              <a:buNone/>
            </a:pPr>
            <a:r>
              <a:rPr lang="en-US" dirty="0"/>
              <a:t>PRIOR DATA:</a:t>
            </a:r>
          </a:p>
          <a:p>
            <a:pPr marL="0" indent="0">
              <a:buNone/>
            </a:pPr>
            <a:r>
              <a:rPr lang="en-US" dirty="0"/>
              <a:t>Baseline (2021-22) [not reported until Aug 2023]: 93% (126/135)</a:t>
            </a:r>
          </a:p>
          <a:p>
            <a:pPr marL="0" indent="0">
              <a:buNone/>
            </a:pPr>
            <a:r>
              <a:rPr lang="en-US" dirty="0"/>
              <a:t>School Totals </a:t>
            </a:r>
            <a:r>
              <a:rPr lang="en-US" dirty="0">
                <a:sym typeface="Wingdings" panose="05000000000000000000" pitchFamily="2" charset="2"/>
              </a:rPr>
              <a:t> </a:t>
            </a:r>
          </a:p>
          <a:p>
            <a:pPr marL="0" indent="0">
              <a:buNone/>
            </a:pPr>
            <a:r>
              <a:rPr lang="en-US">
                <a:sym typeface="Wingdings" panose="05000000000000000000" pitchFamily="2" charset="2"/>
              </a:rPr>
              <a:t>North Star = </a:t>
            </a:r>
            <a:r>
              <a:rPr lang="en-US" dirty="0">
                <a:sym typeface="Wingdings" panose="05000000000000000000" pitchFamily="2" charset="2"/>
              </a:rPr>
              <a:t>93% (</a:t>
            </a:r>
            <a:r>
              <a:rPr lang="en-US">
                <a:sym typeface="Wingdings" panose="05000000000000000000" pitchFamily="2" charset="2"/>
              </a:rPr>
              <a:t>126/135</a:t>
            </a:r>
            <a:r>
              <a:rPr lang="en-US" dirty="0">
                <a:sym typeface="Wingdings" panose="05000000000000000000" pitchFamily="2" charset="2"/>
              </a:rPr>
              <a:t>)</a:t>
            </a:r>
            <a:endParaRPr lang="en-US">
              <a:sym typeface="Wingdings" panose="05000000000000000000" pitchFamily="2" charset="2"/>
            </a:endParaRPr>
          </a:p>
          <a:p>
            <a:pPr marL="0" indent="0">
              <a:buNone/>
            </a:pPr>
            <a:endParaRPr lang="en-US" dirty="0"/>
          </a:p>
          <a:p>
            <a:pPr marL="117475" indent="-117475"/>
            <a:r>
              <a:rPr lang="en-US" dirty="0"/>
              <a:t>5.1.a. 2-year enrollment</a:t>
            </a:r>
          </a:p>
          <a:p>
            <a:pPr marL="117475" indent="-117475"/>
            <a:r>
              <a:rPr lang="en-US" dirty="0"/>
              <a:t>North Star = 10</a:t>
            </a:r>
          </a:p>
          <a:p>
            <a:pPr marL="117475" indent="-117475"/>
            <a:endParaRPr lang="en-US" dirty="0"/>
          </a:p>
          <a:p>
            <a:pPr marL="117475" indent="-117475"/>
            <a:r>
              <a:rPr lang="en-US" dirty="0"/>
              <a:t>5.1b. 4-year enrollment</a:t>
            </a:r>
          </a:p>
          <a:p>
            <a:pPr marL="117475" indent="-117475"/>
            <a:r>
              <a:rPr lang="en-US" dirty="0"/>
              <a:t>North Star = 116</a:t>
            </a:r>
          </a:p>
          <a:p>
            <a:pPr marL="0" indent="0">
              <a:buNone/>
            </a:pPr>
            <a:endParaRPr lang="en-US"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i="1" dirty="0"/>
              <a:t>Schools with a 12</a:t>
            </a:r>
            <a:r>
              <a:rPr lang="en-US" i="1" baseline="30000" dirty="0"/>
              <a:t>th</a:t>
            </a:r>
            <a:r>
              <a:rPr lang="en-US" i="1" dirty="0"/>
              <a:t> grade provide the number of students who graduated within a class year, and the number of students who are enrolled or intend to enroll in 2-year and 4-year institutions. The number of students who enrolled is divided by the number of graduates within the class year for this GPRA. </a:t>
            </a:r>
          </a:p>
          <a:p>
            <a:pPr marL="0" indent="0">
              <a:buNone/>
            </a:pPr>
            <a:r>
              <a:rPr lang="en-US" i="1" dirty="0"/>
              <a:t>At time of August 2023 report, KIPP Newark Collegiate and Great Oaks Legacy data were not yet available.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21</a:t>
            </a:fld>
            <a:endParaRPr lang="en-US"/>
          </a:p>
        </p:txBody>
      </p:sp>
    </p:spTree>
    <p:extLst>
      <p:ext uri="{BB962C8B-B14F-4D97-AF65-F5344CB8AC3E}">
        <p14:creationId xmlns:p14="http://schemas.microsoft.com/office/powerpoint/2010/main" val="183811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GPRA 5.2 Post-Secondary Completion</a:t>
            </a:r>
          </a:p>
          <a:p>
            <a:pPr marL="0" indent="0">
              <a:buNone/>
            </a:pPr>
            <a:endParaRPr lang="en-US" dirty="0"/>
          </a:p>
          <a:p>
            <a:pPr marL="0" indent="0">
              <a:buNone/>
            </a:pPr>
            <a:r>
              <a:rPr lang="en-US" dirty="0"/>
              <a:t>CURRENT DATA: at the time of this report, no data were available </a:t>
            </a:r>
            <a:r>
              <a:rPr lang="en-US"/>
              <a:t>to answer this GPRA.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22</a:t>
            </a:fld>
            <a:endParaRPr lang="en-US"/>
          </a:p>
        </p:txBody>
      </p:sp>
    </p:spTree>
    <p:extLst>
      <p:ext uri="{BB962C8B-B14F-4D97-AF65-F5344CB8AC3E}">
        <p14:creationId xmlns:p14="http://schemas.microsoft.com/office/powerpoint/2010/main" val="220011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4</a:t>
            </a:fld>
            <a:endParaRPr lang="en-US"/>
          </a:p>
        </p:txBody>
      </p:sp>
    </p:spTree>
    <p:extLst>
      <p:ext uri="{BB962C8B-B14F-4D97-AF65-F5344CB8AC3E}">
        <p14:creationId xmlns:p14="http://schemas.microsoft.com/office/powerpoint/2010/main" val="2215969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GPRA 8 Student mobility</a:t>
            </a:r>
          </a:p>
          <a:p>
            <a:pPr marL="0" indent="0">
              <a:buNone/>
            </a:pPr>
            <a:endParaRPr lang="en-US" dirty="0"/>
          </a:p>
          <a:p>
            <a:pPr marL="0" indent="0">
              <a:buNone/>
            </a:pPr>
            <a:r>
              <a:rPr lang="en-US" dirty="0"/>
              <a:t>CURRENT DATA:</a:t>
            </a:r>
          </a:p>
          <a:p>
            <a:pPr marL="0" indent="0">
              <a:buNone/>
            </a:pPr>
            <a:r>
              <a:rPr lang="en-US" dirty="0"/>
              <a:t>Year 1 (2022-23) = 12.7% (1197/9403)</a:t>
            </a:r>
          </a:p>
          <a:p>
            <a:pPr marL="117475" indent="-117475"/>
            <a:r>
              <a:rPr lang="en-US" b="0" i="0" dirty="0">
                <a:solidFill>
                  <a:srgbClr val="000000"/>
                </a:solidFill>
                <a:effectLst/>
                <a:latin typeface="Times New Roman" panose="02020603050405020304" pitchFamily="18" charset="0"/>
              </a:rPr>
              <a:t>Students in (586) + Students out (611) = 1197</a:t>
            </a:r>
          </a:p>
          <a:p>
            <a:pPr marL="117475" indent="-117475"/>
            <a:r>
              <a:rPr lang="en-US" b="0" i="0" dirty="0">
                <a:solidFill>
                  <a:srgbClr val="000000"/>
                </a:solidFill>
                <a:effectLst/>
                <a:latin typeface="Times New Roman" panose="02020603050405020304" pitchFamily="18" charset="0"/>
              </a:rPr>
              <a:t>Students enrolled at start of year = 9403</a:t>
            </a:r>
          </a:p>
          <a:p>
            <a:pPr marL="0" indent="0">
              <a:buNone/>
            </a:pPr>
            <a:endParaRPr lang="en-US" dirty="0"/>
          </a:p>
          <a:p>
            <a:pPr marL="117475" indent="-117475"/>
            <a:r>
              <a:rPr lang="en-US" dirty="0"/>
              <a:t>ACCS =18.5% (86/465)</a:t>
            </a:r>
          </a:p>
          <a:p>
            <a:pPr marL="117475" indent="-117475"/>
            <a:r>
              <a:rPr lang="en-US" dirty="0"/>
              <a:t>Great Oaks = 10.8% (213/1974)</a:t>
            </a:r>
          </a:p>
          <a:p>
            <a:pPr marL="117475" indent="-117475"/>
            <a:r>
              <a:rPr lang="en-US" dirty="0"/>
              <a:t>KIPP = 13.1% (781/5965)</a:t>
            </a:r>
          </a:p>
          <a:p>
            <a:pPr marL="117475" indent="-117475"/>
            <a:r>
              <a:rPr lang="en-US" dirty="0"/>
              <a:t>North Star = 11.7% (117/999)</a:t>
            </a:r>
          </a:p>
          <a:p>
            <a:pPr marL="0" indent="0">
              <a:buNone/>
            </a:pPr>
            <a:endParaRPr lang="en-US" dirty="0"/>
          </a:p>
          <a:p>
            <a:pPr marL="0" indent="0">
              <a:buNone/>
            </a:pPr>
            <a:r>
              <a:rPr lang="en-US" dirty="0"/>
              <a:t>PRIOR DATA: </a:t>
            </a:r>
          </a:p>
          <a:p>
            <a:pPr marL="0" indent="0">
              <a:buNone/>
            </a:pPr>
            <a:r>
              <a:rPr lang="en-US" dirty="0"/>
              <a:t>Baseline (2021-22) = 11.4% (737/6446)</a:t>
            </a:r>
          </a:p>
          <a:p>
            <a:pPr marL="117475" indent="-117475"/>
            <a:r>
              <a:rPr lang="en-US" b="0" i="0" dirty="0">
                <a:solidFill>
                  <a:srgbClr val="000000"/>
                </a:solidFill>
                <a:effectLst/>
                <a:latin typeface="Times New Roman" panose="02020603050405020304" pitchFamily="18" charset="0"/>
              </a:rPr>
              <a:t>Students in (308) + Students out (429) = 737</a:t>
            </a:r>
          </a:p>
          <a:p>
            <a:pPr marL="117475" indent="-117475"/>
            <a:r>
              <a:rPr lang="en-US" b="0" i="0" dirty="0">
                <a:solidFill>
                  <a:srgbClr val="000000"/>
                </a:solidFill>
                <a:effectLst/>
                <a:latin typeface="Times New Roman" panose="02020603050405020304" pitchFamily="18" charset="0"/>
              </a:rPr>
              <a:t>Students enrolled at start of year = 6446</a:t>
            </a:r>
          </a:p>
          <a:p>
            <a:pPr marL="117475" indent="-117475"/>
            <a:endParaRPr lang="en-US" b="0" i="0" dirty="0">
              <a:solidFill>
                <a:srgbClr val="000000"/>
              </a:solidFill>
              <a:effectLst/>
              <a:latin typeface="Times New Roman" panose="02020603050405020304" pitchFamily="18" charset="0"/>
            </a:endParaRPr>
          </a:p>
          <a:p>
            <a:pPr marL="117475" indent="-117475"/>
            <a:r>
              <a:rPr lang="en-US" dirty="0"/>
              <a:t>ACCS =8.6% (41/475)</a:t>
            </a:r>
          </a:p>
          <a:p>
            <a:pPr marL="117475" indent="-117475"/>
            <a:r>
              <a:rPr lang="en-US" dirty="0"/>
              <a:t>Great Oaks = 11.6% (222/1908)</a:t>
            </a:r>
          </a:p>
          <a:p>
            <a:pPr marL="117475" indent="-117475"/>
            <a:r>
              <a:rPr lang="en-US" dirty="0"/>
              <a:t>KIPP = 11.5% (426/3703)</a:t>
            </a:r>
          </a:p>
          <a:p>
            <a:pPr marL="117475" indent="-117475"/>
            <a:r>
              <a:rPr lang="en-US" dirty="0"/>
              <a:t>North Star = 13.3% (48/360)</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b="0" i="1" dirty="0">
                <a:solidFill>
                  <a:srgbClr val="000000"/>
                </a:solidFill>
                <a:effectLst/>
                <a:latin typeface="Times New Roman" panose="02020603050405020304" pitchFamily="18" charset="0"/>
              </a:rPr>
              <a:t>These data are provided in the SID files shared by the schools. SID files contain each student’s enrollment date and an exit date. For the purposes of calculating this GPRA, students who have an enrollment date after the 3</a:t>
            </a:r>
            <a:r>
              <a:rPr lang="en-US" b="0" i="1" baseline="30000" dirty="0">
                <a:solidFill>
                  <a:srgbClr val="000000"/>
                </a:solidFill>
                <a:effectLst/>
                <a:latin typeface="Times New Roman" panose="02020603050405020304" pitchFamily="18" charset="0"/>
              </a:rPr>
              <a:t>rd</a:t>
            </a:r>
            <a:r>
              <a:rPr lang="en-US" b="0" i="1" dirty="0">
                <a:solidFill>
                  <a:srgbClr val="000000"/>
                </a:solidFill>
                <a:effectLst/>
                <a:latin typeface="Times New Roman" panose="02020603050405020304" pitchFamily="18" charset="0"/>
              </a:rPr>
              <a:t> day of the academic year are counted as “entering school” during the school year, and students who have an exit date prior to the last day of school are counted as “exited school.” The sum of the number who entered school and exited school is divided by the total number of students enrolled at any point during the school year to determine the student mobility. </a:t>
            </a:r>
            <a:endParaRPr lang="en-US" i="1"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23</a:t>
            </a:fld>
            <a:endParaRPr lang="en-US"/>
          </a:p>
        </p:txBody>
      </p:sp>
    </p:spTree>
    <p:extLst>
      <p:ext uri="{BB962C8B-B14F-4D97-AF65-F5344CB8AC3E}">
        <p14:creationId xmlns:p14="http://schemas.microsoft.com/office/powerpoint/2010/main" val="183612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student survey was developed by Child Trends, in cooperation with South Ward Promise Neighborhood. It was administered online to all enrolled 5</a:t>
            </a:r>
            <a:r>
              <a:rPr lang="en-US" baseline="30000" dirty="0"/>
              <a:t>th</a:t>
            </a:r>
            <a:r>
              <a:rPr lang="en-US" dirty="0"/>
              <a:t> through 12</a:t>
            </a:r>
            <a:r>
              <a:rPr lang="en-US" baseline="30000" dirty="0"/>
              <a:t>th</a:t>
            </a:r>
            <a:r>
              <a:rPr lang="en-US" dirty="0"/>
              <a:t> grade students attending participating partner schools. Partner schools coordinated the administration of the surveys, and had varying response rates, ranging from a high of 87% at Achieve Community Charter School, to a low of 1% at KIPP Collegiate High School. The overall response rate was approximately 28%. This is a low response rate, and results should not be considered representative or generalizable to students within the South Ward Promise Neighborhood. </a:t>
            </a:r>
          </a:p>
          <a:p>
            <a:pPr marL="0" indent="0">
              <a:buNone/>
            </a:pPr>
            <a:endParaRPr lang="en-US" dirty="0"/>
          </a:p>
          <a:p>
            <a:pPr marL="0" indent="0">
              <a:buNone/>
            </a:pPr>
            <a:r>
              <a:rPr lang="en-US" dirty="0"/>
              <a:t>For the purposes of GPRA reporting, only the responses of students in grades 6 through 12 are used. </a:t>
            </a:r>
          </a:p>
        </p:txBody>
      </p:sp>
      <p:sp>
        <p:nvSpPr>
          <p:cNvPr id="4" name="Slide Number Placeholder 3"/>
          <p:cNvSpPr>
            <a:spLocks noGrp="1"/>
          </p:cNvSpPr>
          <p:nvPr>
            <p:ph type="sldNum" sz="quarter" idx="5"/>
          </p:nvPr>
        </p:nvSpPr>
        <p:spPr/>
        <p:txBody>
          <a:bodyPr/>
          <a:lstStyle/>
          <a:p>
            <a:fld id="{4476A24B-926E-40EB-9E1B-5321DC3775E5}" type="slidenum">
              <a:rPr lang="en-US" smtClean="0"/>
              <a:pPr/>
              <a:t>25</a:t>
            </a:fld>
            <a:endParaRPr lang="en-US"/>
          </a:p>
        </p:txBody>
      </p:sp>
    </p:spTree>
    <p:extLst>
      <p:ext uri="{BB962C8B-B14F-4D97-AF65-F5344CB8AC3E}">
        <p14:creationId xmlns:p14="http://schemas.microsoft.com/office/powerpoint/2010/main" val="294955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majority of student survey respondents identify as “Black or African American” and “Girl”. </a:t>
            </a:r>
          </a:p>
        </p:txBody>
      </p:sp>
      <p:sp>
        <p:nvSpPr>
          <p:cNvPr id="4" name="Slide Number Placeholder 3"/>
          <p:cNvSpPr>
            <a:spLocks noGrp="1"/>
          </p:cNvSpPr>
          <p:nvPr>
            <p:ph type="sldNum" sz="quarter" idx="5"/>
          </p:nvPr>
        </p:nvSpPr>
        <p:spPr/>
        <p:txBody>
          <a:bodyPr/>
          <a:lstStyle/>
          <a:p>
            <a:fld id="{4476A24B-926E-40EB-9E1B-5321DC3775E5}" type="slidenum">
              <a:rPr lang="en-US" smtClean="0"/>
              <a:pPr/>
              <a:t>26</a:t>
            </a:fld>
            <a:endParaRPr lang="en-US"/>
          </a:p>
        </p:txBody>
      </p:sp>
    </p:spTree>
    <p:extLst>
      <p:ext uri="{BB962C8B-B14F-4D97-AF65-F5344CB8AC3E}">
        <p14:creationId xmlns:p14="http://schemas.microsoft.com/office/powerpoint/2010/main" val="2126749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students who completed the survey live both in and around the South Ward Promise Neighborhood. Just over ¼ report living in the SWPN neighborhoods, while another 1/3 live outside the neighborhood, but in adjacent neighborhoods like the West Side, South Broad Street, and Springfield-Belmont. However, this is very limited data, as nearly half of the student respondents did not provide an answer to the question about where they lived. </a:t>
            </a:r>
          </a:p>
        </p:txBody>
      </p:sp>
      <p:sp>
        <p:nvSpPr>
          <p:cNvPr id="4" name="Slide Number Placeholder 3"/>
          <p:cNvSpPr>
            <a:spLocks noGrp="1"/>
          </p:cNvSpPr>
          <p:nvPr>
            <p:ph type="sldNum" sz="quarter" idx="5"/>
          </p:nvPr>
        </p:nvSpPr>
        <p:spPr/>
        <p:txBody>
          <a:bodyPr/>
          <a:lstStyle/>
          <a:p>
            <a:fld id="{4476A24B-926E-40EB-9E1B-5321DC3775E5}" type="slidenum">
              <a:rPr lang="en-US" smtClean="0"/>
              <a:pPr/>
              <a:t>27</a:t>
            </a:fld>
            <a:endParaRPr lang="en-US"/>
          </a:p>
        </p:txBody>
      </p:sp>
    </p:spTree>
    <p:extLst>
      <p:ext uri="{BB962C8B-B14F-4D97-AF65-F5344CB8AC3E}">
        <p14:creationId xmlns:p14="http://schemas.microsoft.com/office/powerpoint/2010/main" val="3817790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GPRA 6 Children are Healthy</a:t>
            </a:r>
            <a:r>
              <a:rPr lang="en-US" u="none" dirty="0"/>
              <a:t> </a:t>
            </a:r>
            <a:r>
              <a:rPr lang="en-US" dirty="0"/>
              <a:t>(as measured by the number and percent who eat 5 or more servings of fruits and vegetables daily)</a:t>
            </a:r>
          </a:p>
          <a:p>
            <a:pPr marL="0" indent="0">
              <a:buNone/>
            </a:pPr>
            <a:endParaRPr lang="en-US" dirty="0"/>
          </a:p>
          <a:p>
            <a:pPr marL="0" indent="0">
              <a:buNone/>
            </a:pPr>
            <a:r>
              <a:rPr lang="en-US" dirty="0"/>
              <a:t>CURRENT DATA</a:t>
            </a:r>
          </a:p>
          <a:p>
            <a:pPr marL="0" indent="0">
              <a:buNone/>
            </a:pPr>
            <a:r>
              <a:rPr lang="en-US" dirty="0"/>
              <a:t>Year 1 (2022-2023 survey) = 22% (209/960 6</a:t>
            </a:r>
            <a:r>
              <a:rPr lang="en-US" baseline="30000" dirty="0"/>
              <a:t>th</a:t>
            </a:r>
            <a:r>
              <a:rPr lang="en-US" dirty="0"/>
              <a:t> – 12</a:t>
            </a:r>
            <a:r>
              <a:rPr lang="en-US" baseline="30000" dirty="0"/>
              <a:t>th</a:t>
            </a:r>
            <a:r>
              <a:rPr lang="en-US" dirty="0"/>
              <a:t> grade students were identified as eating 5 or more servings of fruits and vegetables daily, based on responses to 4 questions on the student survey.)</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1400" dirty="0">
              <a:solidFill>
                <a:schemeClr val="accent1"/>
              </a:solidFill>
              <a:latin typeface="Franklin Gothic Demi Cond" panose="020B0706030402020204" pitchFamily="34" charset="0"/>
            </a:endParaRPr>
          </a:p>
          <a:p>
            <a:pPr marL="0" indent="0">
              <a:buNone/>
            </a:pPr>
            <a:r>
              <a:rPr lang="en-US" dirty="0"/>
              <a:t>PRIOR DATA: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dirty="0"/>
              <a:t>Baseline (2021-22 survey) = 15% (70/463 6</a:t>
            </a:r>
            <a:r>
              <a:rPr lang="en-US" baseline="30000" dirty="0"/>
              <a:t>th</a:t>
            </a:r>
            <a:r>
              <a:rPr lang="en-US" dirty="0"/>
              <a:t> – 12</a:t>
            </a:r>
            <a:r>
              <a:rPr lang="en-US" baseline="30000" dirty="0"/>
              <a:t>th</a:t>
            </a:r>
            <a:r>
              <a:rPr lang="en-US" dirty="0"/>
              <a:t> grade students were identified as eating 5 or more servings of fruits and vegetables daily, based on responses to 4 questions on the student survey.)</a:t>
            </a:r>
          </a:p>
          <a:p>
            <a:pPr marL="0" indent="0">
              <a:buNone/>
            </a:pPr>
            <a:endParaRPr lang="en-US"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i="1" dirty="0"/>
              <a:t>Only student responses from students in grades 6-12 are used to answer this measure for GPRA reporting purposes. Data collection and analyses for this GPRA follow instructions provided by the Promise Neighborhood technical assistance instructions. Students answer 4 questions: </a:t>
            </a:r>
          </a:p>
          <a:p>
            <a:pPr marL="117475" marR="0" lvl="0" indent="-117475" algn="l" defTabSz="914400" rtl="0" eaLnBrk="1" fontAlgn="auto" latinLnBrk="0" hangingPunct="1">
              <a:lnSpc>
                <a:spcPct val="110000"/>
              </a:lnSpc>
              <a:spcBef>
                <a:spcPts val="0"/>
              </a:spcBef>
              <a:spcAft>
                <a:spcPts val="0"/>
              </a:spcAft>
              <a:buClrTx/>
              <a:buSzTx/>
              <a:tabLst/>
              <a:defRPr/>
            </a:pPr>
            <a:r>
              <a:rPr lang="en-US" sz="1400" i="1" dirty="0">
                <a:solidFill>
                  <a:schemeClr val="accent1"/>
                </a:solidFill>
                <a:latin typeface="Franklin Gothic Demi Cond" panose="020B0706030402020204" pitchFamily="34" charset="0"/>
              </a:rPr>
              <a:t>During the past 7 days, how many times did you drink 100% fruit juices such as orange juice, apple juice, or grape juice? (Do not count punch, Kool-Aid, sports drinks, or other fruit-flavored drinks.) </a:t>
            </a:r>
          </a:p>
          <a:p>
            <a:pPr marL="117475" marR="0" lvl="0" indent="-117475" algn="l" defTabSz="914400" rtl="0" eaLnBrk="1" fontAlgn="auto" latinLnBrk="0" hangingPunct="1">
              <a:lnSpc>
                <a:spcPct val="110000"/>
              </a:lnSpc>
              <a:spcBef>
                <a:spcPts val="0"/>
              </a:spcBef>
              <a:spcAft>
                <a:spcPts val="0"/>
              </a:spcAft>
              <a:buClrTx/>
              <a:buSzTx/>
              <a:tabLst/>
              <a:defRPr/>
            </a:pPr>
            <a:r>
              <a:rPr lang="en-US" sz="1400" i="1" dirty="0">
                <a:solidFill>
                  <a:schemeClr val="accent1"/>
                </a:solidFill>
                <a:latin typeface="Franklin Gothic Demi Cond" panose="020B0706030402020204" pitchFamily="34" charset="0"/>
              </a:rPr>
              <a:t>Not counting fruit juice, during the past 7 days, how many times did you eat fruit?</a:t>
            </a:r>
          </a:p>
          <a:p>
            <a:pPr marL="117475" marR="0" lvl="0" indent="-117475" algn="l" defTabSz="914400" rtl="0" eaLnBrk="1" fontAlgn="auto" latinLnBrk="0" hangingPunct="1">
              <a:lnSpc>
                <a:spcPct val="110000"/>
              </a:lnSpc>
              <a:spcBef>
                <a:spcPts val="0"/>
              </a:spcBef>
              <a:spcAft>
                <a:spcPts val="0"/>
              </a:spcAft>
              <a:buClrTx/>
              <a:buSzTx/>
              <a:tabLst/>
              <a:defRPr/>
            </a:pPr>
            <a:r>
              <a:rPr lang="en-US" sz="1400" i="1" dirty="0">
                <a:solidFill>
                  <a:schemeClr val="accent1"/>
                </a:solidFill>
                <a:latin typeface="Franklin Gothic Demi Cond" panose="020B0706030402020204" pitchFamily="34" charset="0"/>
              </a:rPr>
              <a:t>During the past 7 days, how many times did you eat green salad? </a:t>
            </a:r>
          </a:p>
          <a:p>
            <a:pPr marL="117475" marR="0" lvl="0" indent="-117475" algn="l" defTabSz="914400" rtl="0" eaLnBrk="1" fontAlgn="auto" latinLnBrk="0" hangingPunct="1">
              <a:lnSpc>
                <a:spcPct val="110000"/>
              </a:lnSpc>
              <a:spcBef>
                <a:spcPts val="0"/>
              </a:spcBef>
              <a:spcAft>
                <a:spcPts val="0"/>
              </a:spcAft>
              <a:buClrTx/>
              <a:buSzTx/>
              <a:tabLst/>
              <a:defRPr/>
            </a:pPr>
            <a:r>
              <a:rPr lang="en-US" sz="1400" i="1" dirty="0">
                <a:solidFill>
                  <a:schemeClr val="accent1"/>
                </a:solidFill>
                <a:latin typeface="Franklin Gothic Demi Cond" panose="020B0706030402020204" pitchFamily="34" charset="0"/>
              </a:rPr>
              <a:t>During the past 7 days, how many times did you eat other vegetables (not including green salad), like carrots, broccoli, and potatoes? (Don’t count French fries, potato chips, and fried potatoes.)</a:t>
            </a:r>
          </a:p>
          <a:p>
            <a:pPr marL="0" indent="0">
              <a:buNone/>
            </a:pPr>
            <a:r>
              <a:rPr lang="en-US" i="1" dirty="0"/>
              <a:t>For each question, students indicate they consumed the item not in the past week, 1 to 3 times in 7 days, 4 to 6 times in 7 days, 1 time per day, 2 times per day, 3 times per day, or 4 times per day. Each students responses to these questions are aggregated to determine the number of fruits and vegetables consumed in 7 days, and then averaged to determine the daily number. Students who have an average daily number of 5 or higher are considered to have consumed 5 or more servings of fruits and vegetables daily. </a:t>
            </a:r>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28</a:t>
            </a:fld>
            <a:endParaRPr lang="en-US"/>
          </a:p>
        </p:txBody>
      </p:sp>
    </p:spTree>
    <p:extLst>
      <p:ext uri="{BB962C8B-B14F-4D97-AF65-F5344CB8AC3E}">
        <p14:creationId xmlns:p14="http://schemas.microsoft.com/office/powerpoint/2010/main" val="3536192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GPRA 7a (students feel safe at school) and 7b (students feel safe traveling to &amp; from school)</a:t>
            </a:r>
          </a:p>
          <a:p>
            <a:pPr marL="0" indent="0">
              <a:buNone/>
            </a:pPr>
            <a:endParaRPr lang="en-US" dirty="0"/>
          </a:p>
          <a:p>
            <a:pPr marL="0" indent="0">
              <a:buNone/>
            </a:pPr>
            <a:r>
              <a:rPr lang="en-US" dirty="0"/>
              <a:t>CURRENT DATA:</a:t>
            </a:r>
          </a:p>
          <a:p>
            <a:pPr marL="342900" indent="-342900">
              <a:buAutoNum type="alphaLcPeriod"/>
            </a:pPr>
            <a:r>
              <a:rPr lang="en-US" dirty="0"/>
              <a:t>Year 1 (2022-23) = 42.3% (385/910</a:t>
            </a:r>
          </a:p>
          <a:p>
            <a:pPr marL="342900" indent="-342900">
              <a:buAutoNum type="alphaLcPeriod"/>
            </a:pPr>
            <a:r>
              <a:rPr lang="en-US" dirty="0"/>
              <a:t>Year 1 (2022-23) = 52.6% (476/905)</a:t>
            </a:r>
          </a:p>
          <a:p>
            <a:pPr marL="342900" indent="-342900">
              <a:buAutoNum type="alphaLcPeriod"/>
            </a:pPr>
            <a:endParaRPr lang="en-US" dirty="0"/>
          </a:p>
          <a:p>
            <a:pPr marL="0" indent="0">
              <a:buNone/>
            </a:pPr>
            <a:r>
              <a:rPr lang="en-US" dirty="0"/>
              <a:t>PRIOR DATA:</a:t>
            </a:r>
          </a:p>
          <a:p>
            <a:pPr marL="342900" indent="-342900">
              <a:buAutoNum type="alphaLcPeriod"/>
            </a:pPr>
            <a:r>
              <a:rPr lang="en-US" dirty="0"/>
              <a:t>Baseline (2021-22) = 45.2% (170/376)</a:t>
            </a:r>
          </a:p>
          <a:p>
            <a:pPr marL="342900" indent="-342900">
              <a:buAutoNum type="alphaLcPeriod"/>
            </a:pPr>
            <a:r>
              <a:rPr lang="en-US" dirty="0"/>
              <a:t>Baseline (2021-22) = 56.6% (220/389)</a:t>
            </a:r>
          </a:p>
          <a:p>
            <a:pPr marL="0" indent="0">
              <a:buNone/>
            </a:pPr>
            <a:endParaRPr lang="en-US"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i="1" dirty="0"/>
              <a:t>Only student responses from students in grades 6-12 are used to answer this measure for GPRA reporting purposes. Students are asked to indicate their agreement or disagreement with the statement “I feel safe at school” (GPRA 7a) and “I feel safe when I travel to school and home from school (on the bus, walking, etc.)” (GPRA 7b) using a 5 point scale with a “don’t know” option. Students who indicate “Strongly Agree” or “Agree” to are considered to feel safe. </a:t>
            </a: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29</a:t>
            </a:fld>
            <a:endParaRPr lang="en-US"/>
          </a:p>
        </p:txBody>
      </p:sp>
    </p:spTree>
    <p:extLst>
      <p:ext uri="{BB962C8B-B14F-4D97-AF65-F5344CB8AC3E}">
        <p14:creationId xmlns:p14="http://schemas.microsoft.com/office/powerpoint/2010/main" val="307502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GPRA 7c Children feed safe </a:t>
            </a:r>
            <a:r>
              <a:rPr lang="en-US" dirty="0"/>
              <a:t>(as measured by the number and percent who feel safe at school AND while traveling to and from school)</a:t>
            </a:r>
          </a:p>
          <a:p>
            <a:pPr marL="0" indent="0">
              <a:buNone/>
            </a:pPr>
            <a:endParaRPr lang="en-US" dirty="0"/>
          </a:p>
          <a:p>
            <a:pPr marL="0" indent="0">
              <a:buNone/>
            </a:pPr>
            <a:r>
              <a:rPr lang="en-US" dirty="0"/>
              <a:t>CURRENT DATA</a:t>
            </a:r>
          </a:p>
          <a:p>
            <a:pPr marL="0" indent="0">
              <a:buNone/>
            </a:pPr>
            <a:r>
              <a:rPr lang="en-US" dirty="0"/>
              <a:t>Year 1 (2022-2023 survey) = 27.7% (253/915 6</a:t>
            </a:r>
            <a:r>
              <a:rPr lang="en-US" baseline="30000" dirty="0"/>
              <a:t>th</a:t>
            </a:r>
            <a:r>
              <a:rPr lang="en-US" dirty="0"/>
              <a:t> – 12</a:t>
            </a:r>
            <a:r>
              <a:rPr lang="en-US" baseline="30000" dirty="0"/>
              <a:t>th</a:t>
            </a:r>
            <a:r>
              <a:rPr lang="en-US" dirty="0"/>
              <a:t> grade students indicated that they felt safe at school and traveling to and from school.)</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1400" dirty="0">
              <a:solidFill>
                <a:schemeClr val="accent1"/>
              </a:solidFill>
              <a:latin typeface="Franklin Gothic Demi Cond" panose="020B0706030402020204" pitchFamily="34" charset="0"/>
            </a:endParaRPr>
          </a:p>
          <a:p>
            <a:pPr marL="0" indent="0">
              <a:buNone/>
            </a:pPr>
            <a:r>
              <a:rPr lang="en-US" dirty="0"/>
              <a:t>PRIOR DATA: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dirty="0"/>
              <a:t>Baseline (2021-22 survey) = 32.5% (109/335 6</a:t>
            </a:r>
            <a:r>
              <a:rPr lang="en-US" baseline="30000" dirty="0"/>
              <a:t>th</a:t>
            </a:r>
            <a:r>
              <a:rPr lang="en-US" dirty="0"/>
              <a:t> – 12</a:t>
            </a:r>
            <a:r>
              <a:rPr lang="en-US" baseline="30000" dirty="0"/>
              <a:t>th</a:t>
            </a:r>
            <a:r>
              <a:rPr lang="en-US" dirty="0"/>
              <a:t> grade students indicated that they felt safe at school and traveling to and from school.)</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dirty="0"/>
          </a:p>
          <a:p>
            <a:pPr marL="0" indent="0">
              <a:buNone/>
            </a:pPr>
            <a:endParaRPr lang="en-US"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i="1" dirty="0"/>
              <a:t>Only student responses from students in grades 6-12 are used to answer this measure for GPRA reporting purposes. Students are asked to indicate their agreement or disagreement with the statement “I feel safe at school” (GPRA 7a) and “I feel safe when I travel to school and home from school (on the bus, walking, etc.)” (GPRA 7b) using a 5 point scale with a “don’t know” option. Students who indicate “Strongly Agree” or “Agree” to BOTH items are considered to feel safe for the purposes of GPRA 7c. </a:t>
            </a:r>
            <a:endParaRPr lang="en-US"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30</a:t>
            </a:fld>
            <a:endParaRPr lang="en-US"/>
          </a:p>
        </p:txBody>
      </p:sp>
    </p:spTree>
    <p:extLst>
      <p:ext uri="{BB962C8B-B14F-4D97-AF65-F5344CB8AC3E}">
        <p14:creationId xmlns:p14="http://schemas.microsoft.com/office/powerpoint/2010/main" val="1759124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31</a:t>
            </a:fld>
            <a:endParaRPr lang="en-US"/>
          </a:p>
        </p:txBody>
      </p:sp>
    </p:spTree>
    <p:extLst>
      <p:ext uri="{BB962C8B-B14F-4D97-AF65-F5344CB8AC3E}">
        <p14:creationId xmlns:p14="http://schemas.microsoft.com/office/powerpoint/2010/main" val="3921631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32</a:t>
            </a:fld>
            <a:endParaRPr lang="en-US"/>
          </a:p>
        </p:txBody>
      </p:sp>
    </p:spTree>
    <p:extLst>
      <p:ext uri="{BB962C8B-B14F-4D97-AF65-F5344CB8AC3E}">
        <p14:creationId xmlns:p14="http://schemas.microsoft.com/office/powerpoint/2010/main" val="1995195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GPRA 10 Internet Access</a:t>
            </a:r>
          </a:p>
          <a:p>
            <a:pPr marL="0" indent="0">
              <a:buNone/>
            </a:pPr>
            <a:endParaRPr lang="en-US" dirty="0"/>
          </a:p>
          <a:p>
            <a:pPr marL="0" indent="0">
              <a:buNone/>
            </a:pPr>
            <a:r>
              <a:rPr lang="en-US" dirty="0"/>
              <a:t>CURRENT DATA (none is available and this was not reported due to a problem with the survey instrument used in the 2023 student survey). </a:t>
            </a:r>
          </a:p>
        </p:txBody>
      </p:sp>
      <p:sp>
        <p:nvSpPr>
          <p:cNvPr id="4" name="Slide Number Placeholder 3"/>
          <p:cNvSpPr>
            <a:spLocks noGrp="1"/>
          </p:cNvSpPr>
          <p:nvPr>
            <p:ph type="sldNum" sz="quarter" idx="5"/>
          </p:nvPr>
        </p:nvSpPr>
        <p:spPr/>
        <p:txBody>
          <a:bodyPr/>
          <a:lstStyle/>
          <a:p>
            <a:fld id="{4476A24B-926E-40EB-9E1B-5321DC3775E5}" type="slidenum">
              <a:rPr lang="en-US" smtClean="0"/>
              <a:pPr/>
              <a:t>33</a:t>
            </a:fld>
            <a:endParaRPr lang="en-US"/>
          </a:p>
        </p:txBody>
      </p:sp>
    </p:spTree>
    <p:extLst>
      <p:ext uri="{BB962C8B-B14F-4D97-AF65-F5344CB8AC3E}">
        <p14:creationId xmlns:p14="http://schemas.microsoft.com/office/powerpoint/2010/main" val="331199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5</a:t>
            </a:fld>
            <a:endParaRPr lang="en-US"/>
          </a:p>
        </p:txBody>
      </p:sp>
    </p:spTree>
    <p:extLst>
      <p:ext uri="{BB962C8B-B14F-4D97-AF65-F5344CB8AC3E}">
        <p14:creationId xmlns:p14="http://schemas.microsoft.com/office/powerpoint/2010/main" val="2931528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Other data collected related to internet access included the ease with which students are able to access and use technology to complete school assignments. The large majority (80% or 852/1066) said that it is very easy (575), somewhat easy (195) or slightly easy (82) to use technology for school assignments. A minority (9%, or 92) indicated that it is very difficult (18), somewhat difficult (22), or slightly difficult (52) to use technology, while the remaining 11% (122) said it is neither easy nor difficult. </a:t>
            </a:r>
          </a:p>
        </p:txBody>
      </p:sp>
      <p:sp>
        <p:nvSpPr>
          <p:cNvPr id="4" name="Slide Number Placeholder 3"/>
          <p:cNvSpPr>
            <a:spLocks noGrp="1"/>
          </p:cNvSpPr>
          <p:nvPr>
            <p:ph type="sldNum" sz="quarter" idx="5"/>
          </p:nvPr>
        </p:nvSpPr>
        <p:spPr/>
        <p:txBody>
          <a:bodyPr/>
          <a:lstStyle/>
          <a:p>
            <a:fld id="{4476A24B-926E-40EB-9E1B-5321DC3775E5}" type="slidenum">
              <a:rPr lang="en-US" smtClean="0"/>
              <a:pPr/>
              <a:t>34</a:t>
            </a:fld>
            <a:endParaRPr lang="en-US"/>
          </a:p>
        </p:txBody>
      </p:sp>
    </p:spTree>
    <p:extLst>
      <p:ext uri="{BB962C8B-B14F-4D97-AF65-F5344CB8AC3E}">
        <p14:creationId xmlns:p14="http://schemas.microsoft.com/office/powerpoint/2010/main" val="2460037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Most students have access to the internet through their school computer lab/computer class (76%) or in academic classes (75%). A small minority (13%) have their own devices. </a:t>
            </a:r>
          </a:p>
        </p:txBody>
      </p:sp>
      <p:sp>
        <p:nvSpPr>
          <p:cNvPr id="4" name="Slide Number Placeholder 3"/>
          <p:cNvSpPr>
            <a:spLocks noGrp="1"/>
          </p:cNvSpPr>
          <p:nvPr>
            <p:ph type="sldNum" sz="quarter" idx="5"/>
          </p:nvPr>
        </p:nvSpPr>
        <p:spPr/>
        <p:txBody>
          <a:bodyPr/>
          <a:lstStyle/>
          <a:p>
            <a:fld id="{4476A24B-926E-40EB-9E1B-5321DC3775E5}" type="slidenum">
              <a:rPr lang="en-US" smtClean="0"/>
              <a:pPr/>
              <a:t>35</a:t>
            </a:fld>
            <a:endParaRPr lang="en-US"/>
          </a:p>
        </p:txBody>
      </p:sp>
    </p:spTree>
    <p:extLst>
      <p:ext uri="{BB962C8B-B14F-4D97-AF65-F5344CB8AC3E}">
        <p14:creationId xmlns:p14="http://schemas.microsoft.com/office/powerpoint/2010/main" val="337581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36</a:t>
            </a:fld>
            <a:endParaRPr lang="en-US"/>
          </a:p>
        </p:txBody>
      </p:sp>
    </p:spTree>
    <p:extLst>
      <p:ext uri="{BB962C8B-B14F-4D97-AF65-F5344CB8AC3E}">
        <p14:creationId xmlns:p14="http://schemas.microsoft.com/office/powerpoint/2010/main" val="3467824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phone calling and internet reach samples are considered random. The partner invitation sample is considered a convenience sample, as the respondents were connected to a SWPN partner in some way and reached not randomly, but through/because of this connection. </a:t>
            </a:r>
          </a:p>
          <a:p>
            <a:r>
              <a:rPr lang="en-US" dirty="0"/>
              <a:t>There are differences between the random sample and the partner-connected sample. These are noted at various points in these data. </a:t>
            </a:r>
          </a:p>
        </p:txBody>
      </p:sp>
      <p:sp>
        <p:nvSpPr>
          <p:cNvPr id="4" name="Slide Number Placeholder 3"/>
          <p:cNvSpPr>
            <a:spLocks noGrp="1"/>
          </p:cNvSpPr>
          <p:nvPr>
            <p:ph type="sldNum" sz="quarter" idx="5"/>
          </p:nvPr>
        </p:nvSpPr>
        <p:spPr/>
        <p:txBody>
          <a:bodyPr/>
          <a:lstStyle/>
          <a:p>
            <a:fld id="{4476A24B-926E-40EB-9E1B-5321DC3775E5}" type="slidenum">
              <a:rPr lang="en-US" smtClean="0"/>
              <a:pPr/>
              <a:t>38</a:t>
            </a:fld>
            <a:endParaRPr lang="en-US"/>
          </a:p>
        </p:txBody>
      </p:sp>
    </p:spTree>
    <p:extLst>
      <p:ext uri="{BB962C8B-B14F-4D97-AF65-F5344CB8AC3E}">
        <p14:creationId xmlns:p14="http://schemas.microsoft.com/office/powerpoint/2010/main" val="1211282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respondents (92%) live in the zip codes associated with the second (and current) round of Promise Neighborhoods funding. The others live in Dayton, which was a zip code associated with the first (prior) round of PN funding. </a:t>
            </a:r>
          </a:p>
          <a:p>
            <a:r>
              <a:rPr lang="en-US" dirty="0"/>
              <a:t>For the purposes of this data presentation, all responses are included, unless otherwise noted. Key exceptions include the GPRA data, which uses only respondents from 07108 and 07112. </a:t>
            </a:r>
          </a:p>
        </p:txBody>
      </p:sp>
      <p:sp>
        <p:nvSpPr>
          <p:cNvPr id="4" name="Slide Number Placeholder 3"/>
          <p:cNvSpPr>
            <a:spLocks noGrp="1"/>
          </p:cNvSpPr>
          <p:nvPr>
            <p:ph type="sldNum" sz="quarter" idx="5"/>
          </p:nvPr>
        </p:nvSpPr>
        <p:spPr/>
        <p:txBody>
          <a:bodyPr/>
          <a:lstStyle/>
          <a:p>
            <a:fld id="{4476A24B-926E-40EB-9E1B-5321DC3775E5}" type="slidenum">
              <a:rPr lang="en-US" smtClean="0"/>
              <a:pPr/>
              <a:t>39</a:t>
            </a:fld>
            <a:endParaRPr lang="en-US"/>
          </a:p>
        </p:txBody>
      </p:sp>
    </p:spTree>
    <p:extLst>
      <p:ext uri="{BB962C8B-B14F-4D97-AF65-F5344CB8AC3E}">
        <p14:creationId xmlns:p14="http://schemas.microsoft.com/office/powerpoint/2010/main" val="1445502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of children 18 and under are a priority population for the PN funding. </a:t>
            </a:r>
          </a:p>
          <a:p>
            <a:r>
              <a:rPr lang="en-US" dirty="0"/>
              <a:t>“Parent” is the term used in this presentation, but respondents labeled “parents” in this presentation are those who indicated that they are a parent or caregiver of a child aged birth to 18 years old. </a:t>
            </a:r>
          </a:p>
          <a:p>
            <a:r>
              <a:rPr lang="en-US" dirty="0"/>
              <a:t>Additionally, there may be people who are parents to children over the age of 18 who are considered non-parents for the purposes of these data. </a:t>
            </a:r>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40</a:t>
            </a:fld>
            <a:endParaRPr lang="en-US"/>
          </a:p>
        </p:txBody>
      </p:sp>
    </p:spTree>
    <p:extLst>
      <p:ext uri="{BB962C8B-B14F-4D97-AF65-F5344CB8AC3E}">
        <p14:creationId xmlns:p14="http://schemas.microsoft.com/office/powerpoint/2010/main" val="1357946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t>GPRA 9.1 parents/family members who read to their children ages birth to 5 or encourage their children in grades K-8 to read to themselves or others</a:t>
            </a:r>
          </a:p>
          <a:p>
            <a:pPr marL="0" indent="0">
              <a:buNone/>
            </a:pPr>
            <a:endParaRPr lang="en-US" dirty="0"/>
          </a:p>
          <a:p>
            <a:pPr marL="0" indent="0">
              <a:buNone/>
            </a:pPr>
            <a:r>
              <a:rPr lang="en-US" dirty="0"/>
              <a:t>CURRENT DATA:</a:t>
            </a:r>
          </a:p>
          <a:p>
            <a:pPr marL="342900" indent="-342900">
              <a:buAutoNum type="alphaLcPeriod"/>
            </a:pPr>
            <a:r>
              <a:rPr lang="en-US" dirty="0"/>
              <a:t>Year 1 (2022-23) = 63% (52/82)</a:t>
            </a:r>
          </a:p>
          <a:p>
            <a:pPr marL="342900" indent="-342900">
              <a:buAutoNum type="alphaLcPeriod"/>
            </a:pPr>
            <a:r>
              <a:rPr lang="en-US" dirty="0"/>
              <a:t>Year 1 (2022-23) = 80% (137/171)</a:t>
            </a:r>
          </a:p>
          <a:p>
            <a:pPr marL="342900" indent="-342900">
              <a:buAutoNum type="alphaLcPeriod"/>
            </a:pPr>
            <a:r>
              <a:rPr lang="en-US" dirty="0"/>
              <a:t>Year 1 (2022-23) = 75% (189/253)</a:t>
            </a:r>
          </a:p>
          <a:p>
            <a:pPr marL="342900" indent="-342900">
              <a:buAutoNum type="alphaLcPeriod"/>
            </a:pPr>
            <a:endParaRPr lang="en-US" dirty="0"/>
          </a:p>
          <a:p>
            <a:pPr marL="0" indent="0">
              <a:buNone/>
            </a:pPr>
            <a:r>
              <a:rPr lang="en-US" dirty="0"/>
              <a:t>[PRIOR DATA are not available for these items].</a:t>
            </a:r>
          </a:p>
          <a:p>
            <a:pPr marL="0" indent="0">
              <a:buNone/>
            </a:pPr>
            <a:endParaRPr lang="en-US"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i="1" dirty="0"/>
              <a:t>GPRA 9.1a: This analysis and reporting consists only parents of children ages birth-5 who live in zip codes 01708 and 07112 (n=86). Parents responded to the question “In a typical week, how often do you or any of your family members read to your child/children birth to 5 years old?” Answers of “every day” and “3-6 times a week” are considered valid for this GPRA reporting. Other answer options were “never”, “once or twice a week”, “don’t know” and “do not wish to answer”. </a:t>
            </a:r>
          </a:p>
          <a:p>
            <a:pPr marL="0" indent="0">
              <a:buNone/>
            </a:pPr>
            <a:endParaRPr lang="en-US" i="1" dirty="0"/>
          </a:p>
          <a:p>
            <a:pPr marL="0" indent="0">
              <a:buNone/>
            </a:pPr>
            <a:r>
              <a:rPr lang="en-US" i="1" dirty="0"/>
              <a:t>GRA 9.1b: This analysis and reporting consists only parents of children in grades K – 8 who live in zip codes 01708 and 07112 (n=171). Parents responded to the question “In a typical week, how often do you or any of your family members encourage your child/children in K-8</a:t>
            </a:r>
            <a:r>
              <a:rPr lang="en-US" i="1" baseline="30000" dirty="0"/>
              <a:t>th</a:t>
            </a:r>
            <a:r>
              <a:rPr lang="en-US" i="1" dirty="0"/>
              <a:t> grade to read themselves, to a sibling, relative, or friend outside of school?” Answers of “every day” and “3-6 times a week” are considered valid for this GPRA reporting. Other answer options were “never”, “once or twice a week”, “don’t know” and “do not wish to answer”. </a:t>
            </a:r>
          </a:p>
          <a:p>
            <a:pPr marL="0" indent="0">
              <a:buNone/>
            </a:pPr>
            <a:endParaRPr lang="en-US" i="1" dirty="0"/>
          </a:p>
          <a:p>
            <a:pPr marL="0" indent="0">
              <a:buNone/>
            </a:pPr>
            <a:r>
              <a:rPr lang="en-US" i="1" dirty="0"/>
              <a:t>GPRA 9.1c is a calculated measure, summing the numerators from GPRA 9.1a and GPRA 9.1b, and dividing that by the sum of the denominators from both GPRAs. </a:t>
            </a:r>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42</a:t>
            </a:fld>
            <a:endParaRPr lang="en-US"/>
          </a:p>
        </p:txBody>
      </p:sp>
    </p:spTree>
    <p:extLst>
      <p:ext uri="{BB962C8B-B14F-4D97-AF65-F5344CB8AC3E}">
        <p14:creationId xmlns:p14="http://schemas.microsoft.com/office/powerpoint/2010/main" val="2081083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t>GPRA 9.2 parents/family members who talk to their high school children about the importance of college (9.2a) or career (9.2b) and who talk about BOTH (9.2c)</a:t>
            </a:r>
          </a:p>
          <a:p>
            <a:pPr marL="0" indent="0">
              <a:buNone/>
            </a:pPr>
            <a:endParaRPr lang="en-US" dirty="0"/>
          </a:p>
          <a:p>
            <a:pPr marL="0" indent="0">
              <a:buNone/>
            </a:pPr>
            <a:r>
              <a:rPr lang="en-US" dirty="0"/>
              <a:t>CURRENT DATA:</a:t>
            </a:r>
          </a:p>
          <a:p>
            <a:pPr marL="342900" indent="-342900">
              <a:buAutoNum type="alphaLcPeriod"/>
            </a:pPr>
            <a:r>
              <a:rPr lang="en-US" dirty="0"/>
              <a:t>Year 1 (2022-23) = 93% (76/82) who talk about the importance of college</a:t>
            </a:r>
          </a:p>
          <a:p>
            <a:pPr marL="342900" indent="-342900">
              <a:buAutoNum type="alphaLcPeriod"/>
            </a:pPr>
            <a:r>
              <a:rPr lang="en-US" dirty="0"/>
              <a:t>Year 1 (2022-23) = 88% (71/81) who talk about the importance of career</a:t>
            </a:r>
          </a:p>
          <a:p>
            <a:pPr marL="342900" indent="-342900">
              <a:buAutoNum type="alphaLcPeriod"/>
            </a:pPr>
            <a:r>
              <a:rPr lang="en-US" dirty="0"/>
              <a:t>Year 1 (2022-23) = 83% (69/83) who talk about BOTH </a:t>
            </a:r>
          </a:p>
          <a:p>
            <a:pPr marL="342900" indent="-342900">
              <a:buAutoNum type="alphaLcPeriod"/>
            </a:pPr>
            <a:endParaRPr lang="en-US" dirty="0"/>
          </a:p>
          <a:p>
            <a:pPr marL="0" indent="0">
              <a:buNone/>
            </a:pPr>
            <a:r>
              <a:rPr lang="en-US" dirty="0"/>
              <a:t>[PRIOR DATA are not available for these items].</a:t>
            </a:r>
          </a:p>
          <a:p>
            <a:pPr marL="0" indent="0">
              <a:buNone/>
            </a:pPr>
            <a:endParaRPr lang="en-US" dirty="0"/>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1" dirty="0"/>
              <a:t>DATA SOURCES and NOTES: </a:t>
            </a:r>
          </a:p>
          <a:p>
            <a:pPr marL="0" indent="0">
              <a:buNone/>
            </a:pPr>
            <a:r>
              <a:rPr lang="en-US" i="1" dirty="0"/>
              <a:t>GPRA 9.2a: This analysis and reporting consists only parents of children in grades 9-12 who live in zip codes 01708 and 07112 (n=85). Parents responded to the question “In the first semester or term of this school year, how often have you or your child/children’s other parent or guardian provided information or advice about applying to college or other schools after high school?” Answers of “often” and “sometimes” are considered valid for this GPRA reporting. Other answer options were “never”, “don’t know” and “do not wish to answer”. A total of 82 parents provided responses to this item. </a:t>
            </a:r>
          </a:p>
          <a:p>
            <a:pPr marL="0" indent="0">
              <a:buNone/>
            </a:pPr>
            <a:endParaRPr lang="en-US" i="1" dirty="0"/>
          </a:p>
          <a:p>
            <a:pPr marL="0" indent="0">
              <a:buNone/>
            </a:pPr>
            <a:r>
              <a:rPr lang="en-US" i="1" dirty="0"/>
              <a:t>GPRA 9.2b: This analysis and reporting consists only parents of children in grades 9-12 who live in zip codes 01708 and 07112 (n=85). Parents responded to the question “In the first semester or term of this school year, how often have you or your child/children’s other parent or guardian provided information or advice about specific jobs your high school student might apply for after completing or leaving high school?” Answers of “often” and “sometimes” are considered valid for this GPRA reporting. Other answer options were “never”, “don’t know” and “do not wish to answer”. A total of 81 parents provided responses to this item. </a:t>
            </a:r>
          </a:p>
          <a:p>
            <a:pPr marL="0" indent="0">
              <a:buNone/>
            </a:pPr>
            <a:endParaRPr lang="en-US" i="1" dirty="0"/>
          </a:p>
          <a:p>
            <a:pPr marL="0" indent="0">
              <a:buNone/>
            </a:pPr>
            <a:r>
              <a:rPr lang="en-US" i="1" dirty="0"/>
              <a:t>GPRA 9.2c includes parents of high school students who answered “often” or “sometimes” to BOTH items. </a:t>
            </a:r>
          </a:p>
          <a:p>
            <a:pPr marL="0" indent="0">
              <a:buNone/>
            </a:pPr>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43</a:t>
            </a:fld>
            <a:endParaRPr lang="en-US"/>
          </a:p>
        </p:txBody>
      </p:sp>
    </p:spTree>
    <p:extLst>
      <p:ext uri="{BB962C8B-B14F-4D97-AF65-F5344CB8AC3E}">
        <p14:creationId xmlns:p14="http://schemas.microsoft.com/office/powerpoint/2010/main" val="1885381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Parents of high schoolers were asked how often they talk to their children about various aspects of their college and careers. Only a small minority of parents said that they never talk about these things with their teens. However, high schoolers were far less likely to report having these conversations with their parents. </a:t>
            </a:r>
          </a:p>
        </p:txBody>
      </p:sp>
      <p:sp>
        <p:nvSpPr>
          <p:cNvPr id="4" name="Slide Number Placeholder 3"/>
          <p:cNvSpPr>
            <a:spLocks noGrp="1"/>
          </p:cNvSpPr>
          <p:nvPr>
            <p:ph type="sldNum" sz="quarter" idx="5"/>
          </p:nvPr>
        </p:nvSpPr>
        <p:spPr/>
        <p:txBody>
          <a:bodyPr/>
          <a:lstStyle/>
          <a:p>
            <a:fld id="{4476A24B-926E-40EB-9E1B-5321DC3775E5}" type="slidenum">
              <a:rPr lang="en-US" smtClean="0"/>
              <a:pPr/>
              <a:t>44</a:t>
            </a:fld>
            <a:endParaRPr lang="en-US"/>
          </a:p>
        </p:txBody>
      </p:sp>
    </p:spTree>
    <p:extLst>
      <p:ext uri="{BB962C8B-B14F-4D97-AF65-F5344CB8AC3E}">
        <p14:creationId xmlns:p14="http://schemas.microsoft.com/office/powerpoint/2010/main" val="3991523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These data come from the student survey, where high school students were asked how often their parents talked to them about the same topics that parents were asked about. They were far more likely to report that these conversations never happen, or that they only happen sometimes. </a:t>
            </a:r>
          </a:p>
        </p:txBody>
      </p:sp>
      <p:sp>
        <p:nvSpPr>
          <p:cNvPr id="4" name="Slide Number Placeholder 3"/>
          <p:cNvSpPr>
            <a:spLocks noGrp="1"/>
          </p:cNvSpPr>
          <p:nvPr>
            <p:ph type="sldNum" sz="quarter" idx="5"/>
          </p:nvPr>
        </p:nvSpPr>
        <p:spPr/>
        <p:txBody>
          <a:bodyPr/>
          <a:lstStyle/>
          <a:p>
            <a:fld id="{4476A24B-926E-40EB-9E1B-5321DC3775E5}" type="slidenum">
              <a:rPr lang="en-US" smtClean="0"/>
              <a:pPr/>
              <a:t>45</a:t>
            </a:fld>
            <a:endParaRPr lang="en-US"/>
          </a:p>
        </p:txBody>
      </p:sp>
    </p:spTree>
    <p:extLst>
      <p:ext uri="{BB962C8B-B14F-4D97-AF65-F5344CB8AC3E}">
        <p14:creationId xmlns:p14="http://schemas.microsoft.com/office/powerpoint/2010/main" val="322812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6</a:t>
            </a:fld>
            <a:endParaRPr lang="en-US"/>
          </a:p>
        </p:txBody>
      </p:sp>
    </p:spTree>
    <p:extLst>
      <p:ext uri="{BB962C8B-B14F-4D97-AF65-F5344CB8AC3E}">
        <p14:creationId xmlns:p14="http://schemas.microsoft.com/office/powerpoint/2010/main" val="1809166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t>Two-thirds of all respondents said that they currently have a job (n=508)</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t>There was a difference by survey respondent type. Those who were randomly contacted through the phone or internet were more likely to be employed full-time than those who responded to partner requests (partner-connected). They were also more likely to feel that their current job met their financial needs, which might be related to the fact that they were more likely to have a FT job. </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t>The question asked respondents to indicate whether they worked part-time, full-time, more than one job, or not at all. So we do not have any additional info on the “more than one job” group, such as whether those are a PT and a FT, 2 FT, 2 PT, etc. </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46</a:t>
            </a:fld>
            <a:endParaRPr lang="en-US"/>
          </a:p>
        </p:txBody>
      </p:sp>
    </p:spTree>
    <p:extLst>
      <p:ext uri="{BB962C8B-B14F-4D97-AF65-F5344CB8AC3E}">
        <p14:creationId xmlns:p14="http://schemas.microsoft.com/office/powerpoint/2010/main" val="2789341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t>Among those who are working, 58% report that their financial needs are met by their current job (n=324)</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t>There was a difference by survey respondent type. Those who were randomly contacted through the phone were more likely to be employed full-time than partner-connected respondents. They were also more likely to feel that their current job met their financial needs, which might be related to the fact that they were more likely to have a FT job. </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t>Parents, whether randomly contacted or reached through partner contact, were less likely to report that their financial needs are met by their current job. </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47</a:t>
            </a:fld>
            <a:endParaRPr lang="en-US"/>
          </a:p>
        </p:txBody>
      </p:sp>
    </p:spTree>
    <p:extLst>
      <p:ext uri="{BB962C8B-B14F-4D97-AF65-F5344CB8AC3E}">
        <p14:creationId xmlns:p14="http://schemas.microsoft.com/office/powerpoint/2010/main" val="235778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everyone has a place that they go when they are sick or take their child when the child is sick. </a:t>
            </a:r>
          </a:p>
          <a:p>
            <a:r>
              <a:rPr lang="en-US" dirty="0"/>
              <a:t>Over half of people selected just one location that they usually go when they are sick. </a:t>
            </a:r>
          </a:p>
          <a:p>
            <a:r>
              <a:rPr lang="en-US" dirty="0"/>
              <a:t>Most people who have just one place they go said they go to a doctor’s office, but around ¼ usually go to either an ER or a clinic or urgent care facility. </a:t>
            </a:r>
          </a:p>
        </p:txBody>
      </p:sp>
      <p:sp>
        <p:nvSpPr>
          <p:cNvPr id="4" name="Slide Number Placeholder 3"/>
          <p:cNvSpPr>
            <a:spLocks noGrp="1"/>
          </p:cNvSpPr>
          <p:nvPr>
            <p:ph type="sldNum" sz="quarter" idx="5"/>
          </p:nvPr>
        </p:nvSpPr>
        <p:spPr/>
        <p:txBody>
          <a:bodyPr/>
          <a:lstStyle/>
          <a:p>
            <a:fld id="{4476A24B-926E-40EB-9E1B-5321DC3775E5}" type="slidenum">
              <a:rPr lang="en-US" smtClean="0"/>
              <a:pPr/>
              <a:t>48</a:t>
            </a:fld>
            <a:endParaRPr lang="en-US"/>
          </a:p>
        </p:txBody>
      </p:sp>
    </p:spTree>
    <p:extLst>
      <p:ext uri="{BB962C8B-B14F-4D97-AF65-F5344CB8AC3E}">
        <p14:creationId xmlns:p14="http://schemas.microsoft.com/office/powerpoint/2010/main" val="496130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with children in 8</a:t>
            </a:r>
            <a:r>
              <a:rPr lang="en-US" baseline="30000" dirty="0"/>
              <a:t>th</a:t>
            </a:r>
            <a:r>
              <a:rPr lang="en-US" dirty="0"/>
              <a:t> grade or younger were asked about their current childcare arrangements. The majority indicated that they or their partner/spouse is their main childcare provider, followed closely by a relative or friend. A non-majority use out-of-home care, such as a pre-K or child care in a school, before or after school care, daycare, or Head Start. </a:t>
            </a:r>
          </a:p>
          <a:p>
            <a:r>
              <a:rPr lang="en-US" dirty="0"/>
              <a:t>Younger children are more likely to be cared for outside the home. </a:t>
            </a:r>
          </a:p>
        </p:txBody>
      </p:sp>
      <p:sp>
        <p:nvSpPr>
          <p:cNvPr id="4" name="Slide Number Placeholder 3"/>
          <p:cNvSpPr>
            <a:spLocks noGrp="1"/>
          </p:cNvSpPr>
          <p:nvPr>
            <p:ph type="sldNum" sz="quarter" idx="5"/>
          </p:nvPr>
        </p:nvSpPr>
        <p:spPr/>
        <p:txBody>
          <a:bodyPr/>
          <a:lstStyle/>
          <a:p>
            <a:fld id="{4476A24B-926E-40EB-9E1B-5321DC3775E5}" type="slidenum">
              <a:rPr lang="en-US" smtClean="0"/>
              <a:pPr/>
              <a:t>49</a:t>
            </a:fld>
            <a:endParaRPr lang="en-US"/>
          </a:p>
        </p:txBody>
      </p:sp>
    </p:spTree>
    <p:extLst>
      <p:ext uri="{BB962C8B-B14F-4D97-AF65-F5344CB8AC3E}">
        <p14:creationId xmlns:p14="http://schemas.microsoft.com/office/powerpoint/2010/main" val="399085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community survey is required to be conducted every two years. The first survey was conducted in December 2022-January 2023. The next will be conducted in January 2025, followed by January 2027.</a:t>
            </a:r>
          </a:p>
          <a:p>
            <a:r>
              <a:rPr lang="en-US" dirty="0"/>
              <a:t>Each year, a school-based student survey is required to be conducted. These will be administered by partner schools during the late winter/early spring of each school year. </a:t>
            </a:r>
          </a:p>
          <a:p>
            <a:r>
              <a:rPr lang="en-US" dirty="0"/>
              <a:t>In the fall of each new school year, all kindergartners at participating partner schools will be assessed for general Kindergarten readiness using a valid, nationally-normed student assessment tool, such as NWEA MAP or the GOLD assessment. </a:t>
            </a:r>
          </a:p>
          <a:p>
            <a:r>
              <a:rPr lang="en-US" dirty="0"/>
              <a:t>In the late spring of each academic year, all 3</a:t>
            </a:r>
            <a:r>
              <a:rPr lang="en-US" baseline="30000" dirty="0"/>
              <a:t>rd</a:t>
            </a:r>
            <a:r>
              <a:rPr lang="en-US" dirty="0"/>
              <a:t> – 8</a:t>
            </a:r>
            <a:r>
              <a:rPr lang="en-US" baseline="30000" dirty="0"/>
              <a:t>th</a:t>
            </a:r>
            <a:r>
              <a:rPr lang="en-US" dirty="0"/>
              <a:t> grade students and some high school students take the NJSLA ELA and Math assessments. </a:t>
            </a:r>
          </a:p>
          <a:p>
            <a:r>
              <a:rPr lang="en-US" dirty="0"/>
              <a:t>At the end of each academic year, all partner school data related to student attendance, student mobility, and student graduation is analyzed. </a:t>
            </a:r>
          </a:p>
        </p:txBody>
      </p:sp>
      <p:sp>
        <p:nvSpPr>
          <p:cNvPr id="4" name="Slide Number Placeholder 3"/>
          <p:cNvSpPr>
            <a:spLocks noGrp="1"/>
          </p:cNvSpPr>
          <p:nvPr>
            <p:ph type="sldNum" sz="quarter" idx="5"/>
          </p:nvPr>
        </p:nvSpPr>
        <p:spPr/>
        <p:txBody>
          <a:bodyPr/>
          <a:lstStyle/>
          <a:p>
            <a:fld id="{4476A24B-926E-40EB-9E1B-5321DC3775E5}" type="slidenum">
              <a:rPr lang="en-US" smtClean="0"/>
              <a:pPr/>
              <a:t>7</a:t>
            </a:fld>
            <a:endParaRPr lang="en-US"/>
          </a:p>
        </p:txBody>
      </p:sp>
    </p:spTree>
    <p:extLst>
      <p:ext uri="{BB962C8B-B14F-4D97-AF65-F5344CB8AC3E}">
        <p14:creationId xmlns:p14="http://schemas.microsoft.com/office/powerpoint/2010/main" val="424753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funded Promise Neighborhoods are required to report on 10 GPRA (Government Performance and Results Act) indicators, established by the Department of Education. South Ward Promise Neighborhood submits their Annual Performance Report, inclusive of progress towards all 10 GPRAs and budget information, on March 31 of each project year. An Ad-Hoc report is due July 31 of each year to secure the following year of funding. </a:t>
            </a:r>
          </a:p>
          <a:p>
            <a:r>
              <a:rPr lang="en-US" dirty="0"/>
              <a:t>SWPN hosts all-partner meetings at least 2x a year, sharing data with the community and partners. </a:t>
            </a:r>
          </a:p>
          <a:p>
            <a:r>
              <a:rPr lang="en-US" dirty="0"/>
              <a:t>SWPN holds quarterly Community Action Network (CAN) meetings, during which time data are also shared. </a:t>
            </a:r>
          </a:p>
        </p:txBody>
      </p:sp>
      <p:sp>
        <p:nvSpPr>
          <p:cNvPr id="4" name="Slide Number Placeholder 3"/>
          <p:cNvSpPr>
            <a:spLocks noGrp="1"/>
          </p:cNvSpPr>
          <p:nvPr>
            <p:ph type="sldNum" sz="quarter" idx="5"/>
          </p:nvPr>
        </p:nvSpPr>
        <p:spPr/>
        <p:txBody>
          <a:bodyPr/>
          <a:lstStyle/>
          <a:p>
            <a:fld id="{4476A24B-926E-40EB-9E1B-5321DC3775E5}" type="slidenum">
              <a:rPr lang="en-US" smtClean="0"/>
              <a:pPr/>
              <a:t>8</a:t>
            </a:fld>
            <a:endParaRPr lang="en-US"/>
          </a:p>
        </p:txBody>
      </p:sp>
    </p:spTree>
    <p:extLst>
      <p:ext uri="{BB962C8B-B14F-4D97-AF65-F5344CB8AC3E}">
        <p14:creationId xmlns:p14="http://schemas.microsoft.com/office/powerpoint/2010/main" val="5280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a:t>GPRA 1 K Readiness </a:t>
            </a:r>
          </a:p>
          <a:p>
            <a:pPr marL="0" indent="0">
              <a:buNone/>
            </a:pPr>
            <a:endParaRPr lang="en-US" u="sng"/>
          </a:p>
          <a:p>
            <a:pPr marL="0" indent="0">
              <a:buNone/>
            </a:pPr>
            <a:r>
              <a:rPr lang="en-US"/>
              <a:t>CURRENT DATA: </a:t>
            </a:r>
          </a:p>
          <a:p>
            <a:pPr marL="0" indent="0">
              <a:buNone/>
            </a:pPr>
            <a:r>
              <a:rPr lang="en-US"/>
              <a:t>Year 1 (Fall 2022) Total = </a:t>
            </a:r>
            <a:r>
              <a:rPr lang="en-US" dirty="0"/>
              <a:t>32.1</a:t>
            </a:r>
            <a:r>
              <a:rPr lang="en-US"/>
              <a:t>% (89/277 tested) students performing at or above expected K entry proficiency on NWEA MAP</a:t>
            </a:r>
          </a:p>
          <a:p>
            <a:pPr marL="117475" marR="0" lvl="0" indent="-117475" algn="l" defTabSz="914400" rtl="0" eaLnBrk="1" fontAlgn="auto" latinLnBrk="0" hangingPunct="1">
              <a:lnSpc>
                <a:spcPct val="110000"/>
              </a:lnSpc>
              <a:spcBef>
                <a:spcPts val="0"/>
              </a:spcBef>
              <a:spcAft>
                <a:spcPts val="0"/>
              </a:spcAft>
              <a:buClrTx/>
              <a:buSzTx/>
              <a:tabLst/>
              <a:defRPr/>
            </a:pPr>
            <a:r>
              <a:rPr lang="en-US"/>
              <a:t>ACCS = 7% (3/43 tested)</a:t>
            </a:r>
          </a:p>
          <a:p>
            <a:pPr marL="117475" marR="0" lvl="0" indent="-117475" algn="l" defTabSz="914400" rtl="0" eaLnBrk="1" fontAlgn="auto" latinLnBrk="0" hangingPunct="1">
              <a:lnSpc>
                <a:spcPct val="110000"/>
              </a:lnSpc>
              <a:spcBef>
                <a:spcPts val="0"/>
              </a:spcBef>
              <a:spcAft>
                <a:spcPts val="0"/>
              </a:spcAft>
              <a:buClrTx/>
              <a:buSzTx/>
              <a:tabLst/>
              <a:defRPr/>
            </a:pPr>
            <a:r>
              <a:rPr lang="en-US"/>
              <a:t>Great Oaks = 37% (86/234 tested)</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i="1"/>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0"/>
              <a:t>PRIOR DATA: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i="0"/>
              <a:t>Baseline (Fall 2021) </a:t>
            </a:r>
            <a:r>
              <a:rPr lang="en-US" i="0">
                <a:sym typeface="Wingdings" panose="05000000000000000000" pitchFamily="2" charset="2"/>
              </a:rPr>
              <a:t> ACCS = 43/59 = 73% </a:t>
            </a:r>
            <a:r>
              <a:rPr lang="en-US" i="1">
                <a:sym typeface="Wingdings" panose="05000000000000000000" pitchFamily="2" charset="2"/>
              </a:rPr>
              <a:t>(reported in Scorecard, but not here because something is off about how data were collected, and this should not be presented as a baseline). </a:t>
            </a:r>
            <a:endParaRPr lang="en-US" i="1"/>
          </a:p>
          <a:p>
            <a:pPr marL="0" indent="0">
              <a:buNone/>
            </a:pPr>
            <a:endParaRPr lang="en-US"/>
          </a:p>
          <a:p>
            <a:pPr marL="0" indent="0">
              <a:buNone/>
            </a:pPr>
            <a:r>
              <a:rPr lang="en-US" i="1"/>
              <a:t>DATA SOURCES and NOTES: </a:t>
            </a:r>
          </a:p>
          <a:p>
            <a:pPr marL="0" indent="0">
              <a:buNone/>
            </a:pPr>
            <a:r>
              <a:rPr lang="en-US" i="1"/>
              <a:t>Data from these measures are provided by the schools. The data include student-level results on the NWEA MAP assessments conducted in the Fall (i.e., beginning of the academic year) and indicate whether the student was performing at or above grade level (i.e., at or above expected beginning of the kindergarten year level) or below grade level on a reading/literacy assessment and a math/numeracy assessment. Students who are performing at or above grade level on both portions of the assessment are categorized as “kindergarten ready” for the purposes of this GPRA. </a:t>
            </a:r>
          </a:p>
        </p:txBody>
      </p:sp>
      <p:sp>
        <p:nvSpPr>
          <p:cNvPr id="4" name="Slide Number Placeholder 3"/>
          <p:cNvSpPr>
            <a:spLocks noGrp="1"/>
          </p:cNvSpPr>
          <p:nvPr>
            <p:ph type="sldNum" sz="quarter" idx="5"/>
          </p:nvPr>
        </p:nvSpPr>
        <p:spPr/>
        <p:txBody>
          <a:bodyPr/>
          <a:lstStyle/>
          <a:p>
            <a:fld id="{4476A24B-926E-40EB-9E1B-5321DC3775E5}" type="slidenum">
              <a:rPr lang="en-US" smtClean="0"/>
              <a:pPr/>
              <a:t>10</a:t>
            </a:fld>
            <a:endParaRPr lang="en-US"/>
          </a:p>
        </p:txBody>
      </p:sp>
    </p:spTree>
    <p:extLst>
      <p:ext uri="{BB962C8B-B14F-4D97-AF65-F5344CB8AC3E}">
        <p14:creationId xmlns:p14="http://schemas.microsoft.com/office/powerpoint/2010/main" val="239469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a:t>GPRA 2.1 Student Math Performance</a:t>
            </a:r>
          </a:p>
          <a:p>
            <a:pPr marL="0" indent="0">
              <a:buNone/>
            </a:pPr>
            <a:endParaRPr lang="en-US"/>
          </a:p>
          <a:p>
            <a:pPr marL="0" indent="0">
              <a:buNone/>
            </a:pPr>
            <a:r>
              <a:rPr lang="en-US"/>
              <a:t>CURRENT DATA:</a:t>
            </a:r>
          </a:p>
          <a:p>
            <a:pPr marL="0" indent="0">
              <a:buNone/>
            </a:pPr>
            <a:r>
              <a:rPr lang="en-US"/>
              <a:t>Year 1 (Spring 2023)= 31.9% (2668/8375)</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ACCS = 19% (51/274)</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Great Oaks = 20% (242/1185)</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KIPP = 20% (658/3258)</a:t>
            </a:r>
          </a:p>
          <a:p>
            <a:pPr marL="171450" lvl="0" indent="-171450">
              <a:buFont typeface="Arial" panose="020B0604020202020204" pitchFamily="34" charset="0"/>
              <a:buChar char="•"/>
            </a:pPr>
            <a:r>
              <a:rPr lang="en-US" sz="1400" spc="-10">
                <a:solidFill>
                  <a:schemeClr val="tx2"/>
                </a:solidFill>
                <a:latin typeface="Franklin Gothic Book" panose="020B0503020102020204" pitchFamily="34" charset="0"/>
              </a:rPr>
              <a:t>North Star = 47% (1717/3652)</a:t>
            </a:r>
          </a:p>
          <a:p>
            <a:pPr marL="0" indent="0">
              <a:buNone/>
            </a:pPr>
            <a:endParaRPr lang="en-US"/>
          </a:p>
          <a:p>
            <a:pPr marL="0" indent="0">
              <a:buNone/>
            </a:pPr>
            <a:r>
              <a:rPr lang="en-US"/>
              <a:t>PRIOR DATA:</a:t>
            </a:r>
          </a:p>
          <a:p>
            <a:pPr marL="0" indent="0">
              <a:buNone/>
            </a:pPr>
            <a:r>
              <a:rPr lang="en-US"/>
              <a:t>Baseline (Spring 2022) = 19.3% (708/3659)</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ACCS = 21% (58/276)</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Great Oaks = 20% (244/1213)</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KIPP = 15% (269/1825)</a:t>
            </a:r>
          </a:p>
          <a:p>
            <a:pPr marL="171450" lvl="0" indent="-171450">
              <a:buFont typeface="Arial" panose="020B0604020202020204" pitchFamily="34" charset="0"/>
              <a:buChar char="•"/>
            </a:pPr>
            <a:r>
              <a:rPr lang="en-US" sz="1400" spc="-10">
                <a:solidFill>
                  <a:schemeClr val="tx1">
                    <a:lumMod val="65000"/>
                    <a:lumOff val="35000"/>
                  </a:schemeClr>
                </a:solidFill>
                <a:latin typeface="Franklin Gothic Book" panose="020B0503020102020204" pitchFamily="34" charset="0"/>
              </a:rPr>
              <a:t>North Star = 40% (137/345)</a:t>
            </a:r>
            <a:endParaRPr lang="en-US"/>
          </a:p>
          <a:p>
            <a:pPr marL="0" indent="0">
              <a:buNone/>
            </a:pPr>
            <a:endParaRPr lang="en-US"/>
          </a:p>
          <a:p>
            <a:pPr marL="0" indent="0">
              <a:buNone/>
            </a:pPr>
            <a:r>
              <a:rPr lang="en-US" i="1"/>
              <a:t>DATA SOURCES and NOTES: </a:t>
            </a:r>
          </a:p>
          <a:p>
            <a:pPr marL="0" indent="0">
              <a:buNone/>
            </a:pPr>
            <a:r>
              <a:rPr lang="en-US" i="1"/>
              <a:t>Data from these measures are provided by the schools. The data include student-level results on the NJSLA Math assessment conducted in the Spring of each academic year. Per NJSLA standards, students who score a 4 or a 5 (out of 5) are categorized as “at or above grade level”. </a:t>
            </a:r>
          </a:p>
          <a:p>
            <a:pPr marL="0" indent="0">
              <a:buNone/>
            </a:pPr>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11</a:t>
            </a:fld>
            <a:endParaRPr lang="en-US"/>
          </a:p>
        </p:txBody>
      </p:sp>
    </p:spTree>
    <p:extLst>
      <p:ext uri="{BB962C8B-B14F-4D97-AF65-F5344CB8AC3E}">
        <p14:creationId xmlns:p14="http://schemas.microsoft.com/office/powerpoint/2010/main" val="232255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a:t>GPRA 2.1 Student Math Performance</a:t>
            </a:r>
            <a:r>
              <a:rPr lang="en-US" u="none"/>
              <a:t>, by grade level</a:t>
            </a:r>
          </a:p>
          <a:p>
            <a:pPr marL="0" indent="0">
              <a:buNone/>
            </a:pPr>
            <a:endParaRPr lang="en-US"/>
          </a:p>
          <a:p>
            <a:pPr marL="0" indent="0">
              <a:buNone/>
            </a:pPr>
            <a:r>
              <a:rPr lang="en-US"/>
              <a:t>CURRENT DATA:</a:t>
            </a:r>
          </a:p>
          <a:p>
            <a:pPr marL="0" indent="0">
              <a:buNone/>
            </a:pPr>
            <a:r>
              <a:rPr lang="en-US"/>
              <a:t>Year 1 (Spring 2023)= 31.9% (2668/8375</a:t>
            </a:r>
          </a:p>
          <a:p>
            <a:pPr marL="117475" indent="-117475"/>
            <a:r>
              <a:rPr lang="en-US"/>
              <a:t>3</a:t>
            </a:r>
            <a:r>
              <a:rPr lang="en-US" baseline="30000"/>
              <a:t>rd</a:t>
            </a:r>
            <a:r>
              <a:rPr lang="en-US"/>
              <a:t> grade = 41.7% (545/1307)</a:t>
            </a:r>
          </a:p>
          <a:p>
            <a:pPr marL="117475" marR="0" lvl="0" indent="-117475" algn="l" defTabSz="914400" rtl="0" eaLnBrk="1" fontAlgn="auto" latinLnBrk="0" hangingPunct="1">
              <a:lnSpc>
                <a:spcPct val="110000"/>
              </a:lnSpc>
              <a:spcBef>
                <a:spcPts val="0"/>
              </a:spcBef>
              <a:spcAft>
                <a:spcPts val="0"/>
              </a:spcAft>
              <a:buClrTx/>
              <a:buSzTx/>
              <a:tabLst/>
              <a:defRPr/>
            </a:pPr>
            <a:r>
              <a:rPr lang="en-US"/>
              <a:t>4</a:t>
            </a:r>
            <a:r>
              <a:rPr lang="en-US" baseline="30000"/>
              <a:t>th</a:t>
            </a:r>
            <a:r>
              <a:rPr lang="en-US"/>
              <a:t> grade = 40.9% (507/1240)</a:t>
            </a:r>
          </a:p>
          <a:p>
            <a:pPr marL="117475" marR="0" lvl="0" indent="-117475" algn="l" defTabSz="914400" rtl="0" eaLnBrk="1" fontAlgn="auto" latinLnBrk="0" hangingPunct="1">
              <a:lnSpc>
                <a:spcPct val="110000"/>
              </a:lnSpc>
              <a:spcBef>
                <a:spcPts val="0"/>
              </a:spcBef>
              <a:spcAft>
                <a:spcPts val="0"/>
              </a:spcAft>
              <a:buClrTx/>
              <a:buSzTx/>
              <a:tabLst/>
              <a:defRPr/>
            </a:pPr>
            <a:r>
              <a:rPr lang="en-US"/>
              <a:t>5</a:t>
            </a:r>
            <a:r>
              <a:rPr lang="en-US" baseline="30000"/>
              <a:t>th</a:t>
            </a:r>
            <a:r>
              <a:rPr lang="en-US"/>
              <a:t> grade = 28.7% (381/1329) </a:t>
            </a:r>
          </a:p>
          <a:p>
            <a:pPr marL="117475" marR="0" lvl="0" indent="-117475" algn="l" defTabSz="914400" rtl="0" eaLnBrk="1" fontAlgn="auto" latinLnBrk="0" hangingPunct="1">
              <a:lnSpc>
                <a:spcPct val="110000"/>
              </a:lnSpc>
              <a:spcBef>
                <a:spcPts val="0"/>
              </a:spcBef>
              <a:spcAft>
                <a:spcPts val="0"/>
              </a:spcAft>
              <a:buClrTx/>
              <a:buSzTx/>
              <a:tabLst/>
              <a:defRPr/>
            </a:pPr>
            <a:r>
              <a:rPr lang="en-US"/>
              <a:t>6</a:t>
            </a:r>
            <a:r>
              <a:rPr lang="en-US" baseline="30000"/>
              <a:t>th</a:t>
            </a:r>
            <a:r>
              <a:rPr lang="en-US"/>
              <a:t> grade = 23.6% (314/1329)</a:t>
            </a:r>
          </a:p>
          <a:p>
            <a:pPr marL="117475" indent="-117475"/>
            <a:r>
              <a:rPr lang="en-US"/>
              <a:t>7</a:t>
            </a:r>
            <a:r>
              <a:rPr lang="en-US" baseline="30000"/>
              <a:t>th</a:t>
            </a:r>
            <a:r>
              <a:rPr lang="en-US"/>
              <a:t> grade = 32.4% (378/1168)</a:t>
            </a:r>
          </a:p>
          <a:p>
            <a:pPr marL="117475" indent="-117475"/>
            <a:r>
              <a:rPr lang="en-US"/>
              <a:t>8</a:t>
            </a:r>
            <a:r>
              <a:rPr lang="en-US" baseline="30000"/>
              <a:t>th</a:t>
            </a:r>
            <a:r>
              <a:rPr lang="en-US"/>
              <a:t> grade = 31.0% (365/1176)</a:t>
            </a:r>
          </a:p>
          <a:p>
            <a:pPr marL="117475" indent="-117475"/>
            <a:r>
              <a:rPr lang="en-US"/>
              <a:t>High School = 21.5% (178/826)</a:t>
            </a:r>
          </a:p>
          <a:p>
            <a:pPr marL="0" indent="0">
              <a:buNone/>
            </a:pPr>
            <a:endParaRPr lang="en-US"/>
          </a:p>
          <a:p>
            <a:pPr marL="0" indent="0">
              <a:buNone/>
            </a:pPr>
            <a:r>
              <a:rPr lang="en-US"/>
              <a:t>PRIOR DATA:</a:t>
            </a:r>
          </a:p>
          <a:p>
            <a:pPr marL="0" indent="0">
              <a:buNone/>
            </a:pPr>
            <a:r>
              <a:rPr lang="en-US"/>
              <a:t>Baseline (Spring 2022) = 19.3% (708/3659)</a:t>
            </a:r>
          </a:p>
          <a:p>
            <a:pPr marL="117475" indent="-117475"/>
            <a:r>
              <a:rPr lang="en-US"/>
              <a:t>3</a:t>
            </a:r>
            <a:r>
              <a:rPr lang="en-US" baseline="30000"/>
              <a:t>rd</a:t>
            </a:r>
            <a:r>
              <a:rPr lang="en-US"/>
              <a:t> grade = 21.2% (123/524)</a:t>
            </a:r>
          </a:p>
          <a:p>
            <a:pPr marL="117475" marR="0" lvl="0" indent="-117475" algn="l" defTabSz="914400" rtl="0" eaLnBrk="1" fontAlgn="auto" latinLnBrk="0" hangingPunct="1">
              <a:lnSpc>
                <a:spcPct val="110000"/>
              </a:lnSpc>
              <a:spcBef>
                <a:spcPts val="0"/>
              </a:spcBef>
              <a:spcAft>
                <a:spcPts val="0"/>
              </a:spcAft>
              <a:buClrTx/>
              <a:buSzTx/>
              <a:tabLst/>
              <a:defRPr/>
            </a:pPr>
            <a:r>
              <a:rPr lang="en-US"/>
              <a:t>4</a:t>
            </a:r>
            <a:r>
              <a:rPr lang="en-US" baseline="30000"/>
              <a:t>th</a:t>
            </a:r>
            <a:r>
              <a:rPr lang="en-US"/>
              <a:t> grade = 18.0% (106/531)</a:t>
            </a:r>
          </a:p>
          <a:p>
            <a:pPr marL="117475" marR="0" lvl="0" indent="-117475" algn="l" defTabSz="914400" rtl="0" eaLnBrk="1" fontAlgn="auto" latinLnBrk="0" hangingPunct="1">
              <a:lnSpc>
                <a:spcPct val="110000"/>
              </a:lnSpc>
              <a:spcBef>
                <a:spcPts val="0"/>
              </a:spcBef>
              <a:spcAft>
                <a:spcPts val="0"/>
              </a:spcAft>
              <a:buClrTx/>
              <a:buSzTx/>
              <a:tabLst/>
              <a:defRPr/>
            </a:pPr>
            <a:r>
              <a:rPr lang="en-US"/>
              <a:t>5</a:t>
            </a:r>
            <a:r>
              <a:rPr lang="en-US" baseline="30000"/>
              <a:t>th</a:t>
            </a:r>
            <a:r>
              <a:rPr lang="en-US"/>
              <a:t> grade = 19.5% (100/491) </a:t>
            </a:r>
          </a:p>
          <a:p>
            <a:pPr marL="117475" marR="0" lvl="0" indent="-117475" algn="l" defTabSz="914400" rtl="0" eaLnBrk="1" fontAlgn="auto" latinLnBrk="0" hangingPunct="1">
              <a:lnSpc>
                <a:spcPct val="110000"/>
              </a:lnSpc>
              <a:spcBef>
                <a:spcPts val="0"/>
              </a:spcBef>
              <a:spcAft>
                <a:spcPts val="0"/>
              </a:spcAft>
              <a:buClrTx/>
              <a:buSzTx/>
              <a:tabLst/>
              <a:defRPr/>
            </a:pPr>
            <a:r>
              <a:rPr lang="en-US"/>
              <a:t>6</a:t>
            </a:r>
            <a:r>
              <a:rPr lang="en-US" baseline="30000"/>
              <a:t>th</a:t>
            </a:r>
            <a:r>
              <a:rPr lang="en-US"/>
              <a:t> grade = 17.2% (85/502)</a:t>
            </a:r>
          </a:p>
          <a:p>
            <a:pPr marL="117475" indent="-117475"/>
            <a:r>
              <a:rPr lang="en-US"/>
              <a:t>7</a:t>
            </a:r>
            <a:r>
              <a:rPr lang="en-US" baseline="30000"/>
              <a:t>th</a:t>
            </a:r>
            <a:r>
              <a:rPr lang="en-US"/>
              <a:t> grade = 27.4% (157/548)</a:t>
            </a:r>
          </a:p>
          <a:p>
            <a:pPr marL="117475" indent="-117475"/>
            <a:r>
              <a:rPr lang="en-US"/>
              <a:t>8</a:t>
            </a:r>
            <a:r>
              <a:rPr lang="en-US" baseline="30000"/>
              <a:t>th</a:t>
            </a:r>
            <a:r>
              <a:rPr lang="en-US"/>
              <a:t> grade = 24.5% (114/521)</a:t>
            </a:r>
          </a:p>
          <a:p>
            <a:pPr marL="117475" indent="-117475"/>
            <a:r>
              <a:rPr lang="en-US"/>
              <a:t>High School = 2.0% (23/542)</a:t>
            </a:r>
          </a:p>
          <a:p>
            <a:pPr marL="0" indent="0">
              <a:buNone/>
            </a:pPr>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pPr/>
              <a:t>12</a:t>
            </a:fld>
            <a:endParaRPr lang="en-US"/>
          </a:p>
        </p:txBody>
      </p:sp>
    </p:spTree>
    <p:extLst>
      <p:ext uri="{BB962C8B-B14F-4D97-AF65-F5344CB8AC3E}">
        <p14:creationId xmlns:p14="http://schemas.microsoft.com/office/powerpoint/2010/main" val="1493601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755" y="1905001"/>
            <a:ext cx="7781756" cy="2225262"/>
          </a:xfrm>
        </p:spPr>
        <p:txBody>
          <a:bodyPr anchor="ctr"/>
          <a:lstStyle>
            <a:lvl1pPr>
              <a:defRPr sz="55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74703" y="462089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78035" y="1732950"/>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descr="Logo&#10;&#10;Description automatically generated with medium confidence">
            <a:extLst>
              <a:ext uri="{FF2B5EF4-FFF2-40B4-BE49-F238E27FC236}">
                <a16:creationId xmlns:a16="http://schemas.microsoft.com/office/drawing/2014/main" id="{43F93520-88E2-1768-E8C7-0ED614DB9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9599" y="5772472"/>
            <a:ext cx="1664801" cy="1044663"/>
          </a:xfrm>
          <a:prstGeom prst="rect">
            <a:avLst/>
          </a:prstGeom>
        </p:spPr>
      </p:pic>
    </p:spTree>
    <p:extLst>
      <p:ext uri="{BB962C8B-B14F-4D97-AF65-F5344CB8AC3E}">
        <p14:creationId xmlns:p14="http://schemas.microsoft.com/office/powerpoint/2010/main" val="314891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462089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83581" y="173295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lumMod val="20000"/>
                    <a:lumOff val="80000"/>
                  </a:schemeClr>
                </a:solidFill>
              </a:endParaRPr>
            </a:p>
          </p:txBody>
        </p:sp>
      </p:grpSp>
    </p:spTree>
    <p:extLst>
      <p:ext uri="{BB962C8B-B14F-4D97-AF65-F5344CB8AC3E}">
        <p14:creationId xmlns:p14="http://schemas.microsoft.com/office/powerpoint/2010/main" val="21399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99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a:solidFill>
                <a:schemeClr val="tx2"/>
              </a:solidFill>
            </a:endParaRPr>
          </a:p>
        </p:txBody>
      </p: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1" hasCustomPrompt="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a:t>Edit text</a:t>
            </a:r>
          </a:p>
        </p:txBody>
      </p:sp>
      <p:cxnSp>
        <p:nvCxnSpPr>
          <p:cNvPr id="6" name="Straight Connector 5"/>
          <p:cNvCxnSpPr/>
          <p:nvPr userDrawn="1"/>
        </p:nvCxnSpPr>
        <p:spPr>
          <a:xfrm>
            <a:off x="5717219" y="2769833"/>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5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30" name="Text Placeholder 29"/>
          <p:cNvSpPr>
            <a:spLocks noGrp="1"/>
          </p:cNvSpPr>
          <p:nvPr>
            <p:ph type="body" sz="quarter" idx="11" hasCustomPrompt="1"/>
          </p:nvPr>
        </p:nvSpPr>
        <p:spPr>
          <a:xfrm>
            <a:off x="6858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22"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4" name="Text Placeholder 3"/>
          <p:cNvSpPr>
            <a:spLocks noGrp="1"/>
          </p:cNvSpPr>
          <p:nvPr>
            <p:ph type="body" sz="half" idx="29" hasCustomPrompt="1"/>
          </p:nvPr>
        </p:nvSpPr>
        <p:spPr>
          <a:xfrm>
            <a:off x="16181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5" name="Text Placeholder 29"/>
          <p:cNvSpPr>
            <a:spLocks noGrp="1"/>
          </p:cNvSpPr>
          <p:nvPr>
            <p:ph type="body" sz="quarter" idx="30" hasCustomPrompt="1"/>
          </p:nvPr>
        </p:nvSpPr>
        <p:spPr>
          <a:xfrm>
            <a:off x="6858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96" name="Text Placeholder 3"/>
          <p:cNvSpPr>
            <a:spLocks noGrp="1"/>
          </p:cNvSpPr>
          <p:nvPr>
            <p:ph type="body" sz="half" idx="31" hasCustomPrompt="1"/>
          </p:nvPr>
        </p:nvSpPr>
        <p:spPr>
          <a:xfrm>
            <a:off x="16181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7" name="Text Placeholder 29"/>
          <p:cNvSpPr>
            <a:spLocks noGrp="1"/>
          </p:cNvSpPr>
          <p:nvPr>
            <p:ph type="body" sz="quarter" idx="32" hasCustomPrompt="1"/>
          </p:nvPr>
        </p:nvSpPr>
        <p:spPr>
          <a:xfrm>
            <a:off x="6858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98" name="Text Placeholder 3"/>
          <p:cNvSpPr>
            <a:spLocks noGrp="1"/>
          </p:cNvSpPr>
          <p:nvPr>
            <p:ph type="body" sz="half" idx="33" hasCustomPrompt="1"/>
          </p:nvPr>
        </p:nvSpPr>
        <p:spPr>
          <a:xfrm>
            <a:off x="57329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9" name="Text Placeholder 29"/>
          <p:cNvSpPr>
            <a:spLocks noGrp="1"/>
          </p:cNvSpPr>
          <p:nvPr>
            <p:ph type="body" sz="quarter" idx="34" hasCustomPrompt="1"/>
          </p:nvPr>
        </p:nvSpPr>
        <p:spPr>
          <a:xfrm>
            <a:off x="48006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00" name="Text Placeholder 3"/>
          <p:cNvSpPr>
            <a:spLocks noGrp="1"/>
          </p:cNvSpPr>
          <p:nvPr>
            <p:ph type="body" sz="half" idx="35" hasCustomPrompt="1"/>
          </p:nvPr>
        </p:nvSpPr>
        <p:spPr>
          <a:xfrm>
            <a:off x="57329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01" name="Text Placeholder 29"/>
          <p:cNvSpPr>
            <a:spLocks noGrp="1"/>
          </p:cNvSpPr>
          <p:nvPr>
            <p:ph type="body" sz="quarter" idx="36" hasCustomPrompt="1"/>
          </p:nvPr>
        </p:nvSpPr>
        <p:spPr>
          <a:xfrm>
            <a:off x="48006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02" name="Text Placeholder 3"/>
          <p:cNvSpPr>
            <a:spLocks noGrp="1"/>
          </p:cNvSpPr>
          <p:nvPr>
            <p:ph type="body" sz="half" idx="37" hasCustomPrompt="1"/>
          </p:nvPr>
        </p:nvSpPr>
        <p:spPr>
          <a:xfrm>
            <a:off x="57329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03" name="Text Placeholder 29"/>
          <p:cNvSpPr>
            <a:spLocks noGrp="1"/>
          </p:cNvSpPr>
          <p:nvPr>
            <p:ph type="body" sz="quarter" idx="38" hasCustomPrompt="1"/>
          </p:nvPr>
        </p:nvSpPr>
        <p:spPr>
          <a:xfrm>
            <a:off x="48006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Tree>
    <p:extLst>
      <p:ext uri="{BB962C8B-B14F-4D97-AF65-F5344CB8AC3E}">
        <p14:creationId xmlns:p14="http://schemas.microsoft.com/office/powerpoint/2010/main" val="385051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15" name="Content Placeholder 13"/>
          <p:cNvSpPr>
            <a:spLocks noGrp="1"/>
          </p:cNvSpPr>
          <p:nvPr>
            <p:ph sz="quarter" idx="15"/>
          </p:nvPr>
        </p:nvSpPr>
        <p:spPr>
          <a:xfrm>
            <a:off x="685800" y="2971800"/>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13"/>
          <p:cNvSpPr>
            <a:spLocks noGrp="1"/>
          </p:cNvSpPr>
          <p:nvPr>
            <p:ph sz="quarter" idx="16"/>
          </p:nvPr>
        </p:nvSpPr>
        <p:spPr>
          <a:xfrm>
            <a:off x="4800600" y="2971800"/>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CBEE6DDA-BEC7-B690-7B79-805051C4FFFC}"/>
              </a:ext>
            </a:extLst>
          </p:cNvPr>
          <p:cNvGrpSpPr/>
          <p:nvPr userDrawn="1"/>
        </p:nvGrpSpPr>
        <p:grpSpPr>
          <a:xfrm>
            <a:off x="0" y="6577116"/>
            <a:ext cx="9144000" cy="302434"/>
            <a:chOff x="0" y="6577116"/>
            <a:chExt cx="9144000" cy="302434"/>
          </a:xfrm>
        </p:grpSpPr>
        <p:sp>
          <p:nvSpPr>
            <p:cNvPr id="4" name="Rectangle 3">
              <a:extLst>
                <a:ext uri="{FF2B5EF4-FFF2-40B4-BE49-F238E27FC236}">
                  <a16:creationId xmlns:a16="http://schemas.microsoft.com/office/drawing/2014/main" id="{358498A3-9B13-3F4E-94B7-6B831DEF70A3}"/>
                </a:ext>
              </a:extLst>
            </p:cNvPr>
            <p:cNvSpPr/>
            <p:nvPr userDrawn="1"/>
          </p:nvSpPr>
          <p:spPr>
            <a:xfrm>
              <a:off x="0" y="6577116"/>
              <a:ext cx="9144000" cy="299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5" name="TextBox 4">
              <a:extLst>
                <a:ext uri="{FF2B5EF4-FFF2-40B4-BE49-F238E27FC236}">
                  <a16:creationId xmlns:a16="http://schemas.microsoft.com/office/drawing/2014/main" id="{803E0B53-0431-E2CC-6458-B8B49B002058}"/>
                </a:ext>
              </a:extLst>
            </p:cNvPr>
            <p:cNvSpPr txBox="1"/>
            <p:nvPr userDrawn="1"/>
          </p:nvSpPr>
          <p:spPr>
            <a:xfrm>
              <a:off x="8165123" y="66713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bg1"/>
                  </a:solidFill>
                  <a:latin typeface="+mn-lt"/>
                </a:rPr>
                <a:pPr algn="r"/>
                <a:t>‹#›</a:t>
              </a:fld>
              <a:endParaRPr lang="en-US" sz="800">
                <a:solidFill>
                  <a:schemeClr val="bg1"/>
                </a:solidFill>
                <a:latin typeface="+mn-lt"/>
              </a:endParaRPr>
            </a:p>
          </p:txBody>
        </p:sp>
        <p:pic>
          <p:nvPicPr>
            <p:cNvPr id="6" name="Picture 5" descr="Logo&#10;&#10;Description automatically generated with medium confidence">
              <a:extLst>
                <a:ext uri="{FF2B5EF4-FFF2-40B4-BE49-F238E27FC236}">
                  <a16:creationId xmlns:a16="http://schemas.microsoft.com/office/drawing/2014/main" id="{8B3F4685-914F-D21F-DF13-B1CFC880E3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5619"/>
            <a:stretch/>
          </p:blipFill>
          <p:spPr>
            <a:xfrm>
              <a:off x="685799" y="6579950"/>
              <a:ext cx="819727" cy="299600"/>
            </a:xfrm>
            <a:prstGeom prst="rect">
              <a:avLst/>
            </a:prstGeom>
          </p:spPr>
        </p:pic>
      </p:grpSp>
    </p:spTree>
    <p:extLst>
      <p:ext uri="{BB962C8B-B14F-4D97-AF65-F5344CB8AC3E}">
        <p14:creationId xmlns:p14="http://schemas.microsoft.com/office/powerpoint/2010/main" val="132853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971800"/>
            <a:ext cx="5029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55DF4A7E-D3C6-DA6E-B7CA-AC2DA6614B84}"/>
              </a:ext>
            </a:extLst>
          </p:cNvPr>
          <p:cNvGrpSpPr/>
          <p:nvPr userDrawn="1"/>
        </p:nvGrpSpPr>
        <p:grpSpPr>
          <a:xfrm>
            <a:off x="0" y="6577116"/>
            <a:ext cx="9144000" cy="302434"/>
            <a:chOff x="0" y="6577116"/>
            <a:chExt cx="9144000" cy="302434"/>
          </a:xfrm>
        </p:grpSpPr>
        <p:sp>
          <p:nvSpPr>
            <p:cNvPr id="4" name="Rectangle 3">
              <a:extLst>
                <a:ext uri="{FF2B5EF4-FFF2-40B4-BE49-F238E27FC236}">
                  <a16:creationId xmlns:a16="http://schemas.microsoft.com/office/drawing/2014/main" id="{44A9DEF4-2ABA-F815-660E-3FB00A060DAD}"/>
                </a:ext>
              </a:extLst>
            </p:cNvPr>
            <p:cNvSpPr/>
            <p:nvPr userDrawn="1"/>
          </p:nvSpPr>
          <p:spPr>
            <a:xfrm>
              <a:off x="0" y="6577116"/>
              <a:ext cx="9144000" cy="299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5" name="TextBox 4">
              <a:extLst>
                <a:ext uri="{FF2B5EF4-FFF2-40B4-BE49-F238E27FC236}">
                  <a16:creationId xmlns:a16="http://schemas.microsoft.com/office/drawing/2014/main" id="{11D5E32D-F63E-FC15-F950-4F0C20C3E797}"/>
                </a:ext>
              </a:extLst>
            </p:cNvPr>
            <p:cNvSpPr txBox="1"/>
            <p:nvPr userDrawn="1"/>
          </p:nvSpPr>
          <p:spPr>
            <a:xfrm>
              <a:off x="8165123" y="6671394"/>
              <a:ext cx="293077" cy="123111"/>
            </a:xfrm>
            <a:prstGeom prst="rect">
              <a:avLst/>
            </a:prstGeom>
            <a:noFill/>
          </p:spPr>
          <p:txBody>
            <a:bodyPr wrap="square" lIns="0" tIns="0" rIns="0" bIns="0" rtlCol="0" anchor="b">
              <a:spAutoFit/>
            </a:bodyPr>
            <a:lstStyle/>
            <a:p>
              <a:pPr algn="r"/>
              <a:fld id="{F80128D1-ABCF-41DB-A357-C13C9A36C2FE}" type="slidenum">
                <a:rPr lang="en-US" sz="800" smtClean="0">
                  <a:solidFill>
                    <a:schemeClr val="bg1"/>
                  </a:solidFill>
                  <a:latin typeface="+mn-lt"/>
                </a:rPr>
                <a:t>‹#›</a:t>
              </a:fld>
              <a:endParaRPr lang="en-US" sz="800">
                <a:solidFill>
                  <a:schemeClr val="bg1"/>
                </a:solidFill>
                <a:latin typeface="+mn-lt"/>
              </a:endParaRPr>
            </a:p>
          </p:txBody>
        </p:sp>
        <p:pic>
          <p:nvPicPr>
            <p:cNvPr id="6" name="Picture 5" descr="Logo&#10;&#10;Description automatically generated with medium confidence">
              <a:extLst>
                <a:ext uri="{FF2B5EF4-FFF2-40B4-BE49-F238E27FC236}">
                  <a16:creationId xmlns:a16="http://schemas.microsoft.com/office/drawing/2014/main" id="{A44061F4-0D15-9CD9-C6E4-2DDB119EE5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5619"/>
            <a:stretch/>
          </p:blipFill>
          <p:spPr>
            <a:xfrm>
              <a:off x="685799" y="6579950"/>
              <a:ext cx="819727" cy="299600"/>
            </a:xfrm>
            <a:prstGeom prst="rect">
              <a:avLst/>
            </a:prstGeom>
          </p:spPr>
        </p:pic>
      </p:grpSp>
    </p:spTree>
    <p:extLst>
      <p:ext uri="{BB962C8B-B14F-4D97-AF65-F5344CB8AC3E}">
        <p14:creationId xmlns:p14="http://schemas.microsoft.com/office/powerpoint/2010/main" val="325609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3429000" y="2971800"/>
            <a:ext cx="5029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0F5C7874-FDCE-A085-1839-69D497A278A5}"/>
              </a:ext>
            </a:extLst>
          </p:cNvPr>
          <p:cNvGrpSpPr/>
          <p:nvPr userDrawn="1"/>
        </p:nvGrpSpPr>
        <p:grpSpPr>
          <a:xfrm>
            <a:off x="0" y="6577116"/>
            <a:ext cx="9144000" cy="302434"/>
            <a:chOff x="0" y="6577116"/>
            <a:chExt cx="9144000" cy="302434"/>
          </a:xfrm>
        </p:grpSpPr>
        <p:sp>
          <p:nvSpPr>
            <p:cNvPr id="4" name="Rectangle 3">
              <a:extLst>
                <a:ext uri="{FF2B5EF4-FFF2-40B4-BE49-F238E27FC236}">
                  <a16:creationId xmlns:a16="http://schemas.microsoft.com/office/drawing/2014/main" id="{0801867A-8180-6912-152E-3DBCD7657800}"/>
                </a:ext>
              </a:extLst>
            </p:cNvPr>
            <p:cNvSpPr/>
            <p:nvPr userDrawn="1"/>
          </p:nvSpPr>
          <p:spPr>
            <a:xfrm>
              <a:off x="0" y="6577116"/>
              <a:ext cx="9144000" cy="299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5" name="TextBox 4">
              <a:extLst>
                <a:ext uri="{FF2B5EF4-FFF2-40B4-BE49-F238E27FC236}">
                  <a16:creationId xmlns:a16="http://schemas.microsoft.com/office/drawing/2014/main" id="{C12294F0-369A-A252-15D1-E17CA3E6A826}"/>
                </a:ext>
              </a:extLst>
            </p:cNvPr>
            <p:cNvSpPr txBox="1"/>
            <p:nvPr userDrawn="1"/>
          </p:nvSpPr>
          <p:spPr>
            <a:xfrm>
              <a:off x="8165123" y="66713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bg1"/>
                  </a:solidFill>
                  <a:latin typeface="+mn-lt"/>
                </a:rPr>
                <a:pPr algn="r"/>
                <a:t>‹#›</a:t>
              </a:fld>
              <a:endParaRPr lang="en-US" sz="800">
                <a:solidFill>
                  <a:schemeClr val="bg1"/>
                </a:solidFill>
                <a:latin typeface="+mn-lt"/>
              </a:endParaRPr>
            </a:p>
          </p:txBody>
        </p:sp>
        <p:pic>
          <p:nvPicPr>
            <p:cNvPr id="6" name="Picture 5" descr="Logo&#10;&#10;Description automatically generated with medium confidence">
              <a:extLst>
                <a:ext uri="{FF2B5EF4-FFF2-40B4-BE49-F238E27FC236}">
                  <a16:creationId xmlns:a16="http://schemas.microsoft.com/office/drawing/2014/main" id="{AE7E3449-9D35-284E-70D4-E1C98433D3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5619"/>
            <a:stretch/>
          </p:blipFill>
          <p:spPr>
            <a:xfrm>
              <a:off x="685799" y="6579950"/>
              <a:ext cx="819727" cy="299600"/>
            </a:xfrm>
            <a:prstGeom prst="rect">
              <a:avLst/>
            </a:prstGeom>
          </p:spPr>
        </p:pic>
      </p:grpSp>
    </p:spTree>
    <p:extLst>
      <p:ext uri="{BB962C8B-B14F-4D97-AF65-F5344CB8AC3E}">
        <p14:creationId xmlns:p14="http://schemas.microsoft.com/office/powerpoint/2010/main" val="275175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Content Placeholder 37"/>
          <p:cNvSpPr>
            <a:spLocks noGrp="1"/>
          </p:cNvSpPr>
          <p:nvPr>
            <p:ph sz="quarter" idx="16"/>
          </p:nvPr>
        </p:nvSpPr>
        <p:spPr>
          <a:xfrm>
            <a:off x="34290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E634C832-ED99-3416-45C2-078E744E9444}"/>
              </a:ext>
            </a:extLst>
          </p:cNvPr>
          <p:cNvGrpSpPr/>
          <p:nvPr userDrawn="1"/>
        </p:nvGrpSpPr>
        <p:grpSpPr>
          <a:xfrm>
            <a:off x="0" y="6577116"/>
            <a:ext cx="9144000" cy="302434"/>
            <a:chOff x="0" y="6577116"/>
            <a:chExt cx="9144000" cy="302434"/>
          </a:xfrm>
        </p:grpSpPr>
        <p:sp>
          <p:nvSpPr>
            <p:cNvPr id="4" name="Rectangle 3">
              <a:extLst>
                <a:ext uri="{FF2B5EF4-FFF2-40B4-BE49-F238E27FC236}">
                  <a16:creationId xmlns:a16="http://schemas.microsoft.com/office/drawing/2014/main" id="{8B923A37-F666-CB4E-5B09-2824C76CB7A6}"/>
                </a:ext>
              </a:extLst>
            </p:cNvPr>
            <p:cNvSpPr/>
            <p:nvPr userDrawn="1"/>
          </p:nvSpPr>
          <p:spPr>
            <a:xfrm>
              <a:off x="0" y="6577116"/>
              <a:ext cx="9144000" cy="299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5" name="TextBox 4">
              <a:extLst>
                <a:ext uri="{FF2B5EF4-FFF2-40B4-BE49-F238E27FC236}">
                  <a16:creationId xmlns:a16="http://schemas.microsoft.com/office/drawing/2014/main" id="{B70E11C7-2A23-0632-EE64-5D493EAAB5C1}"/>
                </a:ext>
              </a:extLst>
            </p:cNvPr>
            <p:cNvSpPr txBox="1"/>
            <p:nvPr userDrawn="1"/>
          </p:nvSpPr>
          <p:spPr>
            <a:xfrm>
              <a:off x="8165123" y="66713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bg1"/>
                  </a:solidFill>
                  <a:latin typeface="+mn-lt"/>
                </a:rPr>
                <a:pPr algn="r"/>
                <a:t>‹#›</a:t>
              </a:fld>
              <a:endParaRPr lang="en-US" sz="800">
                <a:solidFill>
                  <a:schemeClr val="bg1"/>
                </a:solidFill>
                <a:latin typeface="+mn-lt"/>
              </a:endParaRPr>
            </a:p>
          </p:txBody>
        </p:sp>
        <p:pic>
          <p:nvPicPr>
            <p:cNvPr id="6" name="Picture 5" descr="Logo&#10;&#10;Description automatically generated with medium confidence">
              <a:extLst>
                <a:ext uri="{FF2B5EF4-FFF2-40B4-BE49-F238E27FC236}">
                  <a16:creationId xmlns:a16="http://schemas.microsoft.com/office/drawing/2014/main" id="{89FA5986-EFE5-389F-6669-41A441759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5619"/>
            <a:stretch/>
          </p:blipFill>
          <p:spPr>
            <a:xfrm>
              <a:off x="685799" y="6579950"/>
              <a:ext cx="819727" cy="299600"/>
            </a:xfrm>
            <a:prstGeom prst="rect">
              <a:avLst/>
            </a:prstGeom>
          </p:spPr>
        </p:pic>
      </p:grpSp>
    </p:spTree>
    <p:extLst>
      <p:ext uri="{BB962C8B-B14F-4D97-AF65-F5344CB8AC3E}">
        <p14:creationId xmlns:p14="http://schemas.microsoft.com/office/powerpoint/2010/main" val="150287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a:t>click to edit master title style</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7" name="Group 6">
            <a:extLst>
              <a:ext uri="{FF2B5EF4-FFF2-40B4-BE49-F238E27FC236}">
                <a16:creationId xmlns:a16="http://schemas.microsoft.com/office/drawing/2014/main" id="{4DFF8F7B-312B-0F95-83E6-0963C20D9AAA}"/>
              </a:ext>
            </a:extLst>
          </p:cNvPr>
          <p:cNvGrpSpPr/>
          <p:nvPr userDrawn="1"/>
        </p:nvGrpSpPr>
        <p:grpSpPr>
          <a:xfrm>
            <a:off x="0" y="6577116"/>
            <a:ext cx="9144000" cy="302434"/>
            <a:chOff x="0" y="6577116"/>
            <a:chExt cx="9144000" cy="302434"/>
          </a:xfrm>
        </p:grpSpPr>
        <p:sp>
          <p:nvSpPr>
            <p:cNvPr id="9" name="Rectangle 8">
              <a:extLst>
                <a:ext uri="{FF2B5EF4-FFF2-40B4-BE49-F238E27FC236}">
                  <a16:creationId xmlns:a16="http://schemas.microsoft.com/office/drawing/2014/main" id="{8ECE0A6D-02D1-A0D5-7D1C-44141F44ECEA}"/>
                </a:ext>
              </a:extLst>
            </p:cNvPr>
            <p:cNvSpPr/>
            <p:nvPr userDrawn="1"/>
          </p:nvSpPr>
          <p:spPr>
            <a:xfrm>
              <a:off x="0" y="6577116"/>
              <a:ext cx="9144000" cy="299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10" name="TextBox 9">
              <a:extLst>
                <a:ext uri="{FF2B5EF4-FFF2-40B4-BE49-F238E27FC236}">
                  <a16:creationId xmlns:a16="http://schemas.microsoft.com/office/drawing/2014/main" id="{D423D11C-8932-BF54-7CDE-49828CAFC342}"/>
                </a:ext>
              </a:extLst>
            </p:cNvPr>
            <p:cNvSpPr txBox="1"/>
            <p:nvPr userDrawn="1"/>
          </p:nvSpPr>
          <p:spPr>
            <a:xfrm>
              <a:off x="8165123" y="66713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bg1"/>
                  </a:solidFill>
                  <a:latin typeface="+mn-lt"/>
                </a:rPr>
                <a:pPr algn="r"/>
                <a:t>‹#›</a:t>
              </a:fld>
              <a:endParaRPr lang="en-US" sz="800">
                <a:solidFill>
                  <a:schemeClr val="bg1"/>
                </a:solidFill>
                <a:latin typeface="+mn-lt"/>
              </a:endParaRPr>
            </a:p>
          </p:txBody>
        </p:sp>
        <p:pic>
          <p:nvPicPr>
            <p:cNvPr id="11" name="Picture 10" descr="Logo&#10;&#10;Description automatically generated with medium confidence">
              <a:extLst>
                <a:ext uri="{FF2B5EF4-FFF2-40B4-BE49-F238E27FC236}">
                  <a16:creationId xmlns:a16="http://schemas.microsoft.com/office/drawing/2014/main" id="{E7D6D982-B3A5-B87E-3035-52CCAC2FED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5619"/>
            <a:stretch/>
          </p:blipFill>
          <p:spPr>
            <a:xfrm>
              <a:off x="685799" y="6579950"/>
              <a:ext cx="819727" cy="299600"/>
            </a:xfrm>
            <a:prstGeom prst="rect">
              <a:avLst/>
            </a:prstGeom>
          </p:spPr>
        </p:pic>
      </p:grpSp>
    </p:spTree>
    <p:extLst>
      <p:ext uri="{BB962C8B-B14F-4D97-AF65-F5344CB8AC3E}">
        <p14:creationId xmlns:p14="http://schemas.microsoft.com/office/powerpoint/2010/main" val="186967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a:t>click to edit master title style</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hart Placeholder 3"/>
          <p:cNvSpPr>
            <a:spLocks noGrp="1"/>
          </p:cNvSpPr>
          <p:nvPr userDrawn="1">
            <p:ph type="chart" sz="quarter" idx="29" hasCustomPrompt="1"/>
          </p:nvPr>
        </p:nvSpPr>
        <p:spPr>
          <a:xfrm>
            <a:off x="685800" y="2057400"/>
            <a:ext cx="7772400" cy="4000500"/>
          </a:xfrm>
        </p:spPr>
        <p:txBody>
          <a:bodyPr/>
          <a:lstStyle>
            <a:lvl1pPr algn="ctr">
              <a:defRPr>
                <a:solidFill>
                  <a:schemeClr val="tx2"/>
                </a:solidFill>
              </a:defRPr>
            </a:lvl1pPr>
          </a:lstStyle>
          <a:p>
            <a:r>
              <a:rPr lang="en-US"/>
              <a:t>Click to insert chart from template</a:t>
            </a:r>
          </a:p>
        </p:txBody>
      </p:sp>
      <p:grpSp>
        <p:nvGrpSpPr>
          <p:cNvPr id="9" name="Group 8">
            <a:extLst>
              <a:ext uri="{FF2B5EF4-FFF2-40B4-BE49-F238E27FC236}">
                <a16:creationId xmlns:a16="http://schemas.microsoft.com/office/drawing/2014/main" id="{DDCC43BF-7FE8-31E4-E321-3DF12911B019}"/>
              </a:ext>
            </a:extLst>
          </p:cNvPr>
          <p:cNvGrpSpPr/>
          <p:nvPr userDrawn="1"/>
        </p:nvGrpSpPr>
        <p:grpSpPr>
          <a:xfrm>
            <a:off x="0" y="6577116"/>
            <a:ext cx="9144000" cy="302434"/>
            <a:chOff x="0" y="6577116"/>
            <a:chExt cx="9144000" cy="302434"/>
          </a:xfrm>
        </p:grpSpPr>
        <p:sp>
          <p:nvSpPr>
            <p:cNvPr id="7" name="Rectangle 6">
              <a:extLst>
                <a:ext uri="{FF2B5EF4-FFF2-40B4-BE49-F238E27FC236}">
                  <a16:creationId xmlns:a16="http://schemas.microsoft.com/office/drawing/2014/main" id="{D70BEFCA-7F0B-DB00-2D6C-566AF39FE2AA}"/>
                </a:ext>
              </a:extLst>
            </p:cNvPr>
            <p:cNvSpPr/>
            <p:nvPr userDrawn="1"/>
          </p:nvSpPr>
          <p:spPr>
            <a:xfrm>
              <a:off x="0" y="6577116"/>
              <a:ext cx="9144000" cy="299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8" name="TextBox 7"/>
            <p:cNvSpPr txBox="1"/>
            <p:nvPr userDrawn="1"/>
          </p:nvSpPr>
          <p:spPr>
            <a:xfrm>
              <a:off x="8165123" y="66713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bg1"/>
                  </a:solidFill>
                  <a:latin typeface="+mn-lt"/>
                </a:rPr>
                <a:pPr algn="r"/>
                <a:t>‹#›</a:t>
              </a:fld>
              <a:endParaRPr lang="en-US" sz="800">
                <a:solidFill>
                  <a:schemeClr val="bg1"/>
                </a:solidFill>
                <a:latin typeface="+mn-lt"/>
              </a:endParaRPr>
            </a:p>
          </p:txBody>
        </p:sp>
        <p:pic>
          <p:nvPicPr>
            <p:cNvPr id="6" name="Picture 5" descr="Logo&#10;&#10;Description automatically generated with medium confidence">
              <a:extLst>
                <a:ext uri="{FF2B5EF4-FFF2-40B4-BE49-F238E27FC236}">
                  <a16:creationId xmlns:a16="http://schemas.microsoft.com/office/drawing/2014/main" id="{1F8B1890-37AC-F758-85D8-B6F7020E327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5619"/>
            <a:stretch/>
          </p:blipFill>
          <p:spPr>
            <a:xfrm>
              <a:off x="685799" y="6579950"/>
              <a:ext cx="819727" cy="299600"/>
            </a:xfrm>
            <a:prstGeom prst="rect">
              <a:avLst/>
            </a:prstGeom>
          </p:spPr>
        </p:pic>
      </p:grpSp>
    </p:spTree>
    <p:extLst>
      <p:ext uri="{BB962C8B-B14F-4D97-AF65-F5344CB8AC3E}">
        <p14:creationId xmlns:p14="http://schemas.microsoft.com/office/powerpoint/2010/main" val="13343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F9CED7-47F6-9515-CAA4-23531A14BD17}"/>
              </a:ext>
            </a:extLst>
          </p:cNvPr>
          <p:cNvGrpSpPr/>
          <p:nvPr userDrawn="1"/>
        </p:nvGrpSpPr>
        <p:grpSpPr>
          <a:xfrm>
            <a:off x="0" y="6577116"/>
            <a:ext cx="9144000" cy="302434"/>
            <a:chOff x="0" y="6577116"/>
            <a:chExt cx="9144000" cy="302434"/>
          </a:xfrm>
        </p:grpSpPr>
        <p:sp>
          <p:nvSpPr>
            <p:cNvPr id="3" name="Rectangle 2">
              <a:extLst>
                <a:ext uri="{FF2B5EF4-FFF2-40B4-BE49-F238E27FC236}">
                  <a16:creationId xmlns:a16="http://schemas.microsoft.com/office/drawing/2014/main" id="{7E8861A5-CAE4-A3A1-F28A-729D95AF4CD8}"/>
                </a:ext>
              </a:extLst>
            </p:cNvPr>
            <p:cNvSpPr/>
            <p:nvPr userDrawn="1"/>
          </p:nvSpPr>
          <p:spPr>
            <a:xfrm>
              <a:off x="0" y="6577116"/>
              <a:ext cx="9144000" cy="299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16A029FA-1058-C500-FCDF-C1D37D4C5082}"/>
                </a:ext>
              </a:extLst>
            </p:cNvPr>
            <p:cNvSpPr txBox="1"/>
            <p:nvPr userDrawn="1"/>
          </p:nvSpPr>
          <p:spPr>
            <a:xfrm>
              <a:off x="8165123" y="667139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bg1"/>
                  </a:solidFill>
                  <a:latin typeface="+mn-lt"/>
                </a:rPr>
                <a:pPr algn="r"/>
                <a:t>‹#›</a:t>
              </a:fld>
              <a:endParaRPr lang="en-US" sz="800">
                <a:solidFill>
                  <a:schemeClr val="bg1"/>
                </a:solidFill>
                <a:latin typeface="+mn-lt"/>
              </a:endParaRPr>
            </a:p>
          </p:txBody>
        </p:sp>
        <p:pic>
          <p:nvPicPr>
            <p:cNvPr id="5" name="Picture 4" descr="Logo&#10;&#10;Description automatically generated with medium confidence">
              <a:extLst>
                <a:ext uri="{FF2B5EF4-FFF2-40B4-BE49-F238E27FC236}">
                  <a16:creationId xmlns:a16="http://schemas.microsoft.com/office/drawing/2014/main" id="{D3085F34-B035-7211-0205-5FFD07B5A73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5619"/>
            <a:stretch/>
          </p:blipFill>
          <p:spPr>
            <a:xfrm>
              <a:off x="685799" y="6579950"/>
              <a:ext cx="819727" cy="299600"/>
            </a:xfrm>
            <a:prstGeom prst="rect">
              <a:avLst/>
            </a:prstGeom>
          </p:spPr>
        </p:pic>
      </p:grpSp>
    </p:spTree>
    <p:extLst>
      <p:ext uri="{BB962C8B-B14F-4D97-AF65-F5344CB8AC3E}">
        <p14:creationId xmlns:p14="http://schemas.microsoft.com/office/powerpoint/2010/main" val="290282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a:t>click to edit</a:t>
            </a:r>
            <a:br>
              <a:rPr lang="en-US"/>
            </a:br>
            <a:r>
              <a:rPr lang="en-US"/>
              <a:t>master title style</a:t>
            </a:r>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err="1"/>
              <a:t>Lkweng</a:t>
            </a:r>
            <a:endParaRPr lang="en-US"/>
          </a:p>
          <a:p>
            <a:pPr lvl="6"/>
            <a:r>
              <a:rPr lang="en-US"/>
              <a:t>;</a:t>
            </a:r>
            <a:r>
              <a:rPr lang="en-US" err="1"/>
              <a:t>krweng’lk</a:t>
            </a:r>
            <a:endParaRPr lang="en-US"/>
          </a:p>
          <a:p>
            <a:pPr lvl="7"/>
            <a:r>
              <a:rPr lang="en-US" err="1"/>
              <a:t>Perign</a:t>
            </a:r>
            <a:endParaRPr lang="en-US"/>
          </a:p>
          <a:p>
            <a:pPr lvl="8"/>
            <a:r>
              <a:rPr lang="en-US"/>
              <a:t>;</a:t>
            </a:r>
            <a:r>
              <a:rPr lang="en-US" err="1"/>
              <a:t>kwegn</a:t>
            </a:r>
            <a:r>
              <a:rPr lang="en-US"/>
              <a:t>’</a:t>
            </a:r>
          </a:p>
        </p:txBody>
      </p:sp>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 id="2147483652" r:id="rId4"/>
    <p:sldLayoutId id="2147483654" r:id="rId5"/>
    <p:sldLayoutId id="2147483651" r:id="rId6"/>
    <p:sldLayoutId id="2147483659" r:id="rId7"/>
    <p:sldLayoutId id="2147483660" r:id="rId8"/>
    <p:sldLayoutId id="2147483661" r:id="rId9"/>
    <p:sldLayoutId id="2147483662" r:id="rId10"/>
    <p:sldLayoutId id="2147483663" r:id="rId11"/>
    <p:sldLayoutId id="2147483664" r:id="rId12"/>
    <p:sldLayoutId id="2147483656" r:id="rId13"/>
  </p:sldLayoutIdLst>
  <p:txStyles>
    <p:titleStyle>
      <a:lvl1pPr algn="l" defTabSz="914400" rtl="0" eaLnBrk="1" latinLnBrk="0" hangingPunct="1">
        <a:lnSpc>
          <a:spcPct val="85000"/>
        </a:lnSpc>
        <a:spcBef>
          <a:spcPct val="0"/>
        </a:spcBef>
        <a:buNone/>
        <a:defRPr sz="365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chart" Target="../charts/chart41.xml"/><Relationship Id="rId4" Type="http://schemas.openxmlformats.org/officeDocument/2006/relationships/chart" Target="../charts/chart40.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chart" Target="../charts/chart46.xml"/><Relationship Id="rId4" Type="http://schemas.openxmlformats.org/officeDocument/2006/relationships/chart" Target="../charts/chart45.xml"/></Relationships>
</file>

<file path=ppt/slides/_rels/slide4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chart" Target="../charts/chart49.xml"/><Relationship Id="rId4" Type="http://schemas.openxmlformats.org/officeDocument/2006/relationships/chart" Target="../charts/chart48.xml"/></Relationships>
</file>

<file path=ppt/slides/_rels/slide4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53.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hart" Target="../charts/chart58.xml"/><Relationship Id="rId7" Type="http://schemas.openxmlformats.org/officeDocument/2006/relationships/image" Target="../media/image28.sv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chart" Target="../charts/chart60.xml"/><Relationship Id="rId4" Type="http://schemas.openxmlformats.org/officeDocument/2006/relationships/chart" Target="../charts/chart5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hyperlink" Target="mailto:caroline@viaeval.co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6000"/>
              <a:t>Annual Performance Review Data Summary</a:t>
            </a:r>
          </a:p>
        </p:txBody>
      </p:sp>
      <p:sp>
        <p:nvSpPr>
          <p:cNvPr id="9" name="Text Placeholder 8"/>
          <p:cNvSpPr>
            <a:spLocks noGrp="1"/>
          </p:cNvSpPr>
          <p:nvPr>
            <p:ph type="body" sz="quarter" idx="14"/>
          </p:nvPr>
        </p:nvSpPr>
        <p:spPr/>
        <p:txBody>
          <a:bodyPr/>
          <a:lstStyle/>
          <a:p>
            <a:r>
              <a:rPr lang="en-US"/>
              <a:t>Produced for South Ward Promise Neighborhood</a:t>
            </a:r>
          </a:p>
          <a:p>
            <a:pPr lvl="1"/>
            <a:r>
              <a:rPr lang="en-US"/>
              <a:t>By Caroline Taggart &amp; Shontay Barnes, Via Evaluation</a:t>
            </a:r>
          </a:p>
          <a:p>
            <a:pPr lvl="1"/>
            <a:r>
              <a:rPr lang="en-US"/>
              <a:t>Summer 2023</a:t>
            </a:r>
          </a:p>
        </p:txBody>
      </p:sp>
    </p:spTree>
    <p:extLst>
      <p:ext uri="{BB962C8B-B14F-4D97-AF65-F5344CB8AC3E}">
        <p14:creationId xmlns:p14="http://schemas.microsoft.com/office/powerpoint/2010/main" val="165075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417656" y="2261448"/>
            <a:ext cx="4713120" cy="2568576"/>
            <a:chOff x="4572000" y="1032046"/>
            <a:chExt cx="4713120"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2591280794"/>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32</a:t>
              </a:r>
              <a:r>
                <a:rPr lang="en-US" sz="4800" spc="-200" baseline="3000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127445" y="1329239"/>
              <a:ext cx="1782357" cy="461665"/>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K Ready in Fall 2022</a:t>
              </a:r>
              <a:br>
                <a:rPr lang="en-US" sz="1500">
                  <a:solidFill>
                    <a:schemeClr val="tx2"/>
                  </a:solidFill>
                  <a:latin typeface="Franklin Gothic Demi Cond" panose="020B0706030402020204" pitchFamily="34" charset="0"/>
                </a:rPr>
              </a:br>
              <a:endParaRPr lang="en-US" sz="1500">
                <a:solidFill>
                  <a:schemeClr val="tx2"/>
                </a:solidFill>
                <a:latin typeface="Franklin Gothic Demi Cond" panose="020B0706030402020204" pitchFamily="34" charset="0"/>
              </a:endParaRP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a:off x="6752127" y="1629964"/>
              <a:ext cx="2157675" cy="291762"/>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a:extLst>
                <a:ext uri="{FF2B5EF4-FFF2-40B4-BE49-F238E27FC236}">
                  <a16:creationId xmlns:a16="http://schemas.microsoft.com/office/drawing/2014/main" id="{296E9355-C972-DED4-36F1-E682F414E2E1}"/>
                </a:ext>
              </a:extLst>
            </p:cNvPr>
            <p:cNvSpPr txBox="1"/>
            <p:nvPr/>
          </p:nvSpPr>
          <p:spPr>
            <a:xfrm>
              <a:off x="7145090" y="1680476"/>
              <a:ext cx="2140030" cy="553998"/>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ACCS (7%)</a:t>
              </a:r>
            </a:p>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Great Oaks (37%)</a:t>
              </a:r>
            </a:p>
            <a:p>
              <a:pPr lvl="0"/>
              <a:endParaRPr lang="en-US" sz="1200" spc="-10">
                <a:solidFill>
                  <a:schemeClr val="tx2"/>
                </a:solidFill>
                <a:latin typeface="Franklin Gothic Book" panose="020B0503020102020204" pitchFamily="34" charset="0"/>
              </a:endParaRP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18" name="Rectangle 17">
            <a:extLst>
              <a:ext uri="{FF2B5EF4-FFF2-40B4-BE49-F238E27FC236}">
                <a16:creationId xmlns:a16="http://schemas.microsoft.com/office/drawing/2014/main" id="{6C1F0A34-2809-2B45-4C77-BDC00848C418}"/>
              </a:ext>
            </a:extLst>
          </p:cNvPr>
          <p:cNvSpPr/>
          <p:nvPr/>
        </p:nvSpPr>
        <p:spPr>
          <a:xfrm>
            <a:off x="667218" y="4782931"/>
            <a:ext cx="3864946" cy="1107996"/>
          </a:xfrm>
          <a:prstGeom prst="rect">
            <a:avLst/>
          </a:prstGeom>
          <a:pattFill prst="dkUpDiag">
            <a:fgClr>
              <a:schemeClr val="accent4">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a:solidFill>
                  <a:schemeClr val="accent4"/>
                </a:solidFill>
                <a:latin typeface="Franklin Gothic Demi Cond" panose="020B0706030402020204" pitchFamily="34" charset="0"/>
              </a:rPr>
              <a:t>There is no baseline data presented for this GPRA because of a change in student population and how the tool was being administered. </a:t>
            </a:r>
          </a:p>
        </p:txBody>
      </p:sp>
      <p:sp>
        <p:nvSpPr>
          <p:cNvPr id="20" name="Rectangle 19">
            <a:extLst>
              <a:ext uri="{FF2B5EF4-FFF2-40B4-BE49-F238E27FC236}">
                <a16:creationId xmlns:a16="http://schemas.microsoft.com/office/drawing/2014/main" id="{0401AC64-60E9-F785-3C34-7E2D181EBCA5}"/>
              </a:ext>
            </a:extLst>
          </p:cNvPr>
          <p:cNvSpPr/>
          <p:nvPr/>
        </p:nvSpPr>
        <p:spPr>
          <a:xfrm>
            <a:off x="5265976" y="2261448"/>
            <a:ext cx="3162254" cy="132343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a:solidFill>
                  <a:schemeClr val="accent1"/>
                </a:solidFill>
                <a:latin typeface="Franklin Gothic Demi Cond" panose="020B0706030402020204" pitchFamily="34" charset="0"/>
              </a:rPr>
              <a:t>Students are classified as ready by meeting K performance standards on numeracy and literacy tools, as set by the tool (NWEA MAP). </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67218" y="979435"/>
            <a:ext cx="7889232" cy="1200085"/>
            <a:chOff x="685800" y="969710"/>
            <a:chExt cx="7889232" cy="1200085"/>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754297"/>
              <a:ext cx="7719787" cy="415498"/>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kindergarten readiness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number and percent of kindergartners who demonstrate age-appropriate functioning across multiple domains </a:t>
              </a:r>
              <a:br>
                <a:rPr lang="en-US" sz="1500">
                  <a:solidFill>
                    <a:schemeClr val="tx2"/>
                  </a:solidFill>
                  <a:latin typeface="Franklin Gothic Demi Cond" panose="020B0706030402020204" pitchFamily="34" charset="0"/>
                </a:rPr>
              </a:b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98245" y="969710"/>
              <a:ext cx="1908536"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1</a:t>
              </a:r>
              <a:endParaRPr lang="en-US" sz="4800" spc="-200" baseline="30000">
                <a:solidFill>
                  <a:schemeClr val="tx2"/>
                </a:solidFill>
                <a:latin typeface="Franklin Gothic Demi Cond" panose="020B0706030402020204" pitchFamily="34" charset="0"/>
              </a:endParaRPr>
            </a:p>
          </p:txBody>
        </p:sp>
      </p:grpSp>
    </p:spTree>
    <p:extLst>
      <p:ext uri="{BB962C8B-B14F-4D97-AF65-F5344CB8AC3E}">
        <p14:creationId xmlns:p14="http://schemas.microsoft.com/office/powerpoint/2010/main" val="29175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2303999" y="4501658"/>
            <a:ext cx="4142674" cy="1685469"/>
            <a:chOff x="4572000" y="1032046"/>
            <a:chExt cx="6047021"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2555406041"/>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10030" y="1941102"/>
              <a:ext cx="998865" cy="750460"/>
            </a:xfrm>
            <a:prstGeom prst="rect">
              <a:avLst/>
            </a:prstGeom>
            <a:noFill/>
            <a:ln>
              <a:noFill/>
            </a:ln>
          </p:spPr>
          <p:txBody>
            <a:bodyPr wrap="square" tIns="0" rIns="0" bIns="0" rtlCol="0" anchor="ctr">
              <a:spAutoFit/>
            </a:bodyPr>
            <a:lstStyle/>
            <a:p>
              <a:pPr algn="ctr"/>
              <a:r>
                <a:rPr lang="en-US" sz="3200" spc="-200">
                  <a:solidFill>
                    <a:schemeClr val="tx1">
                      <a:lumMod val="65000"/>
                      <a:lumOff val="35000"/>
                    </a:schemeClr>
                  </a:solidFill>
                  <a:latin typeface="Franklin Gothic Demi Cond" panose="020B0706030402020204" pitchFamily="34" charset="0"/>
                </a:rPr>
                <a:t>19</a:t>
              </a:r>
              <a:r>
                <a:rPr lang="en-US" sz="3200" spc="-200" baseline="30000">
                  <a:solidFill>
                    <a:schemeClr val="tx1">
                      <a:lumMod val="65000"/>
                      <a:lumOff val="35000"/>
                    </a:schemeClr>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051065" y="1776229"/>
              <a:ext cx="3567956" cy="703556"/>
            </a:xfrm>
            <a:prstGeom prst="rect">
              <a:avLst/>
            </a:prstGeom>
            <a:noFill/>
          </p:spPr>
          <p:txBody>
            <a:bodyPr wrap="square" lIns="0" tIns="0" rIns="0" bIns="0" rtlCol="0" anchor="ctr">
              <a:spAutoFit/>
            </a:bodyPr>
            <a:lstStyle/>
            <a:p>
              <a:pPr lvl="0"/>
              <a:r>
                <a:rPr lang="en-US" sz="1500">
                  <a:solidFill>
                    <a:schemeClr val="tx1">
                      <a:lumMod val="65000"/>
                      <a:lumOff val="35000"/>
                    </a:schemeClr>
                  </a:solidFill>
                  <a:latin typeface="Franklin Gothic Demi Cond" panose="020B0706030402020204" pitchFamily="34" charset="0"/>
                </a:rPr>
                <a:t>Proficient in Math Spring 2022</a:t>
              </a:r>
              <a:br>
                <a:rPr lang="en-US" sz="1500">
                  <a:solidFill>
                    <a:schemeClr val="tx1">
                      <a:lumMod val="65000"/>
                      <a:lumOff val="35000"/>
                    </a:schemeClr>
                  </a:solidFill>
                  <a:latin typeface="Franklin Gothic Demi Cond" panose="020B0706030402020204" pitchFamily="34" charset="0"/>
                </a:rPr>
              </a:br>
              <a:endParaRPr lang="en-US" sz="1500">
                <a:solidFill>
                  <a:schemeClr val="tx1">
                    <a:lumMod val="65000"/>
                    <a:lumOff val="35000"/>
                  </a:schemeClr>
                </a:solidFill>
                <a:latin typeface="Franklin Gothic Demi Cond" panose="020B0706030402020204" pitchFamily="34" charset="0"/>
              </a:endParaRP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flipV="1">
              <a:off x="6532218" y="1845363"/>
              <a:ext cx="3755339" cy="274997"/>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5304859" y="2595758"/>
            <a:ext cx="3153341" cy="1107996"/>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a:solidFill>
                  <a:schemeClr val="accent1"/>
                </a:solidFill>
                <a:latin typeface="Franklin Gothic Demi Cond" panose="020B0706030402020204" pitchFamily="34" charset="0"/>
              </a:rPr>
              <a:t>Students are considered proficient if they score a level 4 or level 5 on the NJSLA in Mathematics. </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8636" y="969402"/>
            <a:ext cx="7907814" cy="1210118"/>
            <a:chOff x="667218" y="959677"/>
            <a:chExt cx="7907814" cy="1210118"/>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754297"/>
              <a:ext cx="7719787" cy="415498"/>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math performance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number and percent of 3</a:t>
              </a:r>
              <a:r>
                <a:rPr lang="en-US" sz="1000" baseline="30000">
                  <a:solidFill>
                    <a:schemeClr val="tx2"/>
                  </a:solidFill>
                  <a:latin typeface="Franklin Gothic Demi Cond" panose="020B0706030402020204" pitchFamily="34" charset="0"/>
                  <a:sym typeface="Symbol" panose="05050102010706020507" pitchFamily="18" charset="2"/>
                </a:rPr>
                <a:t>rd</a:t>
              </a:r>
              <a:r>
                <a:rPr lang="en-US" sz="1000">
                  <a:solidFill>
                    <a:schemeClr val="tx2"/>
                  </a:solidFill>
                  <a:latin typeface="Franklin Gothic Demi Cond" panose="020B0706030402020204" pitchFamily="34" charset="0"/>
                  <a:sym typeface="Symbol" panose="05050102010706020507" pitchFamily="18" charset="2"/>
                </a:rPr>
                <a:t> – 8</a:t>
              </a:r>
              <a:r>
                <a:rPr lang="en-US" sz="1000" baseline="30000">
                  <a:solidFill>
                    <a:schemeClr val="tx2"/>
                  </a:solidFill>
                  <a:latin typeface="Franklin Gothic Demi Cond" panose="020B0706030402020204" pitchFamily="34" charset="0"/>
                  <a:sym typeface="Symbol" panose="05050102010706020507" pitchFamily="18" charset="2"/>
                </a:rPr>
                <a:t>th</a:t>
              </a:r>
              <a:r>
                <a:rPr lang="en-US" sz="1000">
                  <a:solidFill>
                    <a:schemeClr val="tx2"/>
                  </a:solidFill>
                  <a:latin typeface="Franklin Gothic Demi Cond" panose="020B0706030402020204" pitchFamily="34" charset="0"/>
                  <a:sym typeface="Symbol" panose="05050102010706020507" pitchFamily="18" charset="2"/>
                </a:rPr>
                <a:t> and HS students at or above grade level according to state mathematics assessments</a:t>
              </a:r>
              <a:br>
                <a:rPr lang="en-US" sz="1500">
                  <a:solidFill>
                    <a:schemeClr val="tx2"/>
                  </a:solidFill>
                  <a:latin typeface="Franklin Gothic Demi Cond" panose="020B0706030402020204" pitchFamily="34" charset="0"/>
                </a:rPr>
              </a:b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67218" y="959677"/>
              <a:ext cx="2373278"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2.1</a:t>
              </a:r>
              <a:endParaRPr lang="en-US" sz="4800" spc="-200" baseline="30000">
                <a:solidFill>
                  <a:schemeClr val="tx2"/>
                </a:solidFill>
                <a:latin typeface="Franklin Gothic Demi Cond" panose="020B0706030402020204" pitchFamily="34" charset="0"/>
              </a:endParaRPr>
            </a:p>
          </p:txBody>
        </p:sp>
      </p:grpSp>
      <p:grpSp>
        <p:nvGrpSpPr>
          <p:cNvPr id="2" name="Group 1">
            <a:extLst>
              <a:ext uri="{FF2B5EF4-FFF2-40B4-BE49-F238E27FC236}">
                <a16:creationId xmlns:a16="http://schemas.microsoft.com/office/drawing/2014/main" id="{AEEDDD13-7FA0-D59C-CD63-5B165EB8D248}"/>
              </a:ext>
            </a:extLst>
          </p:cNvPr>
          <p:cNvGrpSpPr/>
          <p:nvPr/>
        </p:nvGrpSpPr>
        <p:grpSpPr>
          <a:xfrm>
            <a:off x="330242" y="2116296"/>
            <a:ext cx="4841832" cy="2568576"/>
            <a:chOff x="4572000" y="1032046"/>
            <a:chExt cx="4841832" cy="2568576"/>
          </a:xfrm>
        </p:grpSpPr>
        <p:sp>
          <p:nvSpPr>
            <p:cNvPr id="3" name="Circle: Hollow 2">
              <a:extLst>
                <a:ext uri="{FF2B5EF4-FFF2-40B4-BE49-F238E27FC236}">
                  <a16:creationId xmlns:a16="http://schemas.microsoft.com/office/drawing/2014/main" id="{E4E19516-85E7-7E14-DAAC-C4780EC3C5A1}"/>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graphicFrame>
          <p:nvGraphicFramePr>
            <p:cNvPr id="4" name="Chart 3">
              <a:extLst>
                <a:ext uri="{FF2B5EF4-FFF2-40B4-BE49-F238E27FC236}">
                  <a16:creationId xmlns:a16="http://schemas.microsoft.com/office/drawing/2014/main" id="{E0632DA2-CF29-BDC6-4A7B-56C353364444}"/>
                </a:ext>
              </a:extLst>
            </p:cNvPr>
            <p:cNvGraphicFramePr/>
            <p:nvPr>
              <p:extLst>
                <p:ext uri="{D42A27DB-BD31-4B8C-83A1-F6EECF244321}">
                  <p14:modId xmlns:p14="http://schemas.microsoft.com/office/powerpoint/2010/main" val="915334551"/>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551B410-06A6-DFBC-849C-5068A5051DDF}"/>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32</a:t>
              </a:r>
              <a:r>
                <a:rPr lang="en-US" sz="4800" spc="-200" baseline="30000">
                  <a:solidFill>
                    <a:schemeClr val="tx2"/>
                  </a:solidFill>
                  <a:latin typeface="Franklin Gothic Demi Cond" panose="020B0706030402020204" pitchFamily="34" charset="0"/>
                </a:rPr>
                <a:t>%</a:t>
              </a:r>
            </a:p>
          </p:txBody>
        </p:sp>
        <p:sp>
          <p:nvSpPr>
            <p:cNvPr id="6" name="TextBox 5">
              <a:extLst>
                <a:ext uri="{FF2B5EF4-FFF2-40B4-BE49-F238E27FC236}">
                  <a16:creationId xmlns:a16="http://schemas.microsoft.com/office/drawing/2014/main" id="{CEEC6311-A80B-09FF-69D3-998A60FB18D6}"/>
                </a:ext>
              </a:extLst>
            </p:cNvPr>
            <p:cNvSpPr txBox="1"/>
            <p:nvPr/>
          </p:nvSpPr>
          <p:spPr>
            <a:xfrm>
              <a:off x="7044946" y="1775000"/>
              <a:ext cx="2362767" cy="461665"/>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Proficient in Math Spring 2023</a:t>
              </a:r>
              <a:br>
                <a:rPr lang="en-US" sz="1500">
                  <a:solidFill>
                    <a:schemeClr val="tx2"/>
                  </a:solidFill>
                  <a:latin typeface="Franklin Gothic Demi Cond" panose="020B0706030402020204" pitchFamily="34" charset="0"/>
                </a:rPr>
              </a:br>
              <a:endParaRPr lang="en-US" sz="1500">
                <a:solidFill>
                  <a:schemeClr val="tx2"/>
                </a:solidFill>
                <a:latin typeface="Franklin Gothic Demi Cond" panose="020B0706030402020204" pitchFamily="34" charset="0"/>
              </a:endParaRPr>
            </a:p>
          </p:txBody>
        </p:sp>
        <p:sp>
          <p:nvSpPr>
            <p:cNvPr id="7" name="Freeform 6">
              <a:extLst>
                <a:ext uri="{FF2B5EF4-FFF2-40B4-BE49-F238E27FC236}">
                  <a16:creationId xmlns:a16="http://schemas.microsoft.com/office/drawing/2014/main" id="{876399D7-999A-F6B9-772C-2540D6F1E5D3}"/>
                </a:ext>
              </a:extLst>
            </p:cNvPr>
            <p:cNvSpPr>
              <a:spLocks/>
            </p:cNvSpPr>
            <p:nvPr/>
          </p:nvSpPr>
          <p:spPr bwMode="auto">
            <a:xfrm flipV="1">
              <a:off x="6585609" y="1765149"/>
              <a:ext cx="2828223"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6C4A48FC-66C9-EBA9-3500-17AB43C6D5AB}"/>
                </a:ext>
              </a:extLst>
            </p:cNvPr>
            <p:cNvSpPr txBox="1"/>
            <p:nvPr/>
          </p:nvSpPr>
          <p:spPr>
            <a:xfrm>
              <a:off x="7051066" y="2059307"/>
              <a:ext cx="214003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ACCS = 19% (51/274)</a:t>
              </a:r>
            </a:p>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Great Oaks = 20% (242/1185)</a:t>
              </a:r>
            </a:p>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KIPP = 20% (658/3258)</a:t>
              </a:r>
            </a:p>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North Star = 47% (1717/3652)</a:t>
              </a:r>
            </a:p>
          </p:txBody>
        </p:sp>
      </p:grpSp>
      <p:sp>
        <p:nvSpPr>
          <p:cNvPr id="17" name="TextBox 16">
            <a:extLst>
              <a:ext uri="{FF2B5EF4-FFF2-40B4-BE49-F238E27FC236}">
                <a16:creationId xmlns:a16="http://schemas.microsoft.com/office/drawing/2014/main" id="{839E81D6-80D6-26F1-8ECD-7E0D44F2A3C3}"/>
              </a:ext>
            </a:extLst>
          </p:cNvPr>
          <p:cNvSpPr txBox="1"/>
          <p:nvPr/>
        </p:nvSpPr>
        <p:spPr>
          <a:xfrm>
            <a:off x="4025415" y="5284803"/>
            <a:ext cx="214003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ACCS = 21% (58/276)</a:t>
            </a:r>
          </a:p>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Great Oaks = 20% (244/1213)</a:t>
            </a:r>
          </a:p>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KIPP = 15% (269/1825)</a:t>
            </a:r>
          </a:p>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North Star = 40% (137/345)</a:t>
            </a:r>
          </a:p>
        </p:txBody>
      </p:sp>
    </p:spTree>
    <p:extLst>
      <p:ext uri="{BB962C8B-B14F-4D97-AF65-F5344CB8AC3E}">
        <p14:creationId xmlns:p14="http://schemas.microsoft.com/office/powerpoint/2010/main" val="413555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aphicFrame>
        <p:nvGraphicFramePr>
          <p:cNvPr id="4" name="Chart Placeholder 8">
            <a:extLst>
              <a:ext uri="{FF2B5EF4-FFF2-40B4-BE49-F238E27FC236}">
                <a16:creationId xmlns:a16="http://schemas.microsoft.com/office/drawing/2014/main" id="{DEEF79E8-D3E5-1C80-83FB-F823532A74F5}"/>
              </a:ext>
            </a:extLst>
          </p:cNvPr>
          <p:cNvGraphicFramePr>
            <a:graphicFrameLocks/>
          </p:cNvGraphicFramePr>
          <p:nvPr>
            <p:extLst>
              <p:ext uri="{D42A27DB-BD31-4B8C-83A1-F6EECF244321}">
                <p14:modId xmlns:p14="http://schemas.microsoft.com/office/powerpoint/2010/main" val="3039868110"/>
              </p:ext>
            </p:extLst>
          </p:nvPr>
        </p:nvGraphicFramePr>
        <p:xfrm>
          <a:off x="667218" y="1771650"/>
          <a:ext cx="7772400" cy="45576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1640572D-EA65-96D1-0F41-A9A79BF01737}"/>
              </a:ext>
            </a:extLst>
          </p:cNvPr>
          <p:cNvSpPr>
            <a:spLocks noGrp="1"/>
          </p:cNvSpPr>
          <p:nvPr>
            <p:ph type="title"/>
          </p:nvPr>
        </p:nvSpPr>
        <p:spPr>
          <a:xfrm>
            <a:off x="685800" y="1142999"/>
            <a:ext cx="7772400" cy="914402"/>
          </a:xfrm>
        </p:spPr>
        <p:txBody>
          <a:bodyPr/>
          <a:lstStyle/>
          <a:p>
            <a:r>
              <a:rPr lang="en-US" dirty="0"/>
              <a:t>at or above performance in Math</a:t>
            </a:r>
            <a:r>
              <a:rPr lang="en-US" sz="2000" dirty="0"/>
              <a:t> by grade</a:t>
            </a:r>
          </a:p>
        </p:txBody>
      </p:sp>
    </p:spTree>
    <p:extLst>
      <p:ext uri="{BB962C8B-B14F-4D97-AF65-F5344CB8AC3E}">
        <p14:creationId xmlns:p14="http://schemas.microsoft.com/office/powerpoint/2010/main" val="139215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417656" y="2261448"/>
            <a:ext cx="4952990" cy="2568576"/>
            <a:chOff x="4572000" y="1032046"/>
            <a:chExt cx="4952990"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1540525197"/>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48775" y="1910510"/>
              <a:ext cx="979948"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51</a:t>
              </a:r>
              <a:r>
                <a:rPr lang="en-US" sz="4800" spc="-200" baseline="30000" dirty="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051066" y="1745989"/>
              <a:ext cx="2473924" cy="461665"/>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Proficient in ELA Spring 2023</a:t>
              </a:r>
              <a:br>
                <a:rPr lang="en-US" sz="1500">
                  <a:solidFill>
                    <a:schemeClr val="tx2"/>
                  </a:solidFill>
                  <a:latin typeface="Franklin Gothic Demi Cond" panose="020B0706030402020204" pitchFamily="34" charset="0"/>
                </a:rPr>
              </a:br>
              <a:endParaRPr lang="en-US" sz="1500">
                <a:solidFill>
                  <a:schemeClr val="tx2"/>
                </a:solidFill>
                <a:latin typeface="Franklin Gothic Demi Cond" panose="020B0706030402020204" pitchFamily="34" charset="0"/>
              </a:endParaRP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29" name="TextBox 28">
              <a:extLst>
                <a:ext uri="{FF2B5EF4-FFF2-40B4-BE49-F238E27FC236}">
                  <a16:creationId xmlns:a16="http://schemas.microsoft.com/office/drawing/2014/main" id="{296E9355-C972-DED4-36F1-E682F414E2E1}"/>
                </a:ext>
              </a:extLst>
            </p:cNvPr>
            <p:cNvSpPr txBox="1"/>
            <p:nvPr/>
          </p:nvSpPr>
          <p:spPr>
            <a:xfrm>
              <a:off x="7051066" y="2055149"/>
              <a:ext cx="222954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ACCS = 40% (111/278)</a:t>
              </a:r>
            </a:p>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Great Oaks = 40% (477/1187)</a:t>
              </a:r>
            </a:p>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KIPP = 39% (1277/3280)</a:t>
              </a:r>
            </a:p>
            <a:p>
              <a:pPr marL="171450" lvl="0" indent="-171450">
                <a:buFont typeface="Arial" panose="020B0604020202020204" pitchFamily="34" charset="0"/>
                <a:buChar char="•"/>
              </a:pPr>
              <a:r>
                <a:rPr lang="en-US" sz="1200" spc="-10">
                  <a:solidFill>
                    <a:schemeClr val="tx2"/>
                  </a:solidFill>
                  <a:latin typeface="Franklin Gothic Book" panose="020B0503020102020204" pitchFamily="34" charset="0"/>
                </a:rPr>
                <a:t>North Star = 66% (2411/3669)</a:t>
              </a:r>
              <a:endParaRPr lang="en-US" sz="1050">
                <a:solidFill>
                  <a:schemeClr val="tx2"/>
                </a:solidFill>
              </a:endParaRP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5265065" y="2725254"/>
            <a:ext cx="3153341" cy="1107996"/>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a:solidFill>
                  <a:schemeClr val="accent1"/>
                </a:solidFill>
                <a:latin typeface="Franklin Gothic Demi Cond" panose="020B0706030402020204" pitchFamily="34" charset="0"/>
              </a:rPr>
              <a:t>Students are considered proficient if they score a level 4 or level 5 on the NJSLA in ELA. </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1358" y="969402"/>
            <a:ext cx="7915092" cy="1210118"/>
            <a:chOff x="659940" y="959677"/>
            <a:chExt cx="7915092" cy="1210118"/>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754297"/>
              <a:ext cx="7719787" cy="415498"/>
            </a:xfrm>
            <a:prstGeom prst="rect">
              <a:avLst/>
            </a:prstGeom>
            <a:noFill/>
          </p:spPr>
          <p:txBody>
            <a:bodyPr wrap="square" lIns="0" tIns="0" rIns="0" bIns="0" rtlCol="0" anchor="ctr">
              <a:spAutoFit/>
            </a:bodyPr>
            <a:lstStyle/>
            <a:p>
              <a:pPr lvl="0"/>
              <a:r>
                <a:rPr lang="en-US" sz="1500" err="1">
                  <a:solidFill>
                    <a:schemeClr val="tx2"/>
                  </a:solidFill>
                  <a:latin typeface="Franklin Gothic Demi Cond" panose="020B0706030402020204" pitchFamily="34" charset="0"/>
                </a:rPr>
                <a:t>ela</a:t>
              </a:r>
              <a:r>
                <a:rPr lang="en-US" sz="1500">
                  <a:solidFill>
                    <a:schemeClr val="tx2"/>
                  </a:solidFill>
                  <a:latin typeface="Franklin Gothic Demi Cond" panose="020B0706030402020204" pitchFamily="34" charset="0"/>
                </a:rPr>
                <a:t> performance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number and percent of 3</a:t>
              </a:r>
              <a:r>
                <a:rPr lang="en-US" sz="1000" baseline="30000">
                  <a:solidFill>
                    <a:schemeClr val="tx2"/>
                  </a:solidFill>
                  <a:latin typeface="Franklin Gothic Demi Cond" panose="020B0706030402020204" pitchFamily="34" charset="0"/>
                  <a:sym typeface="Symbol" panose="05050102010706020507" pitchFamily="18" charset="2"/>
                </a:rPr>
                <a:t>rd</a:t>
              </a:r>
              <a:r>
                <a:rPr lang="en-US" sz="1000">
                  <a:solidFill>
                    <a:schemeClr val="tx2"/>
                  </a:solidFill>
                  <a:latin typeface="Franklin Gothic Demi Cond" panose="020B0706030402020204" pitchFamily="34" charset="0"/>
                  <a:sym typeface="Symbol" panose="05050102010706020507" pitchFamily="18" charset="2"/>
                </a:rPr>
                <a:t> – 8</a:t>
              </a:r>
              <a:r>
                <a:rPr lang="en-US" sz="1000" baseline="30000">
                  <a:solidFill>
                    <a:schemeClr val="tx2"/>
                  </a:solidFill>
                  <a:latin typeface="Franklin Gothic Demi Cond" panose="020B0706030402020204" pitchFamily="34" charset="0"/>
                  <a:sym typeface="Symbol" panose="05050102010706020507" pitchFamily="18" charset="2"/>
                </a:rPr>
                <a:t>th</a:t>
              </a:r>
              <a:r>
                <a:rPr lang="en-US" sz="1000">
                  <a:solidFill>
                    <a:schemeClr val="tx2"/>
                  </a:solidFill>
                  <a:latin typeface="Franklin Gothic Demi Cond" panose="020B0706030402020204" pitchFamily="34" charset="0"/>
                  <a:sym typeface="Symbol" panose="05050102010706020507" pitchFamily="18" charset="2"/>
                </a:rPr>
                <a:t> and HS students at or above grade level according to </a:t>
              </a:r>
              <a:r>
                <a:rPr lang="en-US" sz="1000" err="1">
                  <a:solidFill>
                    <a:schemeClr val="tx2"/>
                  </a:solidFill>
                  <a:latin typeface="Franklin Gothic Demi Cond" panose="020B0706030402020204" pitchFamily="34" charset="0"/>
                  <a:sym typeface="Symbol" panose="05050102010706020507" pitchFamily="18" charset="2"/>
                </a:rPr>
                <a:t>ela</a:t>
              </a:r>
              <a:r>
                <a:rPr lang="en-US" sz="1000">
                  <a:solidFill>
                    <a:schemeClr val="tx2"/>
                  </a:solidFill>
                  <a:latin typeface="Franklin Gothic Demi Cond" panose="020B0706030402020204" pitchFamily="34" charset="0"/>
                  <a:sym typeface="Symbol" panose="05050102010706020507" pitchFamily="18" charset="2"/>
                </a:rPr>
                <a:t> assessments</a:t>
              </a:r>
              <a:br>
                <a:rPr lang="en-US" sz="1500">
                  <a:solidFill>
                    <a:schemeClr val="tx2"/>
                  </a:solidFill>
                  <a:latin typeface="Franklin Gothic Demi Cond" panose="020B0706030402020204" pitchFamily="34" charset="0"/>
                </a:rPr>
              </a:b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59940" y="959677"/>
              <a:ext cx="2387833"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2.2</a:t>
              </a:r>
              <a:endParaRPr lang="en-US" sz="4800" spc="-200" baseline="30000">
                <a:solidFill>
                  <a:schemeClr val="tx2"/>
                </a:solidFill>
                <a:latin typeface="Franklin Gothic Demi Cond" panose="020B0706030402020204" pitchFamily="34" charset="0"/>
              </a:endParaRPr>
            </a:p>
          </p:txBody>
        </p:sp>
      </p:grpSp>
      <p:grpSp>
        <p:nvGrpSpPr>
          <p:cNvPr id="2" name="Group 1">
            <a:extLst>
              <a:ext uri="{FF2B5EF4-FFF2-40B4-BE49-F238E27FC236}">
                <a16:creationId xmlns:a16="http://schemas.microsoft.com/office/drawing/2014/main" id="{6EE077C5-1A65-B75C-E95F-AF9757EA1E2C}"/>
              </a:ext>
            </a:extLst>
          </p:cNvPr>
          <p:cNvGrpSpPr/>
          <p:nvPr/>
        </p:nvGrpSpPr>
        <p:grpSpPr>
          <a:xfrm>
            <a:off x="3500937" y="4443695"/>
            <a:ext cx="4223836" cy="1738694"/>
            <a:chOff x="4572000" y="1032046"/>
            <a:chExt cx="5993739" cy="2568576"/>
          </a:xfrm>
        </p:grpSpPr>
        <p:sp>
          <p:nvSpPr>
            <p:cNvPr id="3" name="Circle: Hollow 2">
              <a:extLst>
                <a:ext uri="{FF2B5EF4-FFF2-40B4-BE49-F238E27FC236}">
                  <a16:creationId xmlns:a16="http://schemas.microsoft.com/office/drawing/2014/main" id="{F209D545-7FAE-8833-E691-5B7A3EF2BE95}"/>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4" name="Chart 3">
              <a:extLst>
                <a:ext uri="{FF2B5EF4-FFF2-40B4-BE49-F238E27FC236}">
                  <a16:creationId xmlns:a16="http://schemas.microsoft.com/office/drawing/2014/main" id="{992BA565-18A1-3DE4-B6DC-F75C87741B12}"/>
                </a:ext>
              </a:extLst>
            </p:cNvPr>
            <p:cNvGraphicFramePr/>
            <p:nvPr>
              <p:extLst>
                <p:ext uri="{D42A27DB-BD31-4B8C-83A1-F6EECF244321}">
                  <p14:modId xmlns:p14="http://schemas.microsoft.com/office/powerpoint/2010/main" val="261406411"/>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7C02463-8346-FC8F-D1A5-278AE5C1A596}"/>
                </a:ext>
              </a:extLst>
            </p:cNvPr>
            <p:cNvSpPr txBox="1"/>
            <p:nvPr/>
          </p:nvSpPr>
          <p:spPr>
            <a:xfrm>
              <a:off x="5330405" y="1971824"/>
              <a:ext cx="1016688" cy="708370"/>
            </a:xfrm>
            <a:prstGeom prst="rect">
              <a:avLst/>
            </a:prstGeom>
            <a:noFill/>
            <a:ln>
              <a:noFill/>
            </a:ln>
          </p:spPr>
          <p:txBody>
            <a:bodyPr wrap="none" tIns="0" rIns="0" bIns="0" rtlCol="0" anchor="ctr">
              <a:spAutoFit/>
            </a:bodyPr>
            <a:lstStyle/>
            <a:p>
              <a:pPr algn="ctr"/>
              <a:r>
                <a:rPr lang="en-US" sz="3200" spc="-200">
                  <a:solidFill>
                    <a:schemeClr val="tx1">
                      <a:lumMod val="65000"/>
                      <a:lumOff val="35000"/>
                    </a:schemeClr>
                  </a:solidFill>
                  <a:latin typeface="Franklin Gothic Demi Cond" panose="020B0706030402020204" pitchFamily="34" charset="0"/>
                </a:rPr>
                <a:t>38</a:t>
              </a:r>
              <a:r>
                <a:rPr lang="en-US" sz="3200" spc="-200" baseline="30000">
                  <a:solidFill>
                    <a:schemeClr val="tx1">
                      <a:lumMod val="65000"/>
                      <a:lumOff val="35000"/>
                    </a:schemeClr>
                  </a:solidFill>
                  <a:latin typeface="Franklin Gothic Demi Cond" panose="020B0706030402020204" pitchFamily="34" charset="0"/>
                </a:rPr>
                <a:t>%</a:t>
              </a:r>
            </a:p>
          </p:txBody>
        </p:sp>
        <p:sp>
          <p:nvSpPr>
            <p:cNvPr id="6" name="TextBox 5">
              <a:extLst>
                <a:ext uri="{FF2B5EF4-FFF2-40B4-BE49-F238E27FC236}">
                  <a16:creationId xmlns:a16="http://schemas.microsoft.com/office/drawing/2014/main" id="{41196B7F-2C67-CF0A-072A-A9D87EEE3D75}"/>
                </a:ext>
              </a:extLst>
            </p:cNvPr>
            <p:cNvSpPr txBox="1"/>
            <p:nvPr/>
          </p:nvSpPr>
          <p:spPr>
            <a:xfrm>
              <a:off x="7051065" y="1635813"/>
              <a:ext cx="3514674" cy="682019"/>
            </a:xfrm>
            <a:prstGeom prst="rect">
              <a:avLst/>
            </a:prstGeom>
            <a:noFill/>
          </p:spPr>
          <p:txBody>
            <a:bodyPr wrap="square" lIns="0" tIns="0" rIns="0" bIns="0" rtlCol="0" anchor="ctr">
              <a:spAutoFit/>
            </a:bodyPr>
            <a:lstStyle/>
            <a:p>
              <a:pPr lvl="0"/>
              <a:r>
                <a:rPr lang="en-US" sz="1500">
                  <a:solidFill>
                    <a:schemeClr val="tx1">
                      <a:lumMod val="65000"/>
                      <a:lumOff val="35000"/>
                    </a:schemeClr>
                  </a:solidFill>
                  <a:latin typeface="Franklin Gothic Demi Cond" panose="020B0706030402020204" pitchFamily="34" charset="0"/>
                </a:rPr>
                <a:t>Proficient in ELA Spring 2022</a:t>
              </a:r>
              <a:br>
                <a:rPr lang="en-US" sz="1500">
                  <a:solidFill>
                    <a:schemeClr val="tx1">
                      <a:lumMod val="65000"/>
                      <a:lumOff val="35000"/>
                    </a:schemeClr>
                  </a:solidFill>
                  <a:latin typeface="Franklin Gothic Demi Cond" panose="020B0706030402020204" pitchFamily="34" charset="0"/>
                </a:rPr>
              </a:br>
              <a:endParaRPr lang="en-US" sz="1500">
                <a:solidFill>
                  <a:schemeClr val="tx1">
                    <a:lumMod val="65000"/>
                    <a:lumOff val="35000"/>
                  </a:schemeClr>
                </a:solidFill>
                <a:latin typeface="Franklin Gothic Demi Cond" panose="020B0706030402020204" pitchFamily="34" charset="0"/>
              </a:endParaRPr>
            </a:p>
          </p:txBody>
        </p:sp>
        <p:sp>
          <p:nvSpPr>
            <p:cNvPr id="7" name="Freeform 6">
              <a:extLst>
                <a:ext uri="{FF2B5EF4-FFF2-40B4-BE49-F238E27FC236}">
                  <a16:creationId xmlns:a16="http://schemas.microsoft.com/office/drawing/2014/main" id="{39A722F0-E006-0704-2CC5-2C05FA695970}"/>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8" name="TextBox 7">
              <a:extLst>
                <a:ext uri="{FF2B5EF4-FFF2-40B4-BE49-F238E27FC236}">
                  <a16:creationId xmlns:a16="http://schemas.microsoft.com/office/drawing/2014/main" id="{A6AA03B9-7E40-EF62-1441-4F102731F1BA}"/>
                </a:ext>
              </a:extLst>
            </p:cNvPr>
            <p:cNvSpPr txBox="1"/>
            <p:nvPr/>
          </p:nvSpPr>
          <p:spPr>
            <a:xfrm>
              <a:off x="7051066" y="2115709"/>
              <a:ext cx="3514673" cy="1091230"/>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ACCS = 40% (111/276)</a:t>
              </a:r>
            </a:p>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Great Oaks = 39% (421/1068)</a:t>
              </a:r>
            </a:p>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KIPP = 31% (580/1842)</a:t>
              </a:r>
            </a:p>
            <a:p>
              <a:pPr marL="171450" lvl="0" indent="-171450">
                <a:buFont typeface="Arial" panose="020B0604020202020204" pitchFamily="34" charset="0"/>
                <a:buChar char="•"/>
              </a:pPr>
              <a:r>
                <a:rPr lang="en-US" sz="1200" spc="-10">
                  <a:solidFill>
                    <a:schemeClr val="tx1">
                      <a:lumMod val="65000"/>
                      <a:lumOff val="35000"/>
                    </a:schemeClr>
                  </a:solidFill>
                  <a:latin typeface="Franklin Gothic Book" panose="020B0503020102020204" pitchFamily="34" charset="0"/>
                </a:rPr>
                <a:t>North Star = 65% (224/347)</a:t>
              </a:r>
              <a:endParaRPr lang="en-US" sz="1050"/>
            </a:p>
          </p:txBody>
        </p:sp>
      </p:grpSp>
    </p:spTree>
    <p:extLst>
      <p:ext uri="{BB962C8B-B14F-4D97-AF65-F5344CB8AC3E}">
        <p14:creationId xmlns:p14="http://schemas.microsoft.com/office/powerpoint/2010/main" val="220347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aphicFrame>
        <p:nvGraphicFramePr>
          <p:cNvPr id="4" name="Chart Placeholder 8">
            <a:extLst>
              <a:ext uri="{FF2B5EF4-FFF2-40B4-BE49-F238E27FC236}">
                <a16:creationId xmlns:a16="http://schemas.microsoft.com/office/drawing/2014/main" id="{DEEF79E8-D3E5-1C80-83FB-F823532A74F5}"/>
              </a:ext>
            </a:extLst>
          </p:cNvPr>
          <p:cNvGraphicFramePr>
            <a:graphicFrameLocks/>
          </p:cNvGraphicFramePr>
          <p:nvPr>
            <p:extLst>
              <p:ext uri="{D42A27DB-BD31-4B8C-83A1-F6EECF244321}">
                <p14:modId xmlns:p14="http://schemas.microsoft.com/office/powerpoint/2010/main" val="1335935690"/>
              </p:ext>
            </p:extLst>
          </p:nvPr>
        </p:nvGraphicFramePr>
        <p:xfrm>
          <a:off x="667218" y="1838326"/>
          <a:ext cx="7772400" cy="44558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9FD59DCE-FEBA-47A9-0F6F-BD5399D7CA06}"/>
              </a:ext>
            </a:extLst>
          </p:cNvPr>
          <p:cNvSpPr txBox="1">
            <a:spLocks/>
          </p:cNvSpPr>
          <p:nvPr/>
        </p:nvSpPr>
        <p:spPr>
          <a:xfrm>
            <a:off x="685800" y="1033462"/>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dirty="0"/>
              <a:t>at or above performance in ELA</a:t>
            </a:r>
            <a:r>
              <a:rPr lang="en-US" sz="2000" dirty="0"/>
              <a:t> by grade</a:t>
            </a:r>
          </a:p>
        </p:txBody>
      </p:sp>
    </p:spTree>
    <p:extLst>
      <p:ext uri="{BB962C8B-B14F-4D97-AF65-F5344CB8AC3E}">
        <p14:creationId xmlns:p14="http://schemas.microsoft.com/office/powerpoint/2010/main" val="27423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graphicFrame>
        <p:nvGraphicFramePr>
          <p:cNvPr id="2" name="Chart Placeholder 8">
            <a:extLst>
              <a:ext uri="{FF2B5EF4-FFF2-40B4-BE49-F238E27FC236}">
                <a16:creationId xmlns:a16="http://schemas.microsoft.com/office/drawing/2014/main" id="{0429E702-48FB-E42B-909A-01BCAEE15932}"/>
              </a:ext>
            </a:extLst>
          </p:cNvPr>
          <p:cNvGraphicFramePr>
            <a:graphicFrameLocks/>
          </p:cNvGraphicFramePr>
          <p:nvPr>
            <p:extLst>
              <p:ext uri="{D42A27DB-BD31-4B8C-83A1-F6EECF244321}">
                <p14:modId xmlns:p14="http://schemas.microsoft.com/office/powerpoint/2010/main" val="3198766557"/>
              </p:ext>
            </p:extLst>
          </p:nvPr>
        </p:nvGraphicFramePr>
        <p:xfrm>
          <a:off x="4716086" y="2180617"/>
          <a:ext cx="3742113" cy="414873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aphicFrame>
        <p:nvGraphicFramePr>
          <p:cNvPr id="4" name="Chart Placeholder 8">
            <a:extLst>
              <a:ext uri="{FF2B5EF4-FFF2-40B4-BE49-F238E27FC236}">
                <a16:creationId xmlns:a16="http://schemas.microsoft.com/office/drawing/2014/main" id="{DEEF79E8-D3E5-1C80-83FB-F823532A74F5}"/>
              </a:ext>
            </a:extLst>
          </p:cNvPr>
          <p:cNvGraphicFramePr>
            <a:graphicFrameLocks/>
          </p:cNvGraphicFramePr>
          <p:nvPr>
            <p:extLst>
              <p:ext uri="{D42A27DB-BD31-4B8C-83A1-F6EECF244321}">
                <p14:modId xmlns:p14="http://schemas.microsoft.com/office/powerpoint/2010/main" val="3916372681"/>
              </p:ext>
            </p:extLst>
          </p:nvPr>
        </p:nvGraphicFramePr>
        <p:xfrm>
          <a:off x="667219" y="2180618"/>
          <a:ext cx="3969197" cy="4148731"/>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1640572D-EA65-96D1-0F41-A9A79BF01737}"/>
              </a:ext>
            </a:extLst>
          </p:cNvPr>
          <p:cNvSpPr>
            <a:spLocks noGrp="1"/>
          </p:cNvSpPr>
          <p:nvPr>
            <p:ph type="title"/>
          </p:nvPr>
        </p:nvSpPr>
        <p:spPr>
          <a:xfrm>
            <a:off x="685800" y="1142999"/>
            <a:ext cx="7772400" cy="914402"/>
          </a:xfrm>
        </p:spPr>
        <p:txBody>
          <a:bodyPr/>
          <a:lstStyle/>
          <a:p>
            <a:r>
              <a:rPr lang="en-US" dirty="0"/>
              <a:t>at or above performance</a:t>
            </a:r>
            <a:r>
              <a:rPr lang="en-US" sz="2000" dirty="0"/>
              <a:t> by grade and subject</a:t>
            </a:r>
          </a:p>
        </p:txBody>
      </p:sp>
      <p:sp>
        <p:nvSpPr>
          <p:cNvPr id="6" name="TextBox 5">
            <a:extLst>
              <a:ext uri="{FF2B5EF4-FFF2-40B4-BE49-F238E27FC236}">
                <a16:creationId xmlns:a16="http://schemas.microsoft.com/office/drawing/2014/main" id="{E099405B-6EF3-989E-F962-76D83797C764}"/>
              </a:ext>
            </a:extLst>
          </p:cNvPr>
          <p:cNvSpPr txBox="1"/>
          <p:nvPr/>
        </p:nvSpPr>
        <p:spPr>
          <a:xfrm>
            <a:off x="1253096" y="5282434"/>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3rd</a:t>
            </a:r>
          </a:p>
        </p:txBody>
      </p:sp>
      <p:sp>
        <p:nvSpPr>
          <p:cNvPr id="7" name="TextBox 6">
            <a:extLst>
              <a:ext uri="{FF2B5EF4-FFF2-40B4-BE49-F238E27FC236}">
                <a16:creationId xmlns:a16="http://schemas.microsoft.com/office/drawing/2014/main" id="{D8741914-7C51-0679-D19B-1D5876EA7B5C}"/>
              </a:ext>
            </a:extLst>
          </p:cNvPr>
          <p:cNvSpPr txBox="1"/>
          <p:nvPr/>
        </p:nvSpPr>
        <p:spPr>
          <a:xfrm>
            <a:off x="1703731" y="5282434"/>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4th</a:t>
            </a:r>
          </a:p>
        </p:txBody>
      </p:sp>
      <p:sp>
        <p:nvSpPr>
          <p:cNvPr id="8" name="TextBox 7">
            <a:extLst>
              <a:ext uri="{FF2B5EF4-FFF2-40B4-BE49-F238E27FC236}">
                <a16:creationId xmlns:a16="http://schemas.microsoft.com/office/drawing/2014/main" id="{C4ADCD98-2DA8-18BE-1FC7-1B1709F9B625}"/>
              </a:ext>
            </a:extLst>
          </p:cNvPr>
          <p:cNvSpPr txBox="1"/>
          <p:nvPr/>
        </p:nvSpPr>
        <p:spPr>
          <a:xfrm>
            <a:off x="2146108" y="5282434"/>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5th</a:t>
            </a:r>
          </a:p>
        </p:txBody>
      </p:sp>
      <p:sp>
        <p:nvSpPr>
          <p:cNvPr id="17" name="TextBox 16">
            <a:extLst>
              <a:ext uri="{FF2B5EF4-FFF2-40B4-BE49-F238E27FC236}">
                <a16:creationId xmlns:a16="http://schemas.microsoft.com/office/drawing/2014/main" id="{83F1876C-1D79-8DAC-08B0-27837A39D250}"/>
              </a:ext>
            </a:extLst>
          </p:cNvPr>
          <p:cNvSpPr txBox="1"/>
          <p:nvPr/>
        </p:nvSpPr>
        <p:spPr>
          <a:xfrm>
            <a:off x="2616783" y="5282434"/>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6th</a:t>
            </a:r>
          </a:p>
        </p:txBody>
      </p:sp>
      <p:sp>
        <p:nvSpPr>
          <p:cNvPr id="23" name="TextBox 22">
            <a:extLst>
              <a:ext uri="{FF2B5EF4-FFF2-40B4-BE49-F238E27FC236}">
                <a16:creationId xmlns:a16="http://schemas.microsoft.com/office/drawing/2014/main" id="{6975C4BC-9C8D-92F5-F0F2-FD06EB6987FB}"/>
              </a:ext>
            </a:extLst>
          </p:cNvPr>
          <p:cNvSpPr txBox="1"/>
          <p:nvPr/>
        </p:nvSpPr>
        <p:spPr>
          <a:xfrm>
            <a:off x="3039120" y="5282434"/>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7th</a:t>
            </a:r>
          </a:p>
        </p:txBody>
      </p:sp>
      <p:sp>
        <p:nvSpPr>
          <p:cNvPr id="26" name="TextBox 25">
            <a:extLst>
              <a:ext uri="{FF2B5EF4-FFF2-40B4-BE49-F238E27FC236}">
                <a16:creationId xmlns:a16="http://schemas.microsoft.com/office/drawing/2014/main" id="{977C9202-BEC7-5D98-9033-F06A3F711F0E}"/>
              </a:ext>
            </a:extLst>
          </p:cNvPr>
          <p:cNvSpPr txBox="1"/>
          <p:nvPr/>
        </p:nvSpPr>
        <p:spPr>
          <a:xfrm>
            <a:off x="3509795" y="5282434"/>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8th</a:t>
            </a:r>
          </a:p>
        </p:txBody>
      </p:sp>
      <p:sp>
        <p:nvSpPr>
          <p:cNvPr id="30" name="TextBox 29">
            <a:extLst>
              <a:ext uri="{FF2B5EF4-FFF2-40B4-BE49-F238E27FC236}">
                <a16:creationId xmlns:a16="http://schemas.microsoft.com/office/drawing/2014/main" id="{9B8CFCA7-2610-83CA-AFA5-7FF5CD14D749}"/>
              </a:ext>
            </a:extLst>
          </p:cNvPr>
          <p:cNvSpPr txBox="1"/>
          <p:nvPr/>
        </p:nvSpPr>
        <p:spPr>
          <a:xfrm>
            <a:off x="3940329" y="5282434"/>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HS</a:t>
            </a:r>
          </a:p>
        </p:txBody>
      </p:sp>
      <p:sp>
        <p:nvSpPr>
          <p:cNvPr id="3" name="TextBox 2">
            <a:extLst>
              <a:ext uri="{FF2B5EF4-FFF2-40B4-BE49-F238E27FC236}">
                <a16:creationId xmlns:a16="http://schemas.microsoft.com/office/drawing/2014/main" id="{4C9143F8-173A-709E-4E48-F1144CB3B134}"/>
              </a:ext>
            </a:extLst>
          </p:cNvPr>
          <p:cNvSpPr txBox="1"/>
          <p:nvPr/>
        </p:nvSpPr>
        <p:spPr>
          <a:xfrm>
            <a:off x="4972412" y="5268107"/>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3rd</a:t>
            </a:r>
          </a:p>
        </p:txBody>
      </p:sp>
      <p:sp>
        <p:nvSpPr>
          <p:cNvPr id="9" name="TextBox 8">
            <a:extLst>
              <a:ext uri="{FF2B5EF4-FFF2-40B4-BE49-F238E27FC236}">
                <a16:creationId xmlns:a16="http://schemas.microsoft.com/office/drawing/2014/main" id="{2EC16D56-C801-FB55-60FD-671D9DBF84F5}"/>
              </a:ext>
            </a:extLst>
          </p:cNvPr>
          <p:cNvSpPr txBox="1"/>
          <p:nvPr/>
        </p:nvSpPr>
        <p:spPr>
          <a:xfrm>
            <a:off x="5423047" y="5268107"/>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4th</a:t>
            </a:r>
          </a:p>
        </p:txBody>
      </p:sp>
      <p:sp>
        <p:nvSpPr>
          <p:cNvPr id="13" name="TextBox 12">
            <a:extLst>
              <a:ext uri="{FF2B5EF4-FFF2-40B4-BE49-F238E27FC236}">
                <a16:creationId xmlns:a16="http://schemas.microsoft.com/office/drawing/2014/main" id="{3BF3155F-6753-C7D6-2ACD-8FD2DA497C94}"/>
              </a:ext>
            </a:extLst>
          </p:cNvPr>
          <p:cNvSpPr txBox="1"/>
          <p:nvPr/>
        </p:nvSpPr>
        <p:spPr>
          <a:xfrm>
            <a:off x="5865424" y="5268107"/>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5th</a:t>
            </a:r>
          </a:p>
        </p:txBody>
      </p:sp>
      <p:sp>
        <p:nvSpPr>
          <p:cNvPr id="18" name="TextBox 17">
            <a:extLst>
              <a:ext uri="{FF2B5EF4-FFF2-40B4-BE49-F238E27FC236}">
                <a16:creationId xmlns:a16="http://schemas.microsoft.com/office/drawing/2014/main" id="{E3C979A1-3120-E169-67DD-50099AB3D2C7}"/>
              </a:ext>
            </a:extLst>
          </p:cNvPr>
          <p:cNvSpPr txBox="1"/>
          <p:nvPr/>
        </p:nvSpPr>
        <p:spPr>
          <a:xfrm>
            <a:off x="6336099" y="5268107"/>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6th</a:t>
            </a:r>
          </a:p>
        </p:txBody>
      </p:sp>
      <p:sp>
        <p:nvSpPr>
          <p:cNvPr id="19" name="TextBox 18">
            <a:extLst>
              <a:ext uri="{FF2B5EF4-FFF2-40B4-BE49-F238E27FC236}">
                <a16:creationId xmlns:a16="http://schemas.microsoft.com/office/drawing/2014/main" id="{4A4273C8-DCF1-BC8B-C837-609A89EB9F9B}"/>
              </a:ext>
            </a:extLst>
          </p:cNvPr>
          <p:cNvSpPr txBox="1"/>
          <p:nvPr/>
        </p:nvSpPr>
        <p:spPr>
          <a:xfrm>
            <a:off x="6758436" y="5268107"/>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7th</a:t>
            </a:r>
          </a:p>
        </p:txBody>
      </p:sp>
      <p:sp>
        <p:nvSpPr>
          <p:cNvPr id="20" name="TextBox 19">
            <a:extLst>
              <a:ext uri="{FF2B5EF4-FFF2-40B4-BE49-F238E27FC236}">
                <a16:creationId xmlns:a16="http://schemas.microsoft.com/office/drawing/2014/main" id="{B2D1517A-3E54-C2CF-16A0-A8D82745C813}"/>
              </a:ext>
            </a:extLst>
          </p:cNvPr>
          <p:cNvSpPr txBox="1"/>
          <p:nvPr/>
        </p:nvSpPr>
        <p:spPr>
          <a:xfrm>
            <a:off x="7229111" y="5268107"/>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8th</a:t>
            </a:r>
          </a:p>
        </p:txBody>
      </p:sp>
      <p:sp>
        <p:nvSpPr>
          <p:cNvPr id="21" name="TextBox 20">
            <a:extLst>
              <a:ext uri="{FF2B5EF4-FFF2-40B4-BE49-F238E27FC236}">
                <a16:creationId xmlns:a16="http://schemas.microsoft.com/office/drawing/2014/main" id="{3064D565-8A98-C03D-D187-92C164B1A0ED}"/>
              </a:ext>
            </a:extLst>
          </p:cNvPr>
          <p:cNvSpPr txBox="1"/>
          <p:nvPr/>
        </p:nvSpPr>
        <p:spPr>
          <a:xfrm>
            <a:off x="7659645" y="5268107"/>
            <a:ext cx="614270" cy="201530"/>
          </a:xfrm>
          <a:prstGeom prst="rect">
            <a:avLst/>
          </a:prstGeom>
          <a:noFill/>
        </p:spPr>
        <p:txBody>
          <a:bodyPr wrap="square" lIns="0" tIns="0" rIns="0" bIns="0" rtlCol="0">
            <a:spAutoFit/>
          </a:bodyPr>
          <a:lstStyle/>
          <a:p>
            <a:pPr algn="ctr">
              <a:lnSpc>
                <a:spcPct val="120000"/>
              </a:lnSpc>
            </a:pPr>
            <a:r>
              <a:rPr lang="en-US" sz="1200">
                <a:solidFill>
                  <a:schemeClr val="bg1">
                    <a:lumMod val="95000"/>
                  </a:schemeClr>
                </a:solidFill>
              </a:rPr>
              <a:t>HS</a:t>
            </a:r>
          </a:p>
        </p:txBody>
      </p:sp>
    </p:spTree>
    <p:extLst>
      <p:ext uri="{BB962C8B-B14F-4D97-AF65-F5344CB8AC3E}">
        <p14:creationId xmlns:p14="http://schemas.microsoft.com/office/powerpoint/2010/main" val="272911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3765725" y="4344109"/>
            <a:ext cx="5037954" cy="1821781"/>
            <a:chOff x="4572000" y="1032046"/>
            <a:chExt cx="6659613"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3161855338"/>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78881" y="1922019"/>
              <a:ext cx="914556" cy="781096"/>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79</a:t>
              </a:r>
              <a:r>
                <a:rPr lang="en-US" sz="2400" spc="-200" dirty="0">
                  <a:solidFill>
                    <a:schemeClr val="tx1">
                      <a:lumMod val="65000"/>
                      <a:lumOff val="35000"/>
                    </a:schemeClr>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063251" y="1654080"/>
              <a:ext cx="4168362" cy="647582"/>
            </a:xfrm>
            <a:prstGeom prst="rect">
              <a:avLst/>
            </a:prstGeom>
            <a:noFill/>
          </p:spPr>
          <p:txBody>
            <a:bodyPr wrap="square" lIns="0" tIns="0" rIns="0" bIns="0" rtlCol="0" anchor="ctr">
              <a:spAutoFit/>
            </a:bodyPr>
            <a:lstStyle/>
            <a:p>
              <a:pPr lvl="0"/>
              <a:r>
                <a:rPr lang="en-US" sz="1500" dirty="0">
                  <a:solidFill>
                    <a:schemeClr val="tx1">
                      <a:lumMod val="65000"/>
                      <a:lumOff val="35000"/>
                    </a:schemeClr>
                  </a:solidFill>
                  <a:latin typeface="Franklin Gothic Demi Cond" panose="020B0706030402020204" pitchFamily="34" charset="0"/>
                </a:rPr>
                <a:t>Average Daily Attendance 2021-22</a:t>
              </a:r>
              <a:br>
                <a:rPr lang="en-US" sz="1500" dirty="0">
                  <a:solidFill>
                    <a:schemeClr val="tx1">
                      <a:lumMod val="65000"/>
                      <a:lumOff val="35000"/>
                    </a:schemeClr>
                  </a:solidFill>
                  <a:latin typeface="Franklin Gothic Demi Cond" panose="020B0706030402020204" pitchFamily="34" charset="0"/>
                </a:rPr>
              </a:br>
              <a:endParaRPr lang="en-US" sz="1500" dirty="0">
                <a:solidFill>
                  <a:schemeClr val="tx1">
                    <a:lumMod val="65000"/>
                    <a:lumOff val="35000"/>
                  </a:schemeClr>
                </a:solidFill>
                <a:latin typeface="Franklin Gothic Demi Cond" panose="020B0706030402020204" pitchFamily="34" charset="0"/>
              </a:endParaRP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flipV="1">
              <a:off x="6585610" y="1765148"/>
              <a:ext cx="4168362" cy="28813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29" name="TextBox 28">
              <a:extLst>
                <a:ext uri="{FF2B5EF4-FFF2-40B4-BE49-F238E27FC236}">
                  <a16:creationId xmlns:a16="http://schemas.microsoft.com/office/drawing/2014/main" id="{296E9355-C972-DED4-36F1-E682F414E2E1}"/>
                </a:ext>
              </a:extLst>
            </p:cNvPr>
            <p:cNvSpPr txBox="1"/>
            <p:nvPr/>
          </p:nvSpPr>
          <p:spPr>
            <a:xfrm>
              <a:off x="7131633" y="2119302"/>
              <a:ext cx="2229541" cy="1041461"/>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6</a:t>
              </a:r>
              <a:r>
                <a:rPr lang="en-US" sz="1200" spc="-10" baseline="30000" dirty="0">
                  <a:solidFill>
                    <a:schemeClr val="tx1">
                      <a:lumMod val="65000"/>
                      <a:lumOff val="35000"/>
                    </a:schemeClr>
                  </a:solidFill>
                  <a:latin typeface="Franklin Gothic Book" panose="020B0503020102020204" pitchFamily="34" charset="0"/>
                </a:rPr>
                <a:t>th</a:t>
              </a:r>
              <a:r>
                <a:rPr lang="en-US" sz="1200" spc="-10" dirty="0">
                  <a:solidFill>
                    <a:schemeClr val="tx1">
                      <a:lumMod val="65000"/>
                      <a:lumOff val="35000"/>
                    </a:schemeClr>
                  </a:solidFill>
                  <a:latin typeface="Franklin Gothic Book" panose="020B0503020102020204" pitchFamily="34" charset="0"/>
                </a:rPr>
                <a:t> grade = 76%</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7</a:t>
              </a:r>
              <a:r>
                <a:rPr lang="en-US" sz="1200" spc="-10" baseline="30000" dirty="0">
                  <a:solidFill>
                    <a:schemeClr val="tx1">
                      <a:lumMod val="65000"/>
                      <a:lumOff val="35000"/>
                    </a:schemeClr>
                  </a:solidFill>
                  <a:latin typeface="Franklin Gothic Book" panose="020B0503020102020204" pitchFamily="34" charset="0"/>
                </a:rPr>
                <a:t>th</a:t>
              </a:r>
              <a:r>
                <a:rPr lang="en-US" sz="1200" spc="-10" dirty="0">
                  <a:solidFill>
                    <a:schemeClr val="tx1">
                      <a:lumMod val="65000"/>
                      <a:lumOff val="35000"/>
                    </a:schemeClr>
                  </a:solidFill>
                  <a:latin typeface="Franklin Gothic Book" panose="020B0503020102020204" pitchFamily="34" charset="0"/>
                </a:rPr>
                <a:t> grade = 76%</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8</a:t>
              </a:r>
              <a:r>
                <a:rPr lang="en-US" sz="1200" spc="-10" baseline="30000" dirty="0">
                  <a:solidFill>
                    <a:schemeClr val="tx1">
                      <a:lumMod val="65000"/>
                      <a:lumOff val="35000"/>
                    </a:schemeClr>
                  </a:solidFill>
                  <a:latin typeface="Franklin Gothic Book" panose="020B0503020102020204" pitchFamily="34" charset="0"/>
                </a:rPr>
                <a:t>th</a:t>
              </a:r>
              <a:r>
                <a:rPr lang="en-US" sz="1200" spc="-10" dirty="0">
                  <a:solidFill>
                    <a:schemeClr val="tx1">
                      <a:lumMod val="65000"/>
                      <a:lumOff val="35000"/>
                    </a:schemeClr>
                  </a:solidFill>
                  <a:latin typeface="Franklin Gothic Book" panose="020B0503020102020204" pitchFamily="34" charset="0"/>
                </a:rPr>
                <a:t> grade = 78%</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9</a:t>
              </a:r>
              <a:r>
                <a:rPr lang="en-US" sz="1200" spc="-10" baseline="30000" dirty="0">
                  <a:solidFill>
                    <a:schemeClr val="tx1">
                      <a:lumMod val="65000"/>
                      <a:lumOff val="35000"/>
                    </a:schemeClr>
                  </a:solidFill>
                  <a:latin typeface="Franklin Gothic Book" panose="020B0503020102020204" pitchFamily="34" charset="0"/>
                </a:rPr>
                <a:t>th</a:t>
              </a:r>
              <a:r>
                <a:rPr lang="en-US" sz="1200" spc="-10" dirty="0">
                  <a:solidFill>
                    <a:schemeClr val="tx1">
                      <a:lumMod val="65000"/>
                      <a:lumOff val="35000"/>
                    </a:schemeClr>
                  </a:solidFill>
                  <a:latin typeface="Franklin Gothic Book" panose="020B0503020102020204" pitchFamily="34" charset="0"/>
                </a:rPr>
                <a:t> grade = 87%</a:t>
              </a: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695728" y="4657108"/>
            <a:ext cx="2861258" cy="132343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a:solidFill>
                  <a:schemeClr val="accent1"/>
                </a:solidFill>
                <a:latin typeface="Franklin Gothic Demi Cond" panose="020B0706030402020204" pitchFamily="34" charset="0"/>
              </a:rPr>
              <a:t>ADA is calculated by dividing the sum of each student’s days of attendance by the sum of each student’s total days of enrollment. </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8635" y="969402"/>
            <a:ext cx="7907815" cy="1159606"/>
            <a:chOff x="667217" y="959677"/>
            <a:chExt cx="7907815"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attendance rate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average daily attendance for 6</a:t>
              </a:r>
              <a:r>
                <a:rPr lang="en-US" sz="1000" baseline="30000">
                  <a:solidFill>
                    <a:schemeClr val="tx2"/>
                  </a:solidFill>
                  <a:latin typeface="Franklin Gothic Demi Cond" panose="020B0706030402020204" pitchFamily="34" charset="0"/>
                  <a:sym typeface="Symbol" panose="05050102010706020507" pitchFamily="18" charset="2"/>
                </a:rPr>
                <a:t>th</a:t>
              </a:r>
              <a:r>
                <a:rPr lang="en-US" sz="1000">
                  <a:solidFill>
                    <a:schemeClr val="tx2"/>
                  </a:solidFill>
                  <a:latin typeface="Franklin Gothic Demi Cond" panose="020B0706030402020204" pitchFamily="34" charset="0"/>
                  <a:sym typeface="Symbol" panose="05050102010706020507" pitchFamily="18" charset="2"/>
                </a:rPr>
                <a:t> – 9</a:t>
              </a:r>
              <a:r>
                <a:rPr lang="en-US" sz="1000" baseline="30000">
                  <a:solidFill>
                    <a:schemeClr val="tx2"/>
                  </a:solidFill>
                  <a:latin typeface="Franklin Gothic Demi Cond" panose="020B0706030402020204" pitchFamily="34" charset="0"/>
                  <a:sym typeface="Symbol" panose="05050102010706020507" pitchFamily="18" charset="2"/>
                </a:rPr>
                <a:t>th</a:t>
              </a:r>
              <a:r>
                <a:rPr lang="en-US" sz="1000">
                  <a:solidFill>
                    <a:schemeClr val="tx2"/>
                  </a:solidFill>
                  <a:latin typeface="Franklin Gothic Demi Cond" panose="020B0706030402020204" pitchFamily="34" charset="0"/>
                  <a:sym typeface="Symbol" panose="05050102010706020507" pitchFamily="18" charset="2"/>
                </a:rPr>
                <a:t> grade students</a:t>
              </a: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67217" y="959677"/>
              <a:ext cx="2373278"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3.1</a:t>
              </a:r>
              <a:endParaRPr lang="en-US" sz="4800" spc="-200" baseline="30000">
                <a:solidFill>
                  <a:schemeClr val="tx2"/>
                </a:solidFill>
                <a:latin typeface="Franklin Gothic Demi Cond" panose="020B0706030402020204" pitchFamily="34" charset="0"/>
              </a:endParaRPr>
            </a:p>
          </p:txBody>
        </p:sp>
      </p:grpSp>
      <p:sp>
        <p:nvSpPr>
          <p:cNvPr id="2" name="TextBox 1">
            <a:extLst>
              <a:ext uri="{FF2B5EF4-FFF2-40B4-BE49-F238E27FC236}">
                <a16:creationId xmlns:a16="http://schemas.microsoft.com/office/drawing/2014/main" id="{B84460EF-B13B-E0B7-B423-E1186BE26183}"/>
              </a:ext>
            </a:extLst>
          </p:cNvPr>
          <p:cNvSpPr txBox="1"/>
          <p:nvPr/>
        </p:nvSpPr>
        <p:spPr>
          <a:xfrm>
            <a:off x="7149247" y="5115253"/>
            <a:ext cx="1686633"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ACCS = 94%</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Great Oaks = 61%</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KIPP = 86%</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North Star = 89%</a:t>
            </a:r>
          </a:p>
        </p:txBody>
      </p:sp>
      <p:grpSp>
        <p:nvGrpSpPr>
          <p:cNvPr id="3" name="Group 2">
            <a:extLst>
              <a:ext uri="{FF2B5EF4-FFF2-40B4-BE49-F238E27FC236}">
                <a16:creationId xmlns:a16="http://schemas.microsoft.com/office/drawing/2014/main" id="{35B73FC2-0EEA-EE4D-5CDB-3B05E192F574}"/>
              </a:ext>
            </a:extLst>
          </p:cNvPr>
          <p:cNvGrpSpPr/>
          <p:nvPr/>
        </p:nvGrpSpPr>
        <p:grpSpPr>
          <a:xfrm>
            <a:off x="587550" y="2056954"/>
            <a:ext cx="6743182" cy="2483277"/>
            <a:chOff x="4572000" y="1032046"/>
            <a:chExt cx="6843521" cy="2568576"/>
          </a:xfrm>
        </p:grpSpPr>
        <p:sp>
          <p:nvSpPr>
            <p:cNvPr id="4" name="Circle: Hollow 3">
              <a:extLst>
                <a:ext uri="{FF2B5EF4-FFF2-40B4-BE49-F238E27FC236}">
                  <a16:creationId xmlns:a16="http://schemas.microsoft.com/office/drawing/2014/main" id="{32ABBD99-B0F2-3A38-8188-F9CD1BBDECD3}"/>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5" name="Chart 4">
              <a:extLst>
                <a:ext uri="{FF2B5EF4-FFF2-40B4-BE49-F238E27FC236}">
                  <a16:creationId xmlns:a16="http://schemas.microsoft.com/office/drawing/2014/main" id="{02DEAB58-07E6-3F20-9E36-0A3E3F5D95B8}"/>
                </a:ext>
              </a:extLst>
            </p:cNvPr>
            <p:cNvGraphicFramePr/>
            <p:nvPr>
              <p:extLst>
                <p:ext uri="{D42A27DB-BD31-4B8C-83A1-F6EECF244321}">
                  <p14:modId xmlns:p14="http://schemas.microsoft.com/office/powerpoint/2010/main" val="233808833"/>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D0A631B-2274-C638-4E15-011B51426B41}"/>
                </a:ext>
              </a:extLst>
            </p:cNvPr>
            <p:cNvSpPr txBox="1"/>
            <p:nvPr/>
          </p:nvSpPr>
          <p:spPr>
            <a:xfrm>
              <a:off x="7247159" y="1716301"/>
              <a:ext cx="4168362" cy="573027"/>
            </a:xfrm>
            <a:prstGeom prst="rect">
              <a:avLst/>
            </a:prstGeom>
            <a:noFill/>
          </p:spPr>
          <p:txBody>
            <a:bodyPr wrap="square" lIns="0" tIns="0" rIns="0" bIns="0" rtlCol="0" anchor="ctr">
              <a:spAutoFit/>
            </a:bodyPr>
            <a:lstStyle/>
            <a:p>
              <a:pPr lvl="0"/>
              <a:r>
                <a:rPr lang="en-US" dirty="0">
                  <a:solidFill>
                    <a:schemeClr val="tx2"/>
                  </a:solidFill>
                  <a:latin typeface="Franklin Gothic Demi Cond" panose="020B0706030402020204" pitchFamily="34" charset="0"/>
                </a:rPr>
                <a:t>Average Daily Attendance 2022-23</a:t>
              </a:r>
              <a:br>
                <a:rPr lang="en-US" dirty="0">
                  <a:solidFill>
                    <a:schemeClr val="tx2"/>
                  </a:solidFill>
                  <a:latin typeface="Franklin Gothic Demi Cond" panose="020B0706030402020204" pitchFamily="34" charset="0"/>
                </a:rPr>
              </a:br>
              <a:endParaRPr lang="en-US" dirty="0">
                <a:solidFill>
                  <a:schemeClr val="tx2"/>
                </a:solidFill>
                <a:latin typeface="Franklin Gothic Demi Cond" panose="020B0706030402020204" pitchFamily="34" charset="0"/>
              </a:endParaRPr>
            </a:p>
          </p:txBody>
        </p:sp>
        <p:sp>
          <p:nvSpPr>
            <p:cNvPr id="8" name="Freeform 6">
              <a:extLst>
                <a:ext uri="{FF2B5EF4-FFF2-40B4-BE49-F238E27FC236}">
                  <a16:creationId xmlns:a16="http://schemas.microsoft.com/office/drawing/2014/main" id="{EBE73A18-A0AD-FD31-823E-2B1954300550}"/>
                </a:ext>
              </a:extLst>
            </p:cNvPr>
            <p:cNvSpPr>
              <a:spLocks/>
            </p:cNvSpPr>
            <p:nvPr/>
          </p:nvSpPr>
          <p:spPr bwMode="auto">
            <a:xfrm flipV="1">
              <a:off x="6585610" y="1765148"/>
              <a:ext cx="4168362" cy="28813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17" name="TextBox 16">
              <a:extLst>
                <a:ext uri="{FF2B5EF4-FFF2-40B4-BE49-F238E27FC236}">
                  <a16:creationId xmlns:a16="http://schemas.microsoft.com/office/drawing/2014/main" id="{F4F226E2-49B7-6F9B-A8C7-93219CD3C630}"/>
                </a:ext>
              </a:extLst>
            </p:cNvPr>
            <p:cNvSpPr txBox="1"/>
            <p:nvPr/>
          </p:nvSpPr>
          <p:spPr>
            <a:xfrm>
              <a:off x="7247159" y="2131478"/>
              <a:ext cx="2229541" cy="764037"/>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6</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90%</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7</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89%</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8</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90%</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9</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87%</a:t>
              </a:r>
            </a:p>
          </p:txBody>
        </p:sp>
      </p:grpSp>
      <p:sp>
        <p:nvSpPr>
          <p:cNvPr id="18" name="TextBox 17">
            <a:extLst>
              <a:ext uri="{FF2B5EF4-FFF2-40B4-BE49-F238E27FC236}">
                <a16:creationId xmlns:a16="http://schemas.microsoft.com/office/drawing/2014/main" id="{B08E0DFE-2A8F-67F0-CF4F-342AE16A62B7}"/>
              </a:ext>
            </a:extLst>
          </p:cNvPr>
          <p:cNvSpPr txBox="1"/>
          <p:nvPr/>
        </p:nvSpPr>
        <p:spPr>
          <a:xfrm>
            <a:off x="1339958" y="2888465"/>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89</a:t>
            </a:r>
            <a:r>
              <a:rPr lang="en-US" sz="4800" spc="-200" baseline="30000" dirty="0">
                <a:solidFill>
                  <a:schemeClr val="tx2"/>
                </a:solidFill>
                <a:latin typeface="Franklin Gothic Demi Cond" panose="020B0706030402020204" pitchFamily="34" charset="0"/>
              </a:rPr>
              <a:t>%</a:t>
            </a:r>
          </a:p>
        </p:txBody>
      </p:sp>
      <p:sp>
        <p:nvSpPr>
          <p:cNvPr id="23" name="TextBox 22">
            <a:extLst>
              <a:ext uri="{FF2B5EF4-FFF2-40B4-BE49-F238E27FC236}">
                <a16:creationId xmlns:a16="http://schemas.microsoft.com/office/drawing/2014/main" id="{67B2DFE0-3985-2DD1-DCEC-D0E4BBD29A95}"/>
              </a:ext>
            </a:extLst>
          </p:cNvPr>
          <p:cNvSpPr txBox="1"/>
          <p:nvPr/>
        </p:nvSpPr>
        <p:spPr>
          <a:xfrm>
            <a:off x="4865519" y="3108415"/>
            <a:ext cx="1686633"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ACCS = 93%</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Great Oaks = 91%</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KIPP = 88%</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North Star = 91%</a:t>
            </a:r>
          </a:p>
        </p:txBody>
      </p:sp>
    </p:spTree>
    <p:extLst>
      <p:ext uri="{BB962C8B-B14F-4D97-AF65-F5344CB8AC3E}">
        <p14:creationId xmlns:p14="http://schemas.microsoft.com/office/powerpoint/2010/main" val="32673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dirty="0"/>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aphicFrame>
        <p:nvGraphicFramePr>
          <p:cNvPr id="2" name="Chart Placeholder 8">
            <a:extLst>
              <a:ext uri="{FF2B5EF4-FFF2-40B4-BE49-F238E27FC236}">
                <a16:creationId xmlns:a16="http://schemas.microsoft.com/office/drawing/2014/main" id="{3F8B00D3-A7D4-A748-07D7-29936EF21D88}"/>
              </a:ext>
            </a:extLst>
          </p:cNvPr>
          <p:cNvGraphicFramePr>
            <a:graphicFrameLocks/>
          </p:cNvGraphicFramePr>
          <p:nvPr>
            <p:extLst>
              <p:ext uri="{D42A27DB-BD31-4B8C-83A1-F6EECF244321}">
                <p14:modId xmlns:p14="http://schemas.microsoft.com/office/powerpoint/2010/main" val="694566458"/>
              </p:ext>
            </p:extLst>
          </p:nvPr>
        </p:nvGraphicFramePr>
        <p:xfrm>
          <a:off x="667218" y="1838326"/>
          <a:ext cx="7772400" cy="445584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C8ECF4F4-5C13-04AB-8082-67BE62F4B744}"/>
              </a:ext>
            </a:extLst>
          </p:cNvPr>
          <p:cNvSpPr>
            <a:spLocks noGrp="1"/>
          </p:cNvSpPr>
          <p:nvPr>
            <p:ph type="title"/>
          </p:nvPr>
        </p:nvSpPr>
        <p:spPr>
          <a:xfrm>
            <a:off x="685800" y="1142999"/>
            <a:ext cx="7772400" cy="914402"/>
          </a:xfrm>
        </p:spPr>
        <p:txBody>
          <a:bodyPr/>
          <a:lstStyle/>
          <a:p>
            <a:r>
              <a:rPr lang="en-US" dirty="0"/>
              <a:t>average daily attendance</a:t>
            </a:r>
            <a:r>
              <a:rPr lang="en-US" sz="2000" dirty="0"/>
              <a:t> by grade</a:t>
            </a:r>
          </a:p>
        </p:txBody>
      </p:sp>
      <p:sp>
        <p:nvSpPr>
          <p:cNvPr id="4" name="Rectangle 3">
            <a:extLst>
              <a:ext uri="{FF2B5EF4-FFF2-40B4-BE49-F238E27FC236}">
                <a16:creationId xmlns:a16="http://schemas.microsoft.com/office/drawing/2014/main" id="{95F5B5CC-FB9E-FBBE-332E-8889167AE618}"/>
              </a:ext>
            </a:extLst>
          </p:cNvPr>
          <p:cNvSpPr/>
          <p:nvPr/>
        </p:nvSpPr>
        <p:spPr>
          <a:xfrm>
            <a:off x="4572000" y="1740310"/>
            <a:ext cx="2222090" cy="40508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152333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417656" y="2261448"/>
            <a:ext cx="5423186" cy="2568576"/>
            <a:chOff x="4572000" y="1032046"/>
            <a:chExt cx="5423186"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3470278303"/>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35</a:t>
              </a:r>
              <a:r>
                <a:rPr lang="en-US" sz="4800" spc="-200" baseline="30000" dirty="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175238" y="1717478"/>
              <a:ext cx="2241725" cy="46166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Chronically Absent in 2022-23</a:t>
              </a:r>
              <a:br>
                <a:rPr lang="en-US" sz="1500" dirty="0">
                  <a:solidFill>
                    <a:schemeClr val="tx2"/>
                  </a:solidFill>
                  <a:latin typeface="Franklin Gothic Demi Cond" panose="020B0706030402020204" pitchFamily="34" charset="0"/>
                </a:rPr>
              </a:br>
              <a:endParaRPr lang="en-US" sz="1500" dirty="0">
                <a:solidFill>
                  <a:schemeClr val="tx2"/>
                </a:solidFill>
                <a:latin typeface="Franklin Gothic Demi Cond" panose="020B0706030402020204" pitchFamily="34" charset="0"/>
              </a:endParaRP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flipV="1">
              <a:off x="6585610" y="1765149"/>
              <a:ext cx="3409576" cy="21004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29" name="TextBox 28">
              <a:extLst>
                <a:ext uri="{FF2B5EF4-FFF2-40B4-BE49-F238E27FC236}">
                  <a16:creationId xmlns:a16="http://schemas.microsoft.com/office/drawing/2014/main" id="{296E9355-C972-DED4-36F1-E682F414E2E1}"/>
                </a:ext>
              </a:extLst>
            </p:cNvPr>
            <p:cNvSpPr txBox="1"/>
            <p:nvPr/>
          </p:nvSpPr>
          <p:spPr>
            <a:xfrm>
              <a:off x="7107439" y="2116510"/>
              <a:ext cx="222954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6</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36%</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7</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37%</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8</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30%</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9</a:t>
              </a:r>
              <a:r>
                <a:rPr lang="en-US" sz="1200" spc="-10" baseline="30000" dirty="0">
                  <a:solidFill>
                    <a:schemeClr val="tx2"/>
                  </a:solidFill>
                  <a:latin typeface="Franklin Gothic Book" panose="020B0503020102020204" pitchFamily="34" charset="0"/>
                </a:rPr>
                <a:t>th</a:t>
              </a:r>
              <a:r>
                <a:rPr lang="en-US" sz="1200" spc="-10" dirty="0">
                  <a:solidFill>
                    <a:schemeClr val="tx2"/>
                  </a:solidFill>
                  <a:latin typeface="Franklin Gothic Book" panose="020B0503020102020204" pitchFamily="34" charset="0"/>
                </a:rPr>
                <a:t> grade = 40%</a:t>
              </a: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674309" y="5016823"/>
            <a:ext cx="3154178" cy="89255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a:solidFill>
                  <a:schemeClr val="accent1"/>
                </a:solidFill>
                <a:latin typeface="Franklin Gothic Demi Cond" panose="020B0706030402020204" pitchFamily="34" charset="0"/>
              </a:rPr>
              <a:t>Students who missed 10% of enrolled days are considered chronically absent.</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1357" y="969402"/>
            <a:ext cx="7915093" cy="1159606"/>
            <a:chOff x="659939" y="959677"/>
            <a:chExt cx="7915093"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chronic absenteeism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percent of 6</a:t>
              </a:r>
              <a:r>
                <a:rPr lang="en-US" sz="1000" baseline="30000">
                  <a:solidFill>
                    <a:schemeClr val="tx2"/>
                  </a:solidFill>
                  <a:latin typeface="Franklin Gothic Demi Cond" panose="020B0706030402020204" pitchFamily="34" charset="0"/>
                  <a:sym typeface="Symbol" panose="05050102010706020507" pitchFamily="18" charset="2"/>
                </a:rPr>
                <a:t>th</a:t>
              </a:r>
              <a:r>
                <a:rPr lang="en-US" sz="1000">
                  <a:solidFill>
                    <a:schemeClr val="tx2"/>
                  </a:solidFill>
                  <a:latin typeface="Franklin Gothic Demi Cond" panose="020B0706030402020204" pitchFamily="34" charset="0"/>
                  <a:sym typeface="Symbol" panose="05050102010706020507" pitchFamily="18" charset="2"/>
                </a:rPr>
                <a:t> – 9</a:t>
              </a:r>
              <a:r>
                <a:rPr lang="en-US" sz="1000" baseline="30000">
                  <a:solidFill>
                    <a:schemeClr val="tx2"/>
                  </a:solidFill>
                  <a:latin typeface="Franklin Gothic Demi Cond" panose="020B0706030402020204" pitchFamily="34" charset="0"/>
                  <a:sym typeface="Symbol" panose="05050102010706020507" pitchFamily="18" charset="2"/>
                </a:rPr>
                <a:t>th</a:t>
              </a:r>
              <a:r>
                <a:rPr lang="en-US" sz="1000">
                  <a:solidFill>
                    <a:schemeClr val="tx2"/>
                  </a:solidFill>
                  <a:latin typeface="Franklin Gothic Demi Cond" panose="020B0706030402020204" pitchFamily="34" charset="0"/>
                  <a:sym typeface="Symbol" panose="05050102010706020507" pitchFamily="18" charset="2"/>
                </a:rPr>
                <a:t> grade students who missed 10% or more of enrolled school days</a:t>
              </a: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59939" y="959677"/>
              <a:ext cx="2387833"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3.2</a:t>
              </a:r>
              <a:endParaRPr lang="en-US" sz="4800" spc="-200" baseline="30000">
                <a:solidFill>
                  <a:schemeClr val="tx2"/>
                </a:solidFill>
                <a:latin typeface="Franklin Gothic Demi Cond" panose="020B0706030402020204" pitchFamily="34" charset="0"/>
              </a:endParaRPr>
            </a:p>
          </p:txBody>
        </p:sp>
      </p:grpSp>
      <p:grpSp>
        <p:nvGrpSpPr>
          <p:cNvPr id="2" name="Group 1">
            <a:extLst>
              <a:ext uri="{FF2B5EF4-FFF2-40B4-BE49-F238E27FC236}">
                <a16:creationId xmlns:a16="http://schemas.microsoft.com/office/drawing/2014/main" id="{7302C3E5-BD9C-03D4-D0BF-619749CCC6EE}"/>
              </a:ext>
            </a:extLst>
          </p:cNvPr>
          <p:cNvGrpSpPr/>
          <p:nvPr/>
        </p:nvGrpSpPr>
        <p:grpSpPr>
          <a:xfrm>
            <a:off x="3765198" y="4631460"/>
            <a:ext cx="4337792" cy="1514617"/>
            <a:chOff x="4572000" y="1032046"/>
            <a:chExt cx="7007477" cy="2568576"/>
          </a:xfrm>
        </p:grpSpPr>
        <p:sp>
          <p:nvSpPr>
            <p:cNvPr id="3" name="Circle: Hollow 2">
              <a:extLst>
                <a:ext uri="{FF2B5EF4-FFF2-40B4-BE49-F238E27FC236}">
                  <a16:creationId xmlns:a16="http://schemas.microsoft.com/office/drawing/2014/main" id="{8C78ACE6-8C88-DFFD-6866-18AEB32F49A9}"/>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4" name="Chart 3">
              <a:extLst>
                <a:ext uri="{FF2B5EF4-FFF2-40B4-BE49-F238E27FC236}">
                  <a16:creationId xmlns:a16="http://schemas.microsoft.com/office/drawing/2014/main" id="{C5DA7632-BD55-2D16-3F8A-C7AD5617FC2B}"/>
                </a:ext>
              </a:extLst>
            </p:cNvPr>
            <p:cNvGraphicFramePr/>
            <p:nvPr>
              <p:extLst>
                <p:ext uri="{D42A27DB-BD31-4B8C-83A1-F6EECF244321}">
                  <p14:modId xmlns:p14="http://schemas.microsoft.com/office/powerpoint/2010/main" val="2879122132"/>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8165E37-74F3-6783-6F5B-91A9A16F732B}"/>
                </a:ext>
              </a:extLst>
            </p:cNvPr>
            <p:cNvSpPr txBox="1"/>
            <p:nvPr/>
          </p:nvSpPr>
          <p:spPr>
            <a:xfrm>
              <a:off x="7181848" y="1659470"/>
              <a:ext cx="4006001" cy="782918"/>
            </a:xfrm>
            <a:prstGeom prst="rect">
              <a:avLst/>
            </a:prstGeom>
            <a:noFill/>
          </p:spPr>
          <p:txBody>
            <a:bodyPr wrap="square" lIns="0" tIns="0" rIns="0" bIns="0" rtlCol="0" anchor="ctr">
              <a:spAutoFit/>
            </a:bodyPr>
            <a:lstStyle/>
            <a:p>
              <a:pPr lvl="0"/>
              <a:r>
                <a:rPr lang="en-US" sz="1500" dirty="0">
                  <a:solidFill>
                    <a:schemeClr val="tx1">
                      <a:lumMod val="50000"/>
                      <a:lumOff val="50000"/>
                    </a:schemeClr>
                  </a:solidFill>
                  <a:latin typeface="Franklin Gothic Demi Cond" panose="020B0706030402020204" pitchFamily="34" charset="0"/>
                </a:rPr>
                <a:t>Chronically Absent in 2021-22</a:t>
              </a:r>
              <a:br>
                <a:rPr lang="en-US" sz="1500" dirty="0">
                  <a:solidFill>
                    <a:schemeClr val="tx1">
                      <a:lumMod val="50000"/>
                      <a:lumOff val="50000"/>
                    </a:schemeClr>
                  </a:solidFill>
                  <a:latin typeface="Franklin Gothic Demi Cond" panose="020B0706030402020204" pitchFamily="34" charset="0"/>
                </a:rPr>
              </a:br>
              <a:endParaRPr lang="en-US" sz="1500" dirty="0">
                <a:solidFill>
                  <a:schemeClr val="tx1">
                    <a:lumMod val="50000"/>
                    <a:lumOff val="50000"/>
                  </a:schemeClr>
                </a:solidFill>
                <a:latin typeface="Franklin Gothic Demi Cond" panose="020B0706030402020204" pitchFamily="34" charset="0"/>
              </a:endParaRPr>
            </a:p>
          </p:txBody>
        </p:sp>
        <p:sp>
          <p:nvSpPr>
            <p:cNvPr id="7" name="Freeform 6">
              <a:extLst>
                <a:ext uri="{FF2B5EF4-FFF2-40B4-BE49-F238E27FC236}">
                  <a16:creationId xmlns:a16="http://schemas.microsoft.com/office/drawing/2014/main" id="{37FBA13B-5931-3D30-C670-E6C3C46205F7}"/>
                </a:ext>
              </a:extLst>
            </p:cNvPr>
            <p:cNvSpPr>
              <a:spLocks/>
            </p:cNvSpPr>
            <p:nvPr/>
          </p:nvSpPr>
          <p:spPr bwMode="auto">
            <a:xfrm flipV="1">
              <a:off x="6585609" y="1883452"/>
              <a:ext cx="4993868" cy="178550"/>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8" name="TextBox 7">
              <a:extLst>
                <a:ext uri="{FF2B5EF4-FFF2-40B4-BE49-F238E27FC236}">
                  <a16:creationId xmlns:a16="http://schemas.microsoft.com/office/drawing/2014/main" id="{B93457CB-75A1-B5B8-2E76-ED62BBF209CB}"/>
                </a:ext>
              </a:extLst>
            </p:cNvPr>
            <p:cNvSpPr txBox="1"/>
            <p:nvPr/>
          </p:nvSpPr>
          <p:spPr>
            <a:xfrm>
              <a:off x="7262042" y="2132924"/>
              <a:ext cx="2229539" cy="1252670"/>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6</a:t>
              </a:r>
              <a:r>
                <a:rPr lang="en-US" sz="1200" spc="-10" baseline="30000" dirty="0">
                  <a:solidFill>
                    <a:schemeClr val="tx1">
                      <a:lumMod val="50000"/>
                      <a:lumOff val="50000"/>
                    </a:schemeClr>
                  </a:solidFill>
                  <a:latin typeface="Franklin Gothic Book" panose="020B0503020102020204" pitchFamily="34" charset="0"/>
                </a:rPr>
                <a:t>th</a:t>
              </a:r>
              <a:r>
                <a:rPr lang="en-US" sz="1200" spc="-10" dirty="0">
                  <a:solidFill>
                    <a:schemeClr val="tx1">
                      <a:lumMod val="50000"/>
                      <a:lumOff val="50000"/>
                    </a:schemeClr>
                  </a:solidFill>
                  <a:latin typeface="Franklin Gothic Book" panose="020B0503020102020204" pitchFamily="34" charset="0"/>
                </a:rPr>
                <a:t> grade = 49%</a:t>
              </a:r>
            </a:p>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7</a:t>
              </a:r>
              <a:r>
                <a:rPr lang="en-US" sz="1200" spc="-10" baseline="30000" dirty="0">
                  <a:solidFill>
                    <a:schemeClr val="tx1">
                      <a:lumMod val="50000"/>
                      <a:lumOff val="50000"/>
                    </a:schemeClr>
                  </a:solidFill>
                  <a:latin typeface="Franklin Gothic Book" panose="020B0503020102020204" pitchFamily="34" charset="0"/>
                </a:rPr>
                <a:t>th</a:t>
              </a:r>
              <a:r>
                <a:rPr lang="en-US" sz="1200" spc="-10" dirty="0">
                  <a:solidFill>
                    <a:schemeClr val="tx1">
                      <a:lumMod val="50000"/>
                      <a:lumOff val="50000"/>
                    </a:schemeClr>
                  </a:solidFill>
                  <a:latin typeface="Franklin Gothic Book" panose="020B0503020102020204" pitchFamily="34" charset="0"/>
                </a:rPr>
                <a:t> grade = 48%</a:t>
              </a:r>
            </a:p>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8</a:t>
              </a:r>
              <a:r>
                <a:rPr lang="en-US" sz="1200" spc="-10" baseline="30000" dirty="0">
                  <a:solidFill>
                    <a:schemeClr val="tx1">
                      <a:lumMod val="50000"/>
                      <a:lumOff val="50000"/>
                    </a:schemeClr>
                  </a:solidFill>
                  <a:latin typeface="Franklin Gothic Book" panose="020B0503020102020204" pitchFamily="34" charset="0"/>
                </a:rPr>
                <a:t>th</a:t>
              </a:r>
              <a:r>
                <a:rPr lang="en-US" sz="1200" spc="-10" dirty="0">
                  <a:solidFill>
                    <a:schemeClr val="tx1">
                      <a:lumMod val="50000"/>
                      <a:lumOff val="50000"/>
                    </a:schemeClr>
                  </a:solidFill>
                  <a:latin typeface="Franklin Gothic Book" panose="020B0503020102020204" pitchFamily="34" charset="0"/>
                </a:rPr>
                <a:t> grade = 38%</a:t>
              </a:r>
            </a:p>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9</a:t>
              </a:r>
              <a:r>
                <a:rPr lang="en-US" sz="1200" spc="-10" baseline="30000" dirty="0">
                  <a:solidFill>
                    <a:schemeClr val="tx1">
                      <a:lumMod val="50000"/>
                      <a:lumOff val="50000"/>
                    </a:schemeClr>
                  </a:solidFill>
                  <a:latin typeface="Franklin Gothic Book" panose="020B0503020102020204" pitchFamily="34" charset="0"/>
                </a:rPr>
                <a:t>th</a:t>
              </a:r>
              <a:r>
                <a:rPr lang="en-US" sz="1200" spc="-10" dirty="0">
                  <a:solidFill>
                    <a:schemeClr val="tx1">
                      <a:lumMod val="50000"/>
                      <a:lumOff val="50000"/>
                    </a:schemeClr>
                  </a:solidFill>
                  <a:latin typeface="Franklin Gothic Book" panose="020B0503020102020204" pitchFamily="34" charset="0"/>
                </a:rPr>
                <a:t> grade = 51%</a:t>
              </a:r>
            </a:p>
          </p:txBody>
        </p:sp>
      </p:grpSp>
      <p:sp>
        <p:nvSpPr>
          <p:cNvPr id="17" name="TextBox 16">
            <a:extLst>
              <a:ext uri="{FF2B5EF4-FFF2-40B4-BE49-F238E27FC236}">
                <a16:creationId xmlns:a16="http://schemas.microsoft.com/office/drawing/2014/main" id="{37BDB057-8D0D-7BB8-F7D8-F494A5051809}"/>
              </a:ext>
            </a:extLst>
          </p:cNvPr>
          <p:cNvSpPr txBox="1"/>
          <p:nvPr/>
        </p:nvSpPr>
        <p:spPr>
          <a:xfrm>
            <a:off x="4121235" y="5095951"/>
            <a:ext cx="691856" cy="553998"/>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46</a:t>
            </a:r>
            <a:r>
              <a:rPr lang="en-US" sz="2400" spc="-200" dirty="0">
                <a:solidFill>
                  <a:schemeClr val="tx1">
                    <a:lumMod val="65000"/>
                    <a:lumOff val="35000"/>
                  </a:schemeClr>
                </a:solidFill>
                <a:latin typeface="Franklin Gothic Demi Cond" panose="020B0706030402020204" pitchFamily="34" charset="0"/>
              </a:rPr>
              <a:t>%</a:t>
            </a:r>
          </a:p>
        </p:txBody>
      </p:sp>
      <p:sp>
        <p:nvSpPr>
          <p:cNvPr id="23" name="TextBox 22">
            <a:extLst>
              <a:ext uri="{FF2B5EF4-FFF2-40B4-BE49-F238E27FC236}">
                <a16:creationId xmlns:a16="http://schemas.microsoft.com/office/drawing/2014/main" id="{48270AC4-D05B-0E40-6B31-50DD403EB337}"/>
              </a:ext>
            </a:extLst>
          </p:cNvPr>
          <p:cNvSpPr txBox="1"/>
          <p:nvPr/>
        </p:nvSpPr>
        <p:spPr>
          <a:xfrm>
            <a:off x="4391119" y="3333393"/>
            <a:ext cx="222954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ACCS = 21%</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Great Oaks = 21%</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KIPP = 45%</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North Star = 24%</a:t>
            </a:r>
          </a:p>
        </p:txBody>
      </p:sp>
      <p:sp>
        <p:nvSpPr>
          <p:cNvPr id="26" name="TextBox 25">
            <a:extLst>
              <a:ext uri="{FF2B5EF4-FFF2-40B4-BE49-F238E27FC236}">
                <a16:creationId xmlns:a16="http://schemas.microsoft.com/office/drawing/2014/main" id="{FCC29F77-86CE-65D2-EA91-3AFCBD84AF26}"/>
              </a:ext>
            </a:extLst>
          </p:cNvPr>
          <p:cNvSpPr txBox="1"/>
          <p:nvPr/>
        </p:nvSpPr>
        <p:spPr>
          <a:xfrm>
            <a:off x="6795435" y="5280617"/>
            <a:ext cx="222954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ACCS = 13%</a:t>
            </a:r>
          </a:p>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Great Oaks = 52%</a:t>
            </a:r>
          </a:p>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KIPP = 53%</a:t>
            </a:r>
          </a:p>
          <a:p>
            <a:pPr marL="171450" lvl="0" indent="-171450">
              <a:buFont typeface="Arial" panose="020B0604020202020204" pitchFamily="34" charset="0"/>
              <a:buChar char="•"/>
            </a:pPr>
            <a:r>
              <a:rPr lang="en-US" sz="1200" spc="-10" dirty="0">
                <a:solidFill>
                  <a:schemeClr val="tx1">
                    <a:lumMod val="50000"/>
                    <a:lumOff val="50000"/>
                  </a:schemeClr>
                </a:solidFill>
                <a:latin typeface="Franklin Gothic Book" panose="020B0503020102020204" pitchFamily="34" charset="0"/>
              </a:rPr>
              <a:t>North Star = 23%</a:t>
            </a:r>
          </a:p>
        </p:txBody>
      </p:sp>
    </p:spTree>
    <p:extLst>
      <p:ext uri="{BB962C8B-B14F-4D97-AF65-F5344CB8AC3E}">
        <p14:creationId xmlns:p14="http://schemas.microsoft.com/office/powerpoint/2010/main" val="373175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dirty="0"/>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aphicFrame>
        <p:nvGraphicFramePr>
          <p:cNvPr id="2" name="Chart Placeholder 8">
            <a:extLst>
              <a:ext uri="{FF2B5EF4-FFF2-40B4-BE49-F238E27FC236}">
                <a16:creationId xmlns:a16="http://schemas.microsoft.com/office/drawing/2014/main" id="{3F8B00D3-A7D4-A748-07D7-29936EF21D88}"/>
              </a:ext>
            </a:extLst>
          </p:cNvPr>
          <p:cNvGraphicFramePr>
            <a:graphicFrameLocks/>
          </p:cNvGraphicFramePr>
          <p:nvPr>
            <p:extLst>
              <p:ext uri="{D42A27DB-BD31-4B8C-83A1-F6EECF244321}">
                <p14:modId xmlns:p14="http://schemas.microsoft.com/office/powerpoint/2010/main" val="1125404234"/>
              </p:ext>
            </p:extLst>
          </p:nvPr>
        </p:nvGraphicFramePr>
        <p:xfrm>
          <a:off x="667218" y="1838326"/>
          <a:ext cx="7772400" cy="445584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C8ECF4F4-5C13-04AB-8082-67BE62F4B744}"/>
              </a:ext>
            </a:extLst>
          </p:cNvPr>
          <p:cNvSpPr>
            <a:spLocks noGrp="1"/>
          </p:cNvSpPr>
          <p:nvPr>
            <p:ph type="title"/>
          </p:nvPr>
        </p:nvSpPr>
        <p:spPr>
          <a:xfrm>
            <a:off x="685800" y="1142999"/>
            <a:ext cx="7772400" cy="914402"/>
          </a:xfrm>
        </p:spPr>
        <p:txBody>
          <a:bodyPr/>
          <a:lstStyle/>
          <a:p>
            <a:r>
              <a:rPr lang="en-US" dirty="0"/>
              <a:t>chronic absenteeism</a:t>
            </a:r>
            <a:r>
              <a:rPr lang="en-US" sz="2000" dirty="0"/>
              <a:t> by grade</a:t>
            </a:r>
          </a:p>
        </p:txBody>
      </p:sp>
      <p:sp>
        <p:nvSpPr>
          <p:cNvPr id="4" name="Rectangle 3">
            <a:extLst>
              <a:ext uri="{FF2B5EF4-FFF2-40B4-BE49-F238E27FC236}">
                <a16:creationId xmlns:a16="http://schemas.microsoft.com/office/drawing/2014/main" id="{95F5B5CC-FB9E-FBBE-332E-8889167AE618}"/>
              </a:ext>
            </a:extLst>
          </p:cNvPr>
          <p:cNvSpPr/>
          <p:nvPr/>
        </p:nvSpPr>
        <p:spPr>
          <a:xfrm>
            <a:off x="4488096" y="1719760"/>
            <a:ext cx="2222090" cy="40508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262497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half" idx="2"/>
          </p:nvPr>
        </p:nvSpPr>
        <p:spPr>
          <a:xfrm>
            <a:off x="1618130" y="2785187"/>
            <a:ext cx="2725270" cy="914399"/>
          </a:xfrm>
        </p:spPr>
        <p:txBody>
          <a:bodyPr anchor="ctr"/>
          <a:lstStyle/>
          <a:p>
            <a:r>
              <a:rPr lang="en-US"/>
              <a:t>introduction</a:t>
            </a:r>
          </a:p>
        </p:txBody>
      </p:sp>
      <p:sp>
        <p:nvSpPr>
          <p:cNvPr id="31" name="Text Placeholder 30"/>
          <p:cNvSpPr>
            <a:spLocks noGrp="1"/>
          </p:cNvSpPr>
          <p:nvPr>
            <p:ph type="body" sz="quarter" idx="11"/>
          </p:nvPr>
        </p:nvSpPr>
        <p:spPr/>
        <p:txBody>
          <a:bodyPr/>
          <a:lstStyle/>
          <a:p>
            <a:r>
              <a:rPr lang="en-US">
                <a:solidFill>
                  <a:schemeClr val="accent2">
                    <a:lumMod val="50000"/>
                  </a:schemeClr>
                </a:solidFill>
              </a:rPr>
              <a:t>01</a:t>
            </a:r>
          </a:p>
        </p:txBody>
      </p:sp>
      <p:sp>
        <p:nvSpPr>
          <p:cNvPr id="5" name="Text Placeholder 4"/>
          <p:cNvSpPr>
            <a:spLocks noGrp="1"/>
          </p:cNvSpPr>
          <p:nvPr>
            <p:ph type="body" idx="28"/>
          </p:nvPr>
        </p:nvSpPr>
        <p:spPr/>
        <p:txBody>
          <a:bodyPr/>
          <a:lstStyle/>
          <a:p>
            <a:r>
              <a:rPr lang="en-US"/>
              <a:t>table of contents</a:t>
            </a:r>
          </a:p>
        </p:txBody>
      </p:sp>
      <p:sp>
        <p:nvSpPr>
          <p:cNvPr id="45" name="Text Placeholder 44"/>
          <p:cNvSpPr>
            <a:spLocks noGrp="1"/>
          </p:cNvSpPr>
          <p:nvPr>
            <p:ph type="body" sz="half" idx="29"/>
          </p:nvPr>
        </p:nvSpPr>
        <p:spPr>
          <a:xfrm>
            <a:off x="1618130" y="3699592"/>
            <a:ext cx="2725270" cy="914399"/>
          </a:xfrm>
        </p:spPr>
        <p:txBody>
          <a:bodyPr anchor="ctr"/>
          <a:lstStyle/>
          <a:p>
            <a:r>
              <a:rPr lang="en-US"/>
              <a:t>student academic performance and demographic </a:t>
            </a:r>
            <a:r>
              <a:rPr lang="en-US" err="1"/>
              <a:t>gpras</a:t>
            </a:r>
            <a:endParaRPr lang="en-US"/>
          </a:p>
        </p:txBody>
      </p:sp>
      <p:sp>
        <p:nvSpPr>
          <p:cNvPr id="46" name="Text Placeholder 45"/>
          <p:cNvSpPr>
            <a:spLocks noGrp="1"/>
          </p:cNvSpPr>
          <p:nvPr>
            <p:ph type="body" sz="quarter" idx="30"/>
          </p:nvPr>
        </p:nvSpPr>
        <p:spPr/>
        <p:txBody>
          <a:bodyPr/>
          <a:lstStyle/>
          <a:p>
            <a:r>
              <a:rPr lang="en-US">
                <a:solidFill>
                  <a:schemeClr val="accent2">
                    <a:lumMod val="50000"/>
                  </a:schemeClr>
                </a:solidFill>
              </a:rPr>
              <a:t>02</a:t>
            </a:r>
          </a:p>
        </p:txBody>
      </p:sp>
      <p:sp>
        <p:nvSpPr>
          <p:cNvPr id="47" name="Text Placeholder 46"/>
          <p:cNvSpPr>
            <a:spLocks noGrp="1"/>
          </p:cNvSpPr>
          <p:nvPr>
            <p:ph type="body" sz="half" idx="31"/>
          </p:nvPr>
        </p:nvSpPr>
        <p:spPr>
          <a:xfrm>
            <a:off x="1609165" y="4599771"/>
            <a:ext cx="2725270" cy="914399"/>
          </a:xfrm>
        </p:spPr>
        <p:txBody>
          <a:bodyPr anchor="ctr"/>
          <a:lstStyle/>
          <a:p>
            <a:r>
              <a:rPr lang="en-US"/>
              <a:t>student survey perception and participation data and </a:t>
            </a:r>
            <a:r>
              <a:rPr lang="en-US" err="1"/>
              <a:t>gpras</a:t>
            </a:r>
            <a:endParaRPr lang="en-US"/>
          </a:p>
        </p:txBody>
      </p:sp>
      <p:sp>
        <p:nvSpPr>
          <p:cNvPr id="48" name="Text Placeholder 47"/>
          <p:cNvSpPr>
            <a:spLocks noGrp="1"/>
          </p:cNvSpPr>
          <p:nvPr>
            <p:ph type="body" sz="quarter" idx="32"/>
          </p:nvPr>
        </p:nvSpPr>
        <p:spPr/>
        <p:txBody>
          <a:bodyPr/>
          <a:lstStyle/>
          <a:p>
            <a:r>
              <a:rPr lang="en-US">
                <a:solidFill>
                  <a:schemeClr val="accent2">
                    <a:lumMod val="50000"/>
                  </a:schemeClr>
                </a:solidFill>
              </a:rPr>
              <a:t>03</a:t>
            </a:r>
          </a:p>
        </p:txBody>
      </p:sp>
      <p:sp>
        <p:nvSpPr>
          <p:cNvPr id="75" name="Text Placeholder 74"/>
          <p:cNvSpPr>
            <a:spLocks noGrp="1"/>
          </p:cNvSpPr>
          <p:nvPr>
            <p:ph type="body" sz="half" idx="33"/>
          </p:nvPr>
        </p:nvSpPr>
        <p:spPr>
          <a:xfrm>
            <a:off x="5732930" y="2789853"/>
            <a:ext cx="2869894" cy="914399"/>
          </a:xfrm>
        </p:spPr>
        <p:txBody>
          <a:bodyPr anchor="ctr"/>
          <a:lstStyle/>
          <a:p>
            <a:r>
              <a:rPr lang="en-US"/>
              <a:t>community survey data</a:t>
            </a:r>
          </a:p>
        </p:txBody>
      </p:sp>
      <p:sp>
        <p:nvSpPr>
          <p:cNvPr id="76" name="Text Placeholder 75"/>
          <p:cNvSpPr>
            <a:spLocks noGrp="1"/>
          </p:cNvSpPr>
          <p:nvPr>
            <p:ph type="body" sz="quarter" idx="34"/>
          </p:nvPr>
        </p:nvSpPr>
        <p:spPr/>
        <p:txBody>
          <a:bodyPr/>
          <a:lstStyle/>
          <a:p>
            <a:r>
              <a:rPr lang="en-US">
                <a:solidFill>
                  <a:schemeClr val="accent2">
                    <a:lumMod val="50000"/>
                  </a:schemeClr>
                </a:solidFill>
              </a:rPr>
              <a:t>04</a:t>
            </a:r>
          </a:p>
        </p:txBody>
      </p:sp>
      <p:sp>
        <p:nvSpPr>
          <p:cNvPr id="77" name="Text Placeholder 76"/>
          <p:cNvSpPr>
            <a:spLocks noGrp="1"/>
          </p:cNvSpPr>
          <p:nvPr>
            <p:ph type="body" sz="half" idx="35"/>
          </p:nvPr>
        </p:nvSpPr>
        <p:spPr>
          <a:xfrm>
            <a:off x="5732930" y="3678553"/>
            <a:ext cx="2725270" cy="914399"/>
          </a:xfrm>
        </p:spPr>
        <p:txBody>
          <a:bodyPr anchor="ctr"/>
          <a:lstStyle/>
          <a:p>
            <a:r>
              <a:rPr lang="en-US"/>
              <a:t>additional data</a:t>
            </a:r>
          </a:p>
        </p:txBody>
      </p:sp>
      <p:sp>
        <p:nvSpPr>
          <p:cNvPr id="78" name="Text Placeholder 77"/>
          <p:cNvSpPr>
            <a:spLocks noGrp="1"/>
          </p:cNvSpPr>
          <p:nvPr>
            <p:ph type="body" sz="quarter" idx="36"/>
          </p:nvPr>
        </p:nvSpPr>
        <p:spPr/>
        <p:txBody>
          <a:bodyPr/>
          <a:lstStyle/>
          <a:p>
            <a:r>
              <a:rPr lang="en-US">
                <a:solidFill>
                  <a:schemeClr val="accent2">
                    <a:lumMod val="50000"/>
                  </a:schemeClr>
                </a:solidFill>
              </a:rPr>
              <a:t>05</a:t>
            </a:r>
          </a:p>
        </p:txBody>
      </p:sp>
      <p:sp>
        <p:nvSpPr>
          <p:cNvPr id="79" name="Text Placeholder 78"/>
          <p:cNvSpPr>
            <a:spLocks noGrp="1"/>
          </p:cNvSpPr>
          <p:nvPr>
            <p:ph type="body" sz="half" idx="37"/>
          </p:nvPr>
        </p:nvSpPr>
        <p:spPr>
          <a:xfrm>
            <a:off x="5732930" y="4562598"/>
            <a:ext cx="2725270" cy="914399"/>
          </a:xfrm>
        </p:spPr>
        <p:txBody>
          <a:bodyPr anchor="ctr"/>
          <a:lstStyle/>
          <a:p>
            <a:r>
              <a:rPr lang="en-US"/>
              <a:t>key findings &amp; conclusions</a:t>
            </a:r>
          </a:p>
        </p:txBody>
      </p:sp>
      <p:sp>
        <p:nvSpPr>
          <p:cNvPr id="80" name="Text Placeholder 79"/>
          <p:cNvSpPr>
            <a:spLocks noGrp="1"/>
          </p:cNvSpPr>
          <p:nvPr>
            <p:ph type="body" sz="quarter" idx="38"/>
          </p:nvPr>
        </p:nvSpPr>
        <p:spPr/>
        <p:txBody>
          <a:bodyPr/>
          <a:lstStyle/>
          <a:p>
            <a:r>
              <a:rPr lang="en-US">
                <a:solidFill>
                  <a:schemeClr val="accent2">
                    <a:lumMod val="50000"/>
                  </a:schemeClr>
                </a:solidFill>
              </a:rPr>
              <a:t>06</a:t>
            </a:r>
          </a:p>
        </p:txBody>
      </p:sp>
      <p:sp>
        <p:nvSpPr>
          <p:cNvPr id="2" name="Rectangle 9">
            <a:extLst>
              <a:ext uri="{FF2B5EF4-FFF2-40B4-BE49-F238E27FC236}">
                <a16:creationId xmlns:a16="http://schemas.microsoft.com/office/drawing/2014/main" id="{189FBD16-2CF9-09BE-D23A-54926FEBD53D}"/>
              </a:ext>
            </a:extLst>
          </p:cNvPr>
          <p:cNvSpPr>
            <a:spLocks noChangeArrowheads="1"/>
          </p:cNvSpPr>
          <p:nvPr/>
        </p:nvSpPr>
        <p:spPr bwMode="auto">
          <a:xfrm>
            <a:off x="1994477" y="6218276"/>
            <a:ext cx="1229008" cy="66675"/>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sp>
        <p:nvSpPr>
          <p:cNvPr id="3" name="Rectangle 2">
            <a:extLst>
              <a:ext uri="{FF2B5EF4-FFF2-40B4-BE49-F238E27FC236}">
                <a16:creationId xmlns:a16="http://schemas.microsoft.com/office/drawing/2014/main" id="{7382B9A5-4D4B-E554-2EC3-A5D5AE72C694}"/>
              </a:ext>
            </a:extLst>
          </p:cNvPr>
          <p:cNvSpPr>
            <a:spLocks noChangeArrowheads="1"/>
          </p:cNvSpPr>
          <p:nvPr/>
        </p:nvSpPr>
        <p:spPr bwMode="auto">
          <a:xfrm>
            <a:off x="3303156" y="6218276"/>
            <a:ext cx="1229008" cy="66675"/>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sp>
        <p:nvSpPr>
          <p:cNvPr id="4" name="Rectangle 3">
            <a:extLst>
              <a:ext uri="{FF2B5EF4-FFF2-40B4-BE49-F238E27FC236}">
                <a16:creationId xmlns:a16="http://schemas.microsoft.com/office/drawing/2014/main" id="{C3F0EDEA-F886-43E9-470C-755CBA660780}"/>
              </a:ext>
            </a:extLst>
          </p:cNvPr>
          <p:cNvSpPr>
            <a:spLocks noChangeArrowheads="1"/>
          </p:cNvSpPr>
          <p:nvPr/>
        </p:nvSpPr>
        <p:spPr bwMode="auto">
          <a:xfrm>
            <a:off x="4611835" y="6218276"/>
            <a:ext cx="1229008" cy="66675"/>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sp>
        <p:nvSpPr>
          <p:cNvPr id="6" name="Rectangle 5">
            <a:extLst>
              <a:ext uri="{FF2B5EF4-FFF2-40B4-BE49-F238E27FC236}">
                <a16:creationId xmlns:a16="http://schemas.microsoft.com/office/drawing/2014/main" id="{0640B999-6FC2-0FE7-2C36-41FA6124EAD3}"/>
              </a:ext>
            </a:extLst>
          </p:cNvPr>
          <p:cNvSpPr>
            <a:spLocks noChangeArrowheads="1"/>
          </p:cNvSpPr>
          <p:nvPr/>
        </p:nvSpPr>
        <p:spPr bwMode="auto">
          <a:xfrm>
            <a:off x="5920514" y="6218276"/>
            <a:ext cx="1229008" cy="66675"/>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sp>
        <p:nvSpPr>
          <p:cNvPr id="7" name="Rectangle 6">
            <a:extLst>
              <a:ext uri="{FF2B5EF4-FFF2-40B4-BE49-F238E27FC236}">
                <a16:creationId xmlns:a16="http://schemas.microsoft.com/office/drawing/2014/main" id="{28880429-4810-D774-6EDC-67BDF346430E}"/>
              </a:ext>
            </a:extLst>
          </p:cNvPr>
          <p:cNvSpPr>
            <a:spLocks noChangeArrowheads="1"/>
          </p:cNvSpPr>
          <p:nvPr/>
        </p:nvSpPr>
        <p:spPr bwMode="auto">
          <a:xfrm>
            <a:off x="7229192" y="6218276"/>
            <a:ext cx="1229008" cy="66675"/>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sp>
        <p:nvSpPr>
          <p:cNvPr id="13" name="Rectangle 9">
            <a:extLst>
              <a:ext uri="{FF2B5EF4-FFF2-40B4-BE49-F238E27FC236}">
                <a16:creationId xmlns:a16="http://schemas.microsoft.com/office/drawing/2014/main" id="{F7BD3B03-1FB6-5766-EE6A-F82B503F82FF}"/>
              </a:ext>
            </a:extLst>
          </p:cNvPr>
          <p:cNvSpPr>
            <a:spLocks noChangeArrowheads="1"/>
          </p:cNvSpPr>
          <p:nvPr/>
        </p:nvSpPr>
        <p:spPr bwMode="auto">
          <a:xfrm>
            <a:off x="685798" y="6218276"/>
            <a:ext cx="1229008" cy="70893"/>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sp>
        <p:nvSpPr>
          <p:cNvPr id="8" name="TextBox 7">
            <a:extLst>
              <a:ext uri="{FF2B5EF4-FFF2-40B4-BE49-F238E27FC236}">
                <a16:creationId xmlns:a16="http://schemas.microsoft.com/office/drawing/2014/main" id="{99980719-7048-618B-BB16-44483E09025F}"/>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intro</a:t>
            </a:r>
          </a:p>
        </p:txBody>
      </p:sp>
      <p:sp>
        <p:nvSpPr>
          <p:cNvPr id="9" name="TextBox 8">
            <a:extLst>
              <a:ext uri="{FF2B5EF4-FFF2-40B4-BE49-F238E27FC236}">
                <a16:creationId xmlns:a16="http://schemas.microsoft.com/office/drawing/2014/main" id="{1E98BEF7-B43C-3458-0E1C-C73D291F0F4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0" name="TextBox 9">
            <a:extLst>
              <a:ext uri="{FF2B5EF4-FFF2-40B4-BE49-F238E27FC236}">
                <a16:creationId xmlns:a16="http://schemas.microsoft.com/office/drawing/2014/main" id="{F2131970-F547-2DAE-5EC6-6979735355DA}"/>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student survey</a:t>
            </a:r>
          </a:p>
        </p:txBody>
      </p:sp>
      <p:sp>
        <p:nvSpPr>
          <p:cNvPr id="11" name="TextBox 10">
            <a:extLst>
              <a:ext uri="{FF2B5EF4-FFF2-40B4-BE49-F238E27FC236}">
                <a16:creationId xmlns:a16="http://schemas.microsoft.com/office/drawing/2014/main" id="{BF6DAC3E-1EA6-64A9-330A-88ED6A0D1E04}"/>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community survey</a:t>
            </a:r>
          </a:p>
        </p:txBody>
      </p:sp>
      <p:sp>
        <p:nvSpPr>
          <p:cNvPr id="12" name="TextBox 11">
            <a:extLst>
              <a:ext uri="{FF2B5EF4-FFF2-40B4-BE49-F238E27FC236}">
                <a16:creationId xmlns:a16="http://schemas.microsoft.com/office/drawing/2014/main" id="{EFDFC237-0DCF-5E6A-9A8B-93AF9F68ECA3}"/>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additional data</a:t>
            </a:r>
          </a:p>
        </p:txBody>
      </p:sp>
      <p:sp>
        <p:nvSpPr>
          <p:cNvPr id="14" name="TextBox 13">
            <a:extLst>
              <a:ext uri="{FF2B5EF4-FFF2-40B4-BE49-F238E27FC236}">
                <a16:creationId xmlns:a16="http://schemas.microsoft.com/office/drawing/2014/main" id="{954328BB-2BD4-DE19-14C8-948E923D69F7}"/>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conclusions</a:t>
            </a:r>
          </a:p>
        </p:txBody>
      </p:sp>
    </p:spTree>
    <p:extLst>
      <p:ext uri="{BB962C8B-B14F-4D97-AF65-F5344CB8AC3E}">
        <p14:creationId xmlns:p14="http://schemas.microsoft.com/office/powerpoint/2010/main" val="320648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623974" y="2195683"/>
            <a:ext cx="4602364" cy="2568576"/>
            <a:chOff x="4572000" y="1032046"/>
            <a:chExt cx="4602364"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240641179"/>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94</a:t>
              </a:r>
              <a:r>
                <a:rPr lang="en-US" sz="4800" spc="-200" baseline="30000" dirty="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057297" y="1793164"/>
              <a:ext cx="2117067" cy="230832"/>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Class of 2023 Graduated</a:t>
              </a: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a:off x="6725877" y="2055291"/>
              <a:ext cx="2296005"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5250920" y="2607829"/>
            <a:ext cx="3153341" cy="132343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a:solidFill>
                  <a:schemeClr val="accent1"/>
                </a:solidFill>
                <a:latin typeface="Franklin Gothic Demi Cond" panose="020B0706030402020204" pitchFamily="34" charset="0"/>
              </a:rPr>
              <a:t>This is a 4-year cohort graduation rate, measuring the percent of students who earn a HS diploma within 4 years of starting 9</a:t>
            </a:r>
            <a:r>
              <a:rPr lang="en-US" sz="1400" baseline="30000">
                <a:solidFill>
                  <a:schemeClr val="accent1"/>
                </a:solidFill>
                <a:latin typeface="Franklin Gothic Demi Cond" panose="020B0706030402020204" pitchFamily="34" charset="0"/>
              </a:rPr>
              <a:t>th</a:t>
            </a:r>
            <a:r>
              <a:rPr lang="en-US" sz="1400">
                <a:solidFill>
                  <a:schemeClr val="accent1"/>
                </a:solidFill>
                <a:latin typeface="Franklin Gothic Demi Cond" panose="020B0706030402020204" pitchFamily="34" charset="0"/>
              </a:rPr>
              <a:t> grade. </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67218" y="969402"/>
            <a:ext cx="7889232" cy="1159606"/>
            <a:chOff x="685800" y="959677"/>
            <a:chExt cx="7889232"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high school graduation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percent of students graduating in four years</a:t>
              </a: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88165" y="959677"/>
              <a:ext cx="1908536"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4</a:t>
              </a:r>
              <a:endParaRPr lang="en-US" sz="4800" spc="-200" baseline="30000">
                <a:solidFill>
                  <a:schemeClr val="tx2"/>
                </a:solidFill>
                <a:latin typeface="Franklin Gothic Demi Cond" panose="020B0706030402020204" pitchFamily="34" charset="0"/>
              </a:endParaRPr>
            </a:p>
          </p:txBody>
        </p:sp>
      </p:grpSp>
      <p:sp>
        <p:nvSpPr>
          <p:cNvPr id="2" name="TextBox 1">
            <a:extLst>
              <a:ext uri="{FF2B5EF4-FFF2-40B4-BE49-F238E27FC236}">
                <a16:creationId xmlns:a16="http://schemas.microsoft.com/office/drawing/2014/main" id="{67B4E5C7-BE4C-92DF-C93F-2985BA854E0F}"/>
              </a:ext>
            </a:extLst>
          </p:cNvPr>
          <p:cNvSpPr txBox="1"/>
          <p:nvPr/>
        </p:nvSpPr>
        <p:spPr>
          <a:xfrm>
            <a:off x="3223486" y="3264785"/>
            <a:ext cx="2229540" cy="553998"/>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Great Oaks = 97%</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North Star = 92%</a:t>
            </a:r>
          </a:p>
          <a:p>
            <a:pPr marL="171450" indent="-171450">
              <a:buFont typeface="Arial" panose="020B0604020202020204" pitchFamily="34" charset="0"/>
              <a:buChar char="•"/>
            </a:pPr>
            <a:r>
              <a:rPr lang="en-US" sz="1200" spc="-10" dirty="0">
                <a:solidFill>
                  <a:schemeClr val="tx2"/>
                </a:solidFill>
                <a:latin typeface="Franklin Gothic Book" panose="020B0503020102020204" pitchFamily="34" charset="0"/>
              </a:rPr>
              <a:t>KIPP </a:t>
            </a:r>
            <a:r>
              <a:rPr lang="en-US" sz="1200" i="1" spc="-10" dirty="0">
                <a:solidFill>
                  <a:schemeClr val="tx2"/>
                </a:solidFill>
                <a:latin typeface="Franklin Gothic Book" panose="020B0503020102020204" pitchFamily="34" charset="0"/>
              </a:rPr>
              <a:t>= N/A at time of report</a:t>
            </a:r>
          </a:p>
        </p:txBody>
      </p:sp>
      <p:grpSp>
        <p:nvGrpSpPr>
          <p:cNvPr id="3" name="Group 2">
            <a:extLst>
              <a:ext uri="{FF2B5EF4-FFF2-40B4-BE49-F238E27FC236}">
                <a16:creationId xmlns:a16="http://schemas.microsoft.com/office/drawing/2014/main" id="{EA076E65-B537-0C6C-D3FF-AB8F0DEEE468}"/>
              </a:ext>
            </a:extLst>
          </p:cNvPr>
          <p:cNvGrpSpPr/>
          <p:nvPr/>
        </p:nvGrpSpPr>
        <p:grpSpPr>
          <a:xfrm>
            <a:off x="3016984" y="4517171"/>
            <a:ext cx="3696780" cy="1603127"/>
            <a:chOff x="4572000" y="1032046"/>
            <a:chExt cx="5128208" cy="2568576"/>
          </a:xfrm>
        </p:grpSpPr>
        <p:sp>
          <p:nvSpPr>
            <p:cNvPr id="4" name="Circle: Hollow 3">
              <a:extLst>
                <a:ext uri="{FF2B5EF4-FFF2-40B4-BE49-F238E27FC236}">
                  <a16:creationId xmlns:a16="http://schemas.microsoft.com/office/drawing/2014/main" id="{418099AD-8A44-D635-9E7E-A5A517859C85}"/>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5" name="Chart 4">
              <a:extLst>
                <a:ext uri="{FF2B5EF4-FFF2-40B4-BE49-F238E27FC236}">
                  <a16:creationId xmlns:a16="http://schemas.microsoft.com/office/drawing/2014/main" id="{EA585158-BD0D-4D24-190E-B93EB7111A1B}"/>
                </a:ext>
              </a:extLst>
            </p:cNvPr>
            <p:cNvGraphicFramePr/>
            <p:nvPr>
              <p:extLst>
                <p:ext uri="{D42A27DB-BD31-4B8C-83A1-F6EECF244321}">
                  <p14:modId xmlns:p14="http://schemas.microsoft.com/office/powerpoint/2010/main" val="2059037789"/>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C9EF626-93E1-8D68-A06E-735922306AF5}"/>
                </a:ext>
              </a:extLst>
            </p:cNvPr>
            <p:cNvSpPr txBox="1"/>
            <p:nvPr/>
          </p:nvSpPr>
          <p:spPr>
            <a:xfrm>
              <a:off x="7051294" y="1558050"/>
              <a:ext cx="2568576" cy="369846"/>
            </a:xfrm>
            <a:prstGeom prst="rect">
              <a:avLst/>
            </a:prstGeom>
            <a:noFill/>
          </p:spPr>
          <p:txBody>
            <a:bodyPr wrap="square" lIns="0" tIns="0" rIns="0" bIns="0" rtlCol="0" anchor="ctr">
              <a:spAutoFit/>
            </a:bodyPr>
            <a:lstStyle/>
            <a:p>
              <a:pPr lvl="0"/>
              <a:r>
                <a:rPr lang="en-US" sz="1500" dirty="0">
                  <a:solidFill>
                    <a:schemeClr val="tx1">
                      <a:lumMod val="65000"/>
                      <a:lumOff val="35000"/>
                    </a:schemeClr>
                  </a:solidFill>
                  <a:latin typeface="Franklin Gothic Demi Cond" panose="020B0706030402020204" pitchFamily="34" charset="0"/>
                </a:rPr>
                <a:t>Class of 2022 Graduated</a:t>
              </a:r>
            </a:p>
          </p:txBody>
        </p:sp>
        <p:sp>
          <p:nvSpPr>
            <p:cNvPr id="8" name="Freeform 6">
              <a:extLst>
                <a:ext uri="{FF2B5EF4-FFF2-40B4-BE49-F238E27FC236}">
                  <a16:creationId xmlns:a16="http://schemas.microsoft.com/office/drawing/2014/main" id="{70B8DE84-0F7A-AAB5-6161-1D6BEBE9CA6B}"/>
                </a:ext>
              </a:extLst>
            </p:cNvPr>
            <p:cNvSpPr>
              <a:spLocks/>
            </p:cNvSpPr>
            <p:nvPr/>
          </p:nvSpPr>
          <p:spPr bwMode="auto">
            <a:xfrm>
              <a:off x="6615738" y="2004575"/>
              <a:ext cx="3084470" cy="274999"/>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17" name="TextBox 16">
            <a:extLst>
              <a:ext uri="{FF2B5EF4-FFF2-40B4-BE49-F238E27FC236}">
                <a16:creationId xmlns:a16="http://schemas.microsoft.com/office/drawing/2014/main" id="{C04672C4-F2CC-9647-8105-B781A9B36FCB}"/>
              </a:ext>
            </a:extLst>
          </p:cNvPr>
          <p:cNvSpPr txBox="1"/>
          <p:nvPr/>
        </p:nvSpPr>
        <p:spPr>
          <a:xfrm>
            <a:off x="3535985" y="5033979"/>
            <a:ext cx="691856" cy="553998"/>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96</a:t>
            </a:r>
            <a:r>
              <a:rPr lang="en-US" sz="2400" spc="-200" dirty="0">
                <a:solidFill>
                  <a:schemeClr val="tx1">
                    <a:lumMod val="65000"/>
                    <a:lumOff val="35000"/>
                  </a:schemeClr>
                </a:solidFill>
                <a:latin typeface="Franklin Gothic Demi Cond" panose="020B0706030402020204" pitchFamily="34" charset="0"/>
              </a:rPr>
              <a:t>%</a:t>
            </a:r>
          </a:p>
        </p:txBody>
      </p:sp>
      <p:sp>
        <p:nvSpPr>
          <p:cNvPr id="23" name="TextBox 22">
            <a:extLst>
              <a:ext uri="{FF2B5EF4-FFF2-40B4-BE49-F238E27FC236}">
                <a16:creationId xmlns:a16="http://schemas.microsoft.com/office/drawing/2014/main" id="{60016A2E-86E6-2551-DFD6-60F9FDAA9EA2}"/>
              </a:ext>
            </a:extLst>
          </p:cNvPr>
          <p:cNvSpPr txBox="1"/>
          <p:nvPr/>
        </p:nvSpPr>
        <p:spPr>
          <a:xfrm>
            <a:off x="4844545" y="5179971"/>
            <a:ext cx="2229540" cy="369332"/>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Great Oaks = 95%</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KIPP = 96%</a:t>
            </a:r>
          </a:p>
        </p:txBody>
      </p:sp>
    </p:spTree>
    <p:extLst>
      <p:ext uri="{BB962C8B-B14F-4D97-AF65-F5344CB8AC3E}">
        <p14:creationId xmlns:p14="http://schemas.microsoft.com/office/powerpoint/2010/main" val="148503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8636" y="969402"/>
            <a:ext cx="7907814" cy="1159606"/>
            <a:chOff x="667218" y="959677"/>
            <a:chExt cx="7907814"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post-secondary enrollment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percent of PN students who enroll in a 2-yr or 4-yr college or university within 16 months of HS graduation</a:t>
              </a: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67218" y="959677"/>
              <a:ext cx="2373278"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5.1</a:t>
              </a:r>
              <a:endParaRPr lang="en-US" sz="4800" spc="-200" baseline="30000">
                <a:solidFill>
                  <a:schemeClr val="tx2"/>
                </a:solidFill>
                <a:latin typeface="Franklin Gothic Demi Cond" panose="020B0706030402020204" pitchFamily="34" charset="0"/>
              </a:endParaRPr>
            </a:p>
          </p:txBody>
        </p:sp>
      </p:grpSp>
      <p:grpSp>
        <p:nvGrpSpPr>
          <p:cNvPr id="2" name="Group 1">
            <a:extLst>
              <a:ext uri="{FF2B5EF4-FFF2-40B4-BE49-F238E27FC236}">
                <a16:creationId xmlns:a16="http://schemas.microsoft.com/office/drawing/2014/main" id="{BA07D46F-63E4-FE61-B923-0BC41BD55FD6}"/>
              </a:ext>
            </a:extLst>
          </p:cNvPr>
          <p:cNvGrpSpPr/>
          <p:nvPr/>
        </p:nvGrpSpPr>
        <p:grpSpPr>
          <a:xfrm>
            <a:off x="623974" y="2195683"/>
            <a:ext cx="5651198" cy="2568576"/>
            <a:chOff x="4572000" y="1032046"/>
            <a:chExt cx="5651198" cy="2568576"/>
          </a:xfrm>
        </p:grpSpPr>
        <p:sp>
          <p:nvSpPr>
            <p:cNvPr id="8" name="Circle: Hollow 7">
              <a:extLst>
                <a:ext uri="{FF2B5EF4-FFF2-40B4-BE49-F238E27FC236}">
                  <a16:creationId xmlns:a16="http://schemas.microsoft.com/office/drawing/2014/main" id="{64CFB9C5-6CED-A031-909C-B162CCAB703B}"/>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9" name="Chart 8">
              <a:extLst>
                <a:ext uri="{FF2B5EF4-FFF2-40B4-BE49-F238E27FC236}">
                  <a16:creationId xmlns:a16="http://schemas.microsoft.com/office/drawing/2014/main" id="{AD1E4F45-44B7-F832-729B-063062028187}"/>
                </a:ext>
              </a:extLst>
            </p:cNvPr>
            <p:cNvGraphicFramePr/>
            <p:nvPr>
              <p:extLst>
                <p:ext uri="{D42A27DB-BD31-4B8C-83A1-F6EECF244321}">
                  <p14:modId xmlns:p14="http://schemas.microsoft.com/office/powerpoint/2010/main" val="3824728176"/>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966E164-829F-481D-5B2C-191A99C41719}"/>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89</a:t>
              </a:r>
              <a:r>
                <a:rPr lang="en-US" sz="4800" spc="-200" baseline="30000" dirty="0">
                  <a:solidFill>
                    <a:schemeClr val="tx2"/>
                  </a:solidFill>
                  <a:latin typeface="Franklin Gothic Demi Cond" panose="020B0706030402020204" pitchFamily="34" charset="0"/>
                </a:rPr>
                <a:t>%</a:t>
              </a:r>
            </a:p>
          </p:txBody>
        </p:sp>
        <p:sp>
          <p:nvSpPr>
            <p:cNvPr id="17" name="TextBox 16">
              <a:extLst>
                <a:ext uri="{FF2B5EF4-FFF2-40B4-BE49-F238E27FC236}">
                  <a16:creationId xmlns:a16="http://schemas.microsoft.com/office/drawing/2014/main" id="{33A317C7-456D-5425-C08B-AA85EA2FD2B3}"/>
                </a:ext>
              </a:extLst>
            </p:cNvPr>
            <p:cNvSpPr txBox="1"/>
            <p:nvPr/>
          </p:nvSpPr>
          <p:spPr>
            <a:xfrm>
              <a:off x="7171512" y="1791122"/>
              <a:ext cx="3051686" cy="230832"/>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Class of 2023 Enrolled in Post-Secondary</a:t>
              </a:r>
            </a:p>
          </p:txBody>
        </p:sp>
        <p:sp>
          <p:nvSpPr>
            <p:cNvPr id="18" name="Freeform 6">
              <a:extLst>
                <a:ext uri="{FF2B5EF4-FFF2-40B4-BE49-F238E27FC236}">
                  <a16:creationId xmlns:a16="http://schemas.microsoft.com/office/drawing/2014/main" id="{7A6BDFCD-B807-82DD-9F19-0E651A1F3FAF}"/>
                </a:ext>
              </a:extLst>
            </p:cNvPr>
            <p:cNvSpPr>
              <a:spLocks/>
            </p:cNvSpPr>
            <p:nvPr/>
          </p:nvSpPr>
          <p:spPr bwMode="auto">
            <a:xfrm>
              <a:off x="6725877" y="2055291"/>
              <a:ext cx="3383106" cy="200055"/>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19" name="TextBox 18">
            <a:extLst>
              <a:ext uri="{FF2B5EF4-FFF2-40B4-BE49-F238E27FC236}">
                <a16:creationId xmlns:a16="http://schemas.microsoft.com/office/drawing/2014/main" id="{98C90D83-A25C-BBC4-6FAE-F27EE04128B1}"/>
              </a:ext>
            </a:extLst>
          </p:cNvPr>
          <p:cNvSpPr txBox="1"/>
          <p:nvPr/>
        </p:nvSpPr>
        <p:spPr>
          <a:xfrm>
            <a:off x="3239874" y="3252266"/>
            <a:ext cx="2229540" cy="369332"/>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2-Year = 2%</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4-Year = 88%</a:t>
            </a:r>
          </a:p>
        </p:txBody>
      </p:sp>
      <p:grpSp>
        <p:nvGrpSpPr>
          <p:cNvPr id="20" name="Group 19">
            <a:extLst>
              <a:ext uri="{FF2B5EF4-FFF2-40B4-BE49-F238E27FC236}">
                <a16:creationId xmlns:a16="http://schemas.microsoft.com/office/drawing/2014/main" id="{6E63D8C0-B0A0-048B-B0CF-A06020874F24}"/>
              </a:ext>
            </a:extLst>
          </p:cNvPr>
          <p:cNvGrpSpPr/>
          <p:nvPr/>
        </p:nvGrpSpPr>
        <p:grpSpPr>
          <a:xfrm>
            <a:off x="3016984" y="4517171"/>
            <a:ext cx="5155761" cy="1603127"/>
            <a:chOff x="4572000" y="1032046"/>
            <a:chExt cx="7152119" cy="2568576"/>
          </a:xfrm>
        </p:grpSpPr>
        <p:sp>
          <p:nvSpPr>
            <p:cNvPr id="23" name="Circle: Hollow 22">
              <a:extLst>
                <a:ext uri="{FF2B5EF4-FFF2-40B4-BE49-F238E27FC236}">
                  <a16:creationId xmlns:a16="http://schemas.microsoft.com/office/drawing/2014/main" id="{A889B2D6-CC93-BC91-16D5-92AA00D073D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6" name="Chart 25">
              <a:extLst>
                <a:ext uri="{FF2B5EF4-FFF2-40B4-BE49-F238E27FC236}">
                  <a16:creationId xmlns:a16="http://schemas.microsoft.com/office/drawing/2014/main" id="{810A699E-5739-C7EF-FAA1-64278BFCE661}"/>
                </a:ext>
              </a:extLst>
            </p:cNvPr>
            <p:cNvGraphicFramePr/>
            <p:nvPr>
              <p:extLst>
                <p:ext uri="{D42A27DB-BD31-4B8C-83A1-F6EECF244321}">
                  <p14:modId xmlns:p14="http://schemas.microsoft.com/office/powerpoint/2010/main" val="822770934"/>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65CEBB06-CF79-84C0-1334-D0A6981F066D}"/>
                </a:ext>
              </a:extLst>
            </p:cNvPr>
            <p:cNvSpPr txBox="1"/>
            <p:nvPr/>
          </p:nvSpPr>
          <p:spPr>
            <a:xfrm>
              <a:off x="7180370" y="1618970"/>
              <a:ext cx="4543749" cy="369846"/>
            </a:xfrm>
            <a:prstGeom prst="rect">
              <a:avLst/>
            </a:prstGeom>
            <a:noFill/>
          </p:spPr>
          <p:txBody>
            <a:bodyPr wrap="square" lIns="0" tIns="0" rIns="0" bIns="0" rtlCol="0" anchor="ctr">
              <a:spAutoFit/>
            </a:bodyPr>
            <a:lstStyle/>
            <a:p>
              <a:pPr lvl="0"/>
              <a:r>
                <a:rPr lang="en-US" sz="1500" dirty="0">
                  <a:solidFill>
                    <a:schemeClr val="tx1">
                      <a:lumMod val="65000"/>
                      <a:lumOff val="35000"/>
                    </a:schemeClr>
                  </a:solidFill>
                  <a:latin typeface="Franklin Gothic Demi Cond" panose="020B0706030402020204" pitchFamily="34" charset="0"/>
                </a:rPr>
                <a:t>Class of 2022 Enrolled in Post-Secondary</a:t>
              </a:r>
            </a:p>
          </p:txBody>
        </p:sp>
        <p:sp>
          <p:nvSpPr>
            <p:cNvPr id="28" name="Freeform 6">
              <a:extLst>
                <a:ext uri="{FF2B5EF4-FFF2-40B4-BE49-F238E27FC236}">
                  <a16:creationId xmlns:a16="http://schemas.microsoft.com/office/drawing/2014/main" id="{1E3D33AA-72DD-A3A4-1D43-EE2B05E81361}"/>
                </a:ext>
              </a:extLst>
            </p:cNvPr>
            <p:cNvSpPr>
              <a:spLocks/>
            </p:cNvSpPr>
            <p:nvPr/>
          </p:nvSpPr>
          <p:spPr bwMode="auto">
            <a:xfrm>
              <a:off x="6615736" y="2033485"/>
              <a:ext cx="4543749" cy="24608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29" name="TextBox 28">
            <a:extLst>
              <a:ext uri="{FF2B5EF4-FFF2-40B4-BE49-F238E27FC236}">
                <a16:creationId xmlns:a16="http://schemas.microsoft.com/office/drawing/2014/main" id="{6B89D599-54DA-EA57-997E-B378CF51C2E0}"/>
              </a:ext>
            </a:extLst>
          </p:cNvPr>
          <p:cNvSpPr txBox="1"/>
          <p:nvPr/>
        </p:nvSpPr>
        <p:spPr>
          <a:xfrm>
            <a:off x="3535985" y="5033979"/>
            <a:ext cx="691856" cy="553998"/>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93</a:t>
            </a:r>
            <a:r>
              <a:rPr lang="en-US" sz="2400" spc="-200" dirty="0">
                <a:solidFill>
                  <a:schemeClr val="tx1">
                    <a:lumMod val="65000"/>
                    <a:lumOff val="35000"/>
                  </a:schemeClr>
                </a:solidFill>
                <a:latin typeface="Franklin Gothic Demi Cond" panose="020B0706030402020204" pitchFamily="34" charset="0"/>
              </a:rPr>
              <a:t>%</a:t>
            </a:r>
          </a:p>
        </p:txBody>
      </p:sp>
      <p:sp>
        <p:nvSpPr>
          <p:cNvPr id="30" name="TextBox 29">
            <a:extLst>
              <a:ext uri="{FF2B5EF4-FFF2-40B4-BE49-F238E27FC236}">
                <a16:creationId xmlns:a16="http://schemas.microsoft.com/office/drawing/2014/main" id="{FEA02790-2C81-65E7-091E-25EA8D6FA01D}"/>
              </a:ext>
            </a:extLst>
          </p:cNvPr>
          <p:cNvSpPr txBox="1"/>
          <p:nvPr/>
        </p:nvSpPr>
        <p:spPr>
          <a:xfrm>
            <a:off x="4961745" y="5218645"/>
            <a:ext cx="2229540" cy="369332"/>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2-Year = 7%</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4-Year = 86%</a:t>
            </a:r>
          </a:p>
        </p:txBody>
      </p:sp>
    </p:spTree>
    <p:extLst>
      <p:ext uri="{BB962C8B-B14F-4D97-AF65-F5344CB8AC3E}">
        <p14:creationId xmlns:p14="http://schemas.microsoft.com/office/powerpoint/2010/main" val="37157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1358" y="969402"/>
            <a:ext cx="7854951" cy="1159606"/>
            <a:chOff x="659940" y="959677"/>
            <a:chExt cx="7854951"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795104" y="1826020"/>
              <a:ext cx="7719787"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post-secondary completion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percent of PN students who graduate from a 2-yr, 4-yr, or vocational certificate program</a:t>
              </a: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59940" y="959677"/>
              <a:ext cx="2387833"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5.2</a:t>
              </a:r>
              <a:endParaRPr lang="en-US" sz="4800" spc="-200" baseline="30000">
                <a:solidFill>
                  <a:schemeClr val="tx2"/>
                </a:solidFill>
                <a:latin typeface="Franklin Gothic Demi Cond" panose="020B0706030402020204" pitchFamily="34" charset="0"/>
              </a:endParaRPr>
            </a:p>
          </p:txBody>
        </p:sp>
      </p:grpSp>
      <p:pic>
        <p:nvPicPr>
          <p:cNvPr id="3" name="Graphic 2" descr="Question Mark with solid fill">
            <a:extLst>
              <a:ext uri="{FF2B5EF4-FFF2-40B4-BE49-F238E27FC236}">
                <a16:creationId xmlns:a16="http://schemas.microsoft.com/office/drawing/2014/main" id="{F400606D-9D5E-62C5-BFD6-7F74FB90F7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452" y="2771469"/>
            <a:ext cx="914400" cy="914400"/>
          </a:xfrm>
          <a:prstGeom prst="rect">
            <a:avLst/>
          </a:prstGeom>
        </p:spPr>
      </p:pic>
      <p:pic>
        <p:nvPicPr>
          <p:cNvPr id="4" name="Graphic 3" descr="Question Mark with solid fill">
            <a:extLst>
              <a:ext uri="{FF2B5EF4-FFF2-40B4-BE49-F238E27FC236}">
                <a16:creationId xmlns:a16="http://schemas.microsoft.com/office/drawing/2014/main" id="{0EDB9BF0-B948-AA11-C22D-E3D35498EE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0028" y="2398703"/>
            <a:ext cx="914400" cy="914400"/>
          </a:xfrm>
          <a:prstGeom prst="rect">
            <a:avLst/>
          </a:prstGeom>
        </p:spPr>
      </p:pic>
      <p:pic>
        <p:nvPicPr>
          <p:cNvPr id="5" name="Graphic 4" descr="Question Mark with solid fill">
            <a:extLst>
              <a:ext uri="{FF2B5EF4-FFF2-40B4-BE49-F238E27FC236}">
                <a16:creationId xmlns:a16="http://schemas.microsoft.com/office/drawing/2014/main" id="{8819CDD1-2EEE-33CC-4F30-1C526A3BFD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0451" y="2796282"/>
            <a:ext cx="914400" cy="914400"/>
          </a:xfrm>
          <a:prstGeom prst="rect">
            <a:avLst/>
          </a:prstGeom>
        </p:spPr>
      </p:pic>
      <p:pic>
        <p:nvPicPr>
          <p:cNvPr id="6" name="Graphic 5" descr="Question Mark with solid fill">
            <a:extLst>
              <a:ext uri="{FF2B5EF4-FFF2-40B4-BE49-F238E27FC236}">
                <a16:creationId xmlns:a16="http://schemas.microsoft.com/office/drawing/2014/main" id="{FA9DD11C-5C78-70F2-ED74-BC2DC4605E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6611" y="3313103"/>
            <a:ext cx="914400" cy="914400"/>
          </a:xfrm>
          <a:prstGeom prst="rect">
            <a:avLst/>
          </a:prstGeom>
        </p:spPr>
      </p:pic>
      <p:sp>
        <p:nvSpPr>
          <p:cNvPr id="7" name="Rectangle 6">
            <a:extLst>
              <a:ext uri="{FF2B5EF4-FFF2-40B4-BE49-F238E27FC236}">
                <a16:creationId xmlns:a16="http://schemas.microsoft.com/office/drawing/2014/main" id="{D948E797-ACEC-3737-6C1F-D28032FDEAD2}"/>
              </a:ext>
            </a:extLst>
          </p:cNvPr>
          <p:cNvSpPr/>
          <p:nvPr/>
        </p:nvSpPr>
        <p:spPr>
          <a:xfrm>
            <a:off x="685800" y="4604980"/>
            <a:ext cx="4823115" cy="1323439"/>
          </a:xfrm>
          <a:prstGeom prst="rect">
            <a:avLst/>
          </a:prstGeom>
          <a:pattFill prst="dkUpDiag">
            <a:fgClr>
              <a:schemeClr val="accent6">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accent6"/>
                </a:solidFill>
                <a:latin typeface="Franklin Gothic Demi Cond" panose="020B0706030402020204" pitchFamily="34" charset="0"/>
              </a:rPr>
              <a:t>We don’t have data on this at this time. We are still working to define who counts as a “PN student” and how to find out whether they have completed these programs within the timeframe requested by the Department of Education. </a:t>
            </a:r>
          </a:p>
        </p:txBody>
      </p:sp>
    </p:spTree>
    <p:extLst>
      <p:ext uri="{BB962C8B-B14F-4D97-AF65-F5344CB8AC3E}">
        <p14:creationId xmlns:p14="http://schemas.microsoft.com/office/powerpoint/2010/main" val="147769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academic indicators</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1994478" y="6165890"/>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223816" y="2129008"/>
            <a:ext cx="4503455" cy="2568576"/>
            <a:chOff x="4572000" y="1032046"/>
            <a:chExt cx="4503455"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2340757523"/>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13</a:t>
              </a:r>
              <a:r>
                <a:rPr lang="en-US" sz="4800" spc="-200" baseline="30000" dirty="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6743691" y="1570325"/>
              <a:ext cx="2331764" cy="46166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Student Mobility Rate 2022-23</a:t>
              </a:r>
              <a:br>
                <a:rPr lang="en-US" sz="1500" dirty="0">
                  <a:solidFill>
                    <a:schemeClr val="tx2"/>
                  </a:solidFill>
                  <a:latin typeface="Franklin Gothic Demi Cond" panose="020B0706030402020204" pitchFamily="34" charset="0"/>
                </a:rPr>
              </a:br>
              <a:endParaRPr lang="en-US" sz="1500" dirty="0">
                <a:solidFill>
                  <a:schemeClr val="tx2"/>
                </a:solidFill>
                <a:latin typeface="Franklin Gothic Demi Cond" panose="020B0706030402020204" pitchFamily="34" charset="0"/>
              </a:endParaRP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flipV="1">
              <a:off x="6312036" y="1545934"/>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5250920" y="2500107"/>
            <a:ext cx="3153341" cy="1538883"/>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dirty="0">
                <a:solidFill>
                  <a:schemeClr val="accent1"/>
                </a:solidFill>
                <a:latin typeface="Franklin Gothic Demi Cond" panose="020B0706030402020204" pitchFamily="34" charset="0"/>
              </a:rPr>
              <a:t>This is calculated by dividing the number of students who enter and exit participating schools during the school year by the total number enrolled across the whole year. </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67218" y="969402"/>
            <a:ext cx="7889232" cy="1159606"/>
            <a:chOff x="685800" y="959677"/>
            <a:chExt cx="7889232"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student mobility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percent of students switching schools within the school year</a:t>
              </a: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88165" y="959677"/>
              <a:ext cx="1908536"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8</a:t>
              </a:r>
              <a:endParaRPr lang="en-US" sz="4800" spc="-200" baseline="30000">
                <a:solidFill>
                  <a:schemeClr val="tx2"/>
                </a:solidFill>
                <a:latin typeface="Franklin Gothic Demi Cond" panose="020B0706030402020204" pitchFamily="34" charset="0"/>
              </a:endParaRPr>
            </a:p>
          </p:txBody>
        </p:sp>
      </p:grpSp>
      <p:sp>
        <p:nvSpPr>
          <p:cNvPr id="3" name="Rectangle 2">
            <a:extLst>
              <a:ext uri="{FF2B5EF4-FFF2-40B4-BE49-F238E27FC236}">
                <a16:creationId xmlns:a16="http://schemas.microsoft.com/office/drawing/2014/main" id="{72DB293E-3944-3077-7118-F941BD58B31C}"/>
              </a:ext>
            </a:extLst>
          </p:cNvPr>
          <p:cNvSpPr/>
          <p:nvPr/>
        </p:nvSpPr>
        <p:spPr>
          <a:xfrm>
            <a:off x="5226338" y="4678270"/>
            <a:ext cx="3177923" cy="1323439"/>
          </a:xfrm>
          <a:prstGeom prst="rect">
            <a:avLst/>
          </a:prstGeom>
          <a:pattFill prst="dkUpDiag">
            <a:fgClr>
              <a:schemeClr val="accent5">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accent5"/>
                </a:solidFill>
                <a:latin typeface="Franklin Gothic Demi Cond" panose="020B0706030402020204" pitchFamily="34" charset="0"/>
              </a:rPr>
              <a:t>Promise Neighborhoods uses this as a measure of “stable communities”, but we know that students may transfer schools without moving homes. </a:t>
            </a:r>
          </a:p>
        </p:txBody>
      </p:sp>
      <p:sp>
        <p:nvSpPr>
          <p:cNvPr id="2" name="TextBox 1">
            <a:extLst>
              <a:ext uri="{FF2B5EF4-FFF2-40B4-BE49-F238E27FC236}">
                <a16:creationId xmlns:a16="http://schemas.microsoft.com/office/drawing/2014/main" id="{1727A7AB-FCF7-D712-8BCF-DB192F3D7874}"/>
              </a:ext>
            </a:extLst>
          </p:cNvPr>
          <p:cNvSpPr txBox="1"/>
          <p:nvPr/>
        </p:nvSpPr>
        <p:spPr>
          <a:xfrm>
            <a:off x="2429308" y="2959715"/>
            <a:ext cx="222954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ACCS = 19%</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Great Oaks = 11%</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KIPP = 13%</a:t>
            </a:r>
          </a:p>
          <a:p>
            <a:pPr marL="171450" lvl="0" indent="-171450">
              <a:buFont typeface="Arial" panose="020B0604020202020204" pitchFamily="34" charset="0"/>
              <a:buChar char="•"/>
            </a:pPr>
            <a:r>
              <a:rPr lang="en-US" sz="1200" spc="-10" dirty="0">
                <a:solidFill>
                  <a:schemeClr val="tx2"/>
                </a:solidFill>
                <a:latin typeface="Franklin Gothic Book" panose="020B0503020102020204" pitchFamily="34" charset="0"/>
              </a:rPr>
              <a:t>North Star = 12%</a:t>
            </a:r>
          </a:p>
        </p:txBody>
      </p:sp>
      <p:grpSp>
        <p:nvGrpSpPr>
          <p:cNvPr id="4" name="Group 3">
            <a:extLst>
              <a:ext uri="{FF2B5EF4-FFF2-40B4-BE49-F238E27FC236}">
                <a16:creationId xmlns:a16="http://schemas.microsoft.com/office/drawing/2014/main" id="{561E40C5-5D47-0402-8C5B-7258E074C167}"/>
              </a:ext>
            </a:extLst>
          </p:cNvPr>
          <p:cNvGrpSpPr/>
          <p:nvPr/>
        </p:nvGrpSpPr>
        <p:grpSpPr>
          <a:xfrm>
            <a:off x="1300304" y="4597258"/>
            <a:ext cx="3646859" cy="1643292"/>
            <a:chOff x="4572000" y="1032046"/>
            <a:chExt cx="5128232" cy="2568576"/>
          </a:xfrm>
        </p:grpSpPr>
        <p:sp>
          <p:nvSpPr>
            <p:cNvPr id="5" name="Circle: Hollow 4">
              <a:extLst>
                <a:ext uri="{FF2B5EF4-FFF2-40B4-BE49-F238E27FC236}">
                  <a16:creationId xmlns:a16="http://schemas.microsoft.com/office/drawing/2014/main" id="{4CB82D00-DD6D-85FF-F255-7D9E4568B511}"/>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6" name="Chart 5">
              <a:extLst>
                <a:ext uri="{FF2B5EF4-FFF2-40B4-BE49-F238E27FC236}">
                  <a16:creationId xmlns:a16="http://schemas.microsoft.com/office/drawing/2014/main" id="{69086C06-ABDA-D9FB-F40F-85A5C1BBCA78}"/>
                </a:ext>
              </a:extLst>
            </p:cNvPr>
            <p:cNvGraphicFramePr/>
            <p:nvPr>
              <p:extLst>
                <p:ext uri="{D42A27DB-BD31-4B8C-83A1-F6EECF244321}">
                  <p14:modId xmlns:p14="http://schemas.microsoft.com/office/powerpoint/2010/main" val="447529378"/>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1A7016E-FC4F-3972-486F-B95364817DFD}"/>
                </a:ext>
              </a:extLst>
            </p:cNvPr>
            <p:cNvSpPr txBox="1"/>
            <p:nvPr/>
          </p:nvSpPr>
          <p:spPr>
            <a:xfrm>
              <a:off x="5357475" y="1879804"/>
              <a:ext cx="902382" cy="865936"/>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11</a:t>
              </a:r>
              <a:r>
                <a:rPr lang="en-US" sz="2000" spc="-200" dirty="0">
                  <a:solidFill>
                    <a:schemeClr val="tx1">
                      <a:lumMod val="65000"/>
                      <a:lumOff val="35000"/>
                    </a:schemeClr>
                  </a:solidFill>
                  <a:latin typeface="Franklin Gothic Demi Cond" panose="020B0706030402020204" pitchFamily="34" charset="0"/>
                </a:rPr>
                <a:t>%</a:t>
              </a:r>
            </a:p>
          </p:txBody>
        </p:sp>
        <p:sp>
          <p:nvSpPr>
            <p:cNvPr id="8" name="TextBox 7">
              <a:extLst>
                <a:ext uri="{FF2B5EF4-FFF2-40B4-BE49-F238E27FC236}">
                  <a16:creationId xmlns:a16="http://schemas.microsoft.com/office/drawing/2014/main" id="{21D26191-010F-5478-689C-EAA3C063B788}"/>
                </a:ext>
              </a:extLst>
            </p:cNvPr>
            <p:cNvSpPr txBox="1"/>
            <p:nvPr/>
          </p:nvSpPr>
          <p:spPr>
            <a:xfrm>
              <a:off x="6684425" y="1518998"/>
              <a:ext cx="2894145" cy="721613"/>
            </a:xfrm>
            <a:prstGeom prst="rect">
              <a:avLst/>
            </a:prstGeom>
            <a:noFill/>
          </p:spPr>
          <p:txBody>
            <a:bodyPr wrap="square" lIns="0" tIns="0" rIns="0" bIns="0" rtlCol="0" anchor="ctr">
              <a:spAutoFit/>
            </a:bodyPr>
            <a:lstStyle/>
            <a:p>
              <a:pPr lvl="0"/>
              <a:r>
                <a:rPr lang="en-US" sz="1500" dirty="0">
                  <a:solidFill>
                    <a:schemeClr val="tx1">
                      <a:lumMod val="65000"/>
                      <a:lumOff val="35000"/>
                    </a:schemeClr>
                  </a:solidFill>
                  <a:latin typeface="Franklin Gothic Demi Cond" panose="020B0706030402020204" pitchFamily="34" charset="0"/>
                </a:rPr>
                <a:t>Student Mobility Rate 21-22</a:t>
              </a:r>
              <a:br>
                <a:rPr lang="en-US" sz="1500" dirty="0">
                  <a:solidFill>
                    <a:schemeClr val="tx1">
                      <a:lumMod val="65000"/>
                      <a:lumOff val="35000"/>
                    </a:schemeClr>
                  </a:solidFill>
                  <a:latin typeface="Franklin Gothic Demi Cond" panose="020B0706030402020204" pitchFamily="34" charset="0"/>
                </a:rPr>
              </a:br>
              <a:endParaRPr lang="en-US" sz="1500" dirty="0">
                <a:solidFill>
                  <a:schemeClr val="tx1">
                    <a:lumMod val="65000"/>
                    <a:lumOff val="35000"/>
                  </a:schemeClr>
                </a:solidFill>
                <a:latin typeface="Franklin Gothic Demi Cond" panose="020B0706030402020204" pitchFamily="34" charset="0"/>
              </a:endParaRPr>
            </a:p>
          </p:txBody>
        </p:sp>
        <p:sp>
          <p:nvSpPr>
            <p:cNvPr id="17" name="Freeform 6">
              <a:extLst>
                <a:ext uri="{FF2B5EF4-FFF2-40B4-BE49-F238E27FC236}">
                  <a16:creationId xmlns:a16="http://schemas.microsoft.com/office/drawing/2014/main" id="{73A31B7B-6364-5946-7BEE-6F0EA217A2BF}"/>
                </a:ext>
              </a:extLst>
            </p:cNvPr>
            <p:cNvSpPr>
              <a:spLocks/>
            </p:cNvSpPr>
            <p:nvPr/>
          </p:nvSpPr>
          <p:spPr bwMode="auto">
            <a:xfrm flipV="1">
              <a:off x="6247668" y="1598595"/>
              <a:ext cx="3452564" cy="281210"/>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highlight>
                  <a:srgbClr val="FFFF00"/>
                </a:highlight>
              </a:endParaRPr>
            </a:p>
          </p:txBody>
        </p:sp>
      </p:grpSp>
      <p:sp>
        <p:nvSpPr>
          <p:cNvPr id="18" name="TextBox 17">
            <a:extLst>
              <a:ext uri="{FF2B5EF4-FFF2-40B4-BE49-F238E27FC236}">
                <a16:creationId xmlns:a16="http://schemas.microsoft.com/office/drawing/2014/main" id="{78A6AA02-D413-3971-6A02-18469F5E94CD}"/>
              </a:ext>
            </a:extLst>
          </p:cNvPr>
          <p:cNvSpPr txBox="1"/>
          <p:nvPr/>
        </p:nvSpPr>
        <p:spPr>
          <a:xfrm>
            <a:off x="2857211" y="5193714"/>
            <a:ext cx="2229540" cy="738664"/>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ACCS = 9%</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Great Oaks = 12%</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KIPP = 12%</a:t>
            </a:r>
          </a:p>
          <a:p>
            <a:pPr marL="171450" lvl="0" indent="-171450">
              <a:buFont typeface="Arial" panose="020B0604020202020204" pitchFamily="34" charset="0"/>
              <a:buChar char="•"/>
            </a:pPr>
            <a:r>
              <a:rPr lang="en-US" sz="1200" spc="-10" dirty="0">
                <a:solidFill>
                  <a:schemeClr val="tx1">
                    <a:lumMod val="65000"/>
                    <a:lumOff val="35000"/>
                  </a:schemeClr>
                </a:solidFill>
                <a:latin typeface="Franklin Gothic Book" panose="020B0503020102020204" pitchFamily="34" charset="0"/>
              </a:rPr>
              <a:t>North Star = 13%</a:t>
            </a:r>
          </a:p>
        </p:txBody>
      </p:sp>
    </p:spTree>
    <p:extLst>
      <p:ext uri="{BB962C8B-B14F-4D97-AF65-F5344CB8AC3E}">
        <p14:creationId xmlns:p14="http://schemas.microsoft.com/office/powerpoint/2010/main" val="31931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875379" y="2726309"/>
            <a:ext cx="2929574" cy="2946231"/>
          </a:xfrm>
        </p:spPr>
        <p:txBody>
          <a:bodyPr/>
          <a:lstStyle/>
          <a:p>
            <a:pPr algn="l"/>
            <a:r>
              <a:rPr lang="en-US" sz="4800"/>
              <a:t>student survey results</a:t>
            </a:r>
          </a:p>
        </p:txBody>
      </p:sp>
      <p:pic>
        <p:nvPicPr>
          <p:cNvPr id="6" name="Picture 5">
            <a:extLst>
              <a:ext uri="{FF2B5EF4-FFF2-40B4-BE49-F238E27FC236}">
                <a16:creationId xmlns:a16="http://schemas.microsoft.com/office/drawing/2014/main" id="{6820027D-B846-AAB7-12EE-D5AA4EA1ABDA}"/>
              </a:ext>
            </a:extLst>
          </p:cNvPr>
          <p:cNvPicPr>
            <a:picLocks noChangeAspect="1"/>
          </p:cNvPicPr>
          <p:nvPr/>
        </p:nvPicPr>
        <p:blipFill rotWithShape="1">
          <a:blip r:embed="rId2"/>
          <a:srcRect l="2206" r="13654"/>
          <a:stretch/>
        </p:blipFill>
        <p:spPr>
          <a:xfrm>
            <a:off x="452064" y="1641965"/>
            <a:ext cx="5088951" cy="4030575"/>
          </a:xfrm>
          <a:prstGeom prst="rect">
            <a:avLst/>
          </a:prstGeom>
        </p:spPr>
      </p:pic>
      <p:sp>
        <p:nvSpPr>
          <p:cNvPr id="2" name="Text Placeholder 4">
            <a:extLst>
              <a:ext uri="{FF2B5EF4-FFF2-40B4-BE49-F238E27FC236}">
                <a16:creationId xmlns:a16="http://schemas.microsoft.com/office/drawing/2014/main" id="{04CED56B-243C-4D36-EB15-2A1985E4F555}"/>
              </a:ext>
            </a:extLst>
          </p:cNvPr>
          <p:cNvSpPr>
            <a:spLocks noGrp="1"/>
          </p:cNvSpPr>
          <p:nvPr>
            <p:ph type="body" sz="quarter" idx="10"/>
          </p:nvPr>
        </p:nvSpPr>
        <p:spPr>
          <a:xfrm>
            <a:off x="5875379" y="4791331"/>
            <a:ext cx="2929574" cy="2746756"/>
          </a:xfrm>
        </p:spPr>
        <p:txBody>
          <a:bodyPr/>
          <a:lstStyle/>
          <a:p>
            <a:r>
              <a:rPr lang="en-US"/>
              <a:t>student survey perception and participation data and </a:t>
            </a:r>
            <a:r>
              <a:rPr lang="en-US" err="1"/>
              <a:t>gpras</a:t>
            </a:r>
            <a:r>
              <a:rPr lang="en-US"/>
              <a:t> </a:t>
            </a:r>
          </a:p>
          <a:p>
            <a:endParaRPr lang="en-US"/>
          </a:p>
        </p:txBody>
      </p:sp>
    </p:spTree>
    <p:extLst>
      <p:ext uri="{BB962C8B-B14F-4D97-AF65-F5344CB8AC3E}">
        <p14:creationId xmlns:p14="http://schemas.microsoft.com/office/powerpoint/2010/main" val="1158680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dirty="0"/>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297873"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aphicFrame>
        <p:nvGraphicFramePr>
          <p:cNvPr id="4" name="Chart 3">
            <a:extLst>
              <a:ext uri="{FF2B5EF4-FFF2-40B4-BE49-F238E27FC236}">
                <a16:creationId xmlns:a16="http://schemas.microsoft.com/office/drawing/2014/main" id="{612DCAC2-C9DD-C93C-0326-CBE038AA962C}"/>
              </a:ext>
            </a:extLst>
          </p:cNvPr>
          <p:cNvGraphicFramePr>
            <a:graphicFrameLocks/>
          </p:cNvGraphicFramePr>
          <p:nvPr>
            <p:extLst>
              <p:ext uri="{D42A27DB-BD31-4B8C-83A1-F6EECF244321}">
                <p14:modId xmlns:p14="http://schemas.microsoft.com/office/powerpoint/2010/main" val="2344353245"/>
              </p:ext>
            </p:extLst>
          </p:nvPr>
        </p:nvGraphicFramePr>
        <p:xfrm>
          <a:off x="661218" y="2087050"/>
          <a:ext cx="3950616" cy="3894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051EB8A-D9C4-E907-ACEC-198FC22123C9}"/>
              </a:ext>
            </a:extLst>
          </p:cNvPr>
          <p:cNvGraphicFramePr>
            <a:graphicFrameLocks/>
          </p:cNvGraphicFramePr>
          <p:nvPr>
            <p:extLst>
              <p:ext uri="{D42A27DB-BD31-4B8C-83A1-F6EECF244321}">
                <p14:modId xmlns:p14="http://schemas.microsoft.com/office/powerpoint/2010/main" val="2930449428"/>
              </p:ext>
            </p:extLst>
          </p:nvPr>
        </p:nvGraphicFramePr>
        <p:xfrm>
          <a:off x="4486887" y="2047882"/>
          <a:ext cx="3946731" cy="389475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4FD0327-DE59-50F9-E907-26A604B7FE99}"/>
              </a:ext>
            </a:extLst>
          </p:cNvPr>
          <p:cNvSpPr/>
          <p:nvPr/>
        </p:nvSpPr>
        <p:spPr>
          <a:xfrm>
            <a:off x="4611834" y="5698092"/>
            <a:ext cx="3665103" cy="29256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a:solidFill>
                  <a:schemeClr val="bg1">
                    <a:lumMod val="50000"/>
                  </a:schemeClr>
                </a:solidFill>
                <a:latin typeface="+mj-lt"/>
              </a:rPr>
              <a:t>Enrollment data for North Star HS were not available</a:t>
            </a:r>
          </a:p>
        </p:txBody>
      </p:sp>
      <p:sp>
        <p:nvSpPr>
          <p:cNvPr id="7" name="Title 1">
            <a:extLst>
              <a:ext uri="{FF2B5EF4-FFF2-40B4-BE49-F238E27FC236}">
                <a16:creationId xmlns:a16="http://schemas.microsoft.com/office/drawing/2014/main" id="{108BDB48-A159-05D0-39DA-D854F04E93CE}"/>
              </a:ext>
            </a:extLst>
          </p:cNvPr>
          <p:cNvSpPr>
            <a:spLocks noGrp="1"/>
          </p:cNvSpPr>
          <p:nvPr/>
        </p:nvSpPr>
        <p:spPr>
          <a:xfrm>
            <a:off x="661218" y="185207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000" dirty="0">
                <a:solidFill>
                  <a:schemeClr val="accent1"/>
                </a:solidFill>
              </a:rPr>
              <a:t>school attending</a:t>
            </a:r>
          </a:p>
        </p:txBody>
      </p:sp>
      <p:sp>
        <p:nvSpPr>
          <p:cNvPr id="8" name="Title 1">
            <a:extLst>
              <a:ext uri="{FF2B5EF4-FFF2-40B4-BE49-F238E27FC236}">
                <a16:creationId xmlns:a16="http://schemas.microsoft.com/office/drawing/2014/main" id="{10A9FBF7-E343-34FC-8E7B-EFF4CC5E2A11}"/>
              </a:ext>
            </a:extLst>
          </p:cNvPr>
          <p:cNvSpPr>
            <a:spLocks noGrp="1"/>
          </p:cNvSpPr>
          <p:nvPr/>
        </p:nvSpPr>
        <p:spPr>
          <a:xfrm>
            <a:off x="4587252" y="1842854"/>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000" dirty="0">
                <a:solidFill>
                  <a:schemeClr val="accent1"/>
                </a:solidFill>
              </a:rPr>
              <a:t>response rate</a:t>
            </a:r>
          </a:p>
        </p:txBody>
      </p:sp>
      <p:sp>
        <p:nvSpPr>
          <p:cNvPr id="2" name="Title 11">
            <a:extLst>
              <a:ext uri="{FF2B5EF4-FFF2-40B4-BE49-F238E27FC236}">
                <a16:creationId xmlns:a16="http://schemas.microsoft.com/office/drawing/2014/main" id="{CD1DECAD-7881-7AB8-B235-112BED52C301}"/>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Student survey was administered in Feb 2023 </a:t>
            </a:r>
          </a:p>
        </p:txBody>
      </p:sp>
      <p:sp>
        <p:nvSpPr>
          <p:cNvPr id="3" name="Content Placeholder 19">
            <a:extLst>
              <a:ext uri="{FF2B5EF4-FFF2-40B4-BE49-F238E27FC236}">
                <a16:creationId xmlns:a16="http://schemas.microsoft.com/office/drawing/2014/main" id="{FD4394F6-DE5B-3130-198F-B45EAF52DB1F}"/>
              </a:ext>
            </a:extLst>
          </p:cNvPr>
          <p:cNvSpPr>
            <a:spLocks noGrp="1"/>
          </p:cNvSpPr>
          <p:nvPr>
            <p:ph sz="quarter" idx="15"/>
          </p:nvPr>
        </p:nvSpPr>
        <p:spPr>
          <a:xfrm>
            <a:off x="685800" y="1407067"/>
            <a:ext cx="7630973" cy="703732"/>
          </a:xfrm>
        </p:spPr>
        <p:txBody>
          <a:bodyPr/>
          <a:lstStyle/>
          <a:p>
            <a:pPr lvl="2"/>
            <a:r>
              <a:rPr lang="en-US" dirty="0"/>
              <a:t>Over 1000 5</a:t>
            </a:r>
            <a:r>
              <a:rPr lang="en-US" baseline="30000" dirty="0"/>
              <a:t>th</a:t>
            </a:r>
            <a:r>
              <a:rPr lang="en-US" dirty="0"/>
              <a:t> – 12</a:t>
            </a:r>
            <a:r>
              <a:rPr lang="en-US" baseline="30000" dirty="0"/>
              <a:t>th</a:t>
            </a:r>
            <a:r>
              <a:rPr lang="en-US" dirty="0"/>
              <a:t> grade students attending South Ward Promise Neighborhood partner schools completed a valid survey. </a:t>
            </a:r>
          </a:p>
        </p:txBody>
      </p:sp>
    </p:spTree>
    <p:extLst>
      <p:ext uri="{BB962C8B-B14F-4D97-AF65-F5344CB8AC3E}">
        <p14:creationId xmlns:p14="http://schemas.microsoft.com/office/powerpoint/2010/main" val="26773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2181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316535"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7" name="Title 1">
            <a:extLst>
              <a:ext uri="{FF2B5EF4-FFF2-40B4-BE49-F238E27FC236}">
                <a16:creationId xmlns:a16="http://schemas.microsoft.com/office/drawing/2014/main" id="{108BDB48-A159-05D0-39DA-D854F04E93CE}"/>
              </a:ext>
            </a:extLst>
          </p:cNvPr>
          <p:cNvSpPr>
            <a:spLocks noGrp="1"/>
          </p:cNvSpPr>
          <p:nvPr/>
        </p:nvSpPr>
        <p:spPr>
          <a:xfrm>
            <a:off x="685800" y="1087628"/>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000" dirty="0">
                <a:solidFill>
                  <a:schemeClr val="accent1"/>
                </a:solidFill>
              </a:rPr>
              <a:t>racial identity</a:t>
            </a:r>
          </a:p>
        </p:txBody>
      </p:sp>
      <p:graphicFrame>
        <p:nvGraphicFramePr>
          <p:cNvPr id="19" name="Table 19">
            <a:extLst>
              <a:ext uri="{FF2B5EF4-FFF2-40B4-BE49-F238E27FC236}">
                <a16:creationId xmlns:a16="http://schemas.microsoft.com/office/drawing/2014/main" id="{3909119A-1E5C-9EB2-8B02-AD92075E9AD6}"/>
              </a:ext>
            </a:extLst>
          </p:cNvPr>
          <p:cNvGraphicFramePr>
            <a:graphicFrameLocks noGrp="1"/>
          </p:cNvGraphicFramePr>
          <p:nvPr>
            <p:extLst>
              <p:ext uri="{D42A27DB-BD31-4B8C-83A1-F6EECF244321}">
                <p14:modId xmlns:p14="http://schemas.microsoft.com/office/powerpoint/2010/main" val="49786258"/>
              </p:ext>
            </p:extLst>
          </p:nvPr>
        </p:nvGraphicFramePr>
        <p:xfrm>
          <a:off x="685800" y="1341977"/>
          <a:ext cx="7536942" cy="2743202"/>
        </p:xfrm>
        <a:graphic>
          <a:graphicData uri="http://schemas.openxmlformats.org/drawingml/2006/table">
            <a:tbl>
              <a:tblPr firstRow="1" bandRow="1">
                <a:tableStyleId>{5C22544A-7EE6-4342-B048-85BDC9FD1C3A}</a:tableStyleId>
              </a:tblPr>
              <a:tblGrid>
                <a:gridCol w="358902">
                  <a:extLst>
                    <a:ext uri="{9D8B030D-6E8A-4147-A177-3AD203B41FA5}">
                      <a16:colId xmlns:a16="http://schemas.microsoft.com/office/drawing/2014/main" val="4294091783"/>
                    </a:ext>
                  </a:extLst>
                </a:gridCol>
                <a:gridCol w="358902">
                  <a:extLst>
                    <a:ext uri="{9D8B030D-6E8A-4147-A177-3AD203B41FA5}">
                      <a16:colId xmlns:a16="http://schemas.microsoft.com/office/drawing/2014/main" val="1861200016"/>
                    </a:ext>
                  </a:extLst>
                </a:gridCol>
                <a:gridCol w="358902">
                  <a:extLst>
                    <a:ext uri="{9D8B030D-6E8A-4147-A177-3AD203B41FA5}">
                      <a16:colId xmlns:a16="http://schemas.microsoft.com/office/drawing/2014/main" val="2836069708"/>
                    </a:ext>
                  </a:extLst>
                </a:gridCol>
                <a:gridCol w="358902">
                  <a:extLst>
                    <a:ext uri="{9D8B030D-6E8A-4147-A177-3AD203B41FA5}">
                      <a16:colId xmlns:a16="http://schemas.microsoft.com/office/drawing/2014/main" val="261744442"/>
                    </a:ext>
                  </a:extLst>
                </a:gridCol>
                <a:gridCol w="358902">
                  <a:extLst>
                    <a:ext uri="{9D8B030D-6E8A-4147-A177-3AD203B41FA5}">
                      <a16:colId xmlns:a16="http://schemas.microsoft.com/office/drawing/2014/main" val="2223446933"/>
                    </a:ext>
                  </a:extLst>
                </a:gridCol>
                <a:gridCol w="358902">
                  <a:extLst>
                    <a:ext uri="{9D8B030D-6E8A-4147-A177-3AD203B41FA5}">
                      <a16:colId xmlns:a16="http://schemas.microsoft.com/office/drawing/2014/main" val="2355292277"/>
                    </a:ext>
                  </a:extLst>
                </a:gridCol>
                <a:gridCol w="358902">
                  <a:extLst>
                    <a:ext uri="{9D8B030D-6E8A-4147-A177-3AD203B41FA5}">
                      <a16:colId xmlns:a16="http://schemas.microsoft.com/office/drawing/2014/main" val="3229942683"/>
                    </a:ext>
                  </a:extLst>
                </a:gridCol>
                <a:gridCol w="358902">
                  <a:extLst>
                    <a:ext uri="{9D8B030D-6E8A-4147-A177-3AD203B41FA5}">
                      <a16:colId xmlns:a16="http://schemas.microsoft.com/office/drawing/2014/main" val="960676763"/>
                    </a:ext>
                  </a:extLst>
                </a:gridCol>
                <a:gridCol w="358902">
                  <a:extLst>
                    <a:ext uri="{9D8B030D-6E8A-4147-A177-3AD203B41FA5}">
                      <a16:colId xmlns:a16="http://schemas.microsoft.com/office/drawing/2014/main" val="3801671877"/>
                    </a:ext>
                  </a:extLst>
                </a:gridCol>
                <a:gridCol w="358902">
                  <a:extLst>
                    <a:ext uri="{9D8B030D-6E8A-4147-A177-3AD203B41FA5}">
                      <a16:colId xmlns:a16="http://schemas.microsoft.com/office/drawing/2014/main" val="859266323"/>
                    </a:ext>
                  </a:extLst>
                </a:gridCol>
                <a:gridCol w="358902">
                  <a:extLst>
                    <a:ext uri="{9D8B030D-6E8A-4147-A177-3AD203B41FA5}">
                      <a16:colId xmlns:a16="http://schemas.microsoft.com/office/drawing/2014/main" val="3613415231"/>
                    </a:ext>
                  </a:extLst>
                </a:gridCol>
                <a:gridCol w="358902">
                  <a:extLst>
                    <a:ext uri="{9D8B030D-6E8A-4147-A177-3AD203B41FA5}">
                      <a16:colId xmlns:a16="http://schemas.microsoft.com/office/drawing/2014/main" val="1000827804"/>
                    </a:ext>
                  </a:extLst>
                </a:gridCol>
                <a:gridCol w="358902">
                  <a:extLst>
                    <a:ext uri="{9D8B030D-6E8A-4147-A177-3AD203B41FA5}">
                      <a16:colId xmlns:a16="http://schemas.microsoft.com/office/drawing/2014/main" val="3454795093"/>
                    </a:ext>
                  </a:extLst>
                </a:gridCol>
                <a:gridCol w="358902">
                  <a:extLst>
                    <a:ext uri="{9D8B030D-6E8A-4147-A177-3AD203B41FA5}">
                      <a16:colId xmlns:a16="http://schemas.microsoft.com/office/drawing/2014/main" val="1653773363"/>
                    </a:ext>
                  </a:extLst>
                </a:gridCol>
                <a:gridCol w="358902">
                  <a:extLst>
                    <a:ext uri="{9D8B030D-6E8A-4147-A177-3AD203B41FA5}">
                      <a16:colId xmlns:a16="http://schemas.microsoft.com/office/drawing/2014/main" val="2884663418"/>
                    </a:ext>
                  </a:extLst>
                </a:gridCol>
                <a:gridCol w="358902">
                  <a:extLst>
                    <a:ext uri="{9D8B030D-6E8A-4147-A177-3AD203B41FA5}">
                      <a16:colId xmlns:a16="http://schemas.microsoft.com/office/drawing/2014/main" val="2965043672"/>
                    </a:ext>
                  </a:extLst>
                </a:gridCol>
                <a:gridCol w="358902">
                  <a:extLst>
                    <a:ext uri="{9D8B030D-6E8A-4147-A177-3AD203B41FA5}">
                      <a16:colId xmlns:a16="http://schemas.microsoft.com/office/drawing/2014/main" val="2818947866"/>
                    </a:ext>
                  </a:extLst>
                </a:gridCol>
                <a:gridCol w="358902">
                  <a:extLst>
                    <a:ext uri="{9D8B030D-6E8A-4147-A177-3AD203B41FA5}">
                      <a16:colId xmlns:a16="http://schemas.microsoft.com/office/drawing/2014/main" val="470844297"/>
                    </a:ext>
                  </a:extLst>
                </a:gridCol>
                <a:gridCol w="358902">
                  <a:extLst>
                    <a:ext uri="{9D8B030D-6E8A-4147-A177-3AD203B41FA5}">
                      <a16:colId xmlns:a16="http://schemas.microsoft.com/office/drawing/2014/main" val="2556874154"/>
                    </a:ext>
                  </a:extLst>
                </a:gridCol>
                <a:gridCol w="358902">
                  <a:extLst>
                    <a:ext uri="{9D8B030D-6E8A-4147-A177-3AD203B41FA5}">
                      <a16:colId xmlns:a16="http://schemas.microsoft.com/office/drawing/2014/main" val="1146807681"/>
                    </a:ext>
                  </a:extLst>
                </a:gridCol>
                <a:gridCol w="358902">
                  <a:extLst>
                    <a:ext uri="{9D8B030D-6E8A-4147-A177-3AD203B41FA5}">
                      <a16:colId xmlns:a16="http://schemas.microsoft.com/office/drawing/2014/main" val="3525361965"/>
                    </a:ext>
                  </a:extLst>
                </a:gridCol>
              </a:tblGrid>
              <a:tr h="391886">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US" sz="1800" b="0" i="0" u="none" strike="noStrike">
                        <a:solidFill>
                          <a:srgbClr val="006C5F"/>
                        </a:solidFill>
                        <a:effectLst/>
                        <a:latin typeface="Webdings" panose="05030102010509060703" pitchFamily="18" charset="2"/>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solidFill>
                          <a:schemeClr val="accent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7159554"/>
                  </a:ext>
                </a:extLst>
              </a:tr>
              <a:tr h="391886">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a:solidFill>
                          <a:srgbClr val="006C5F"/>
                        </a:solidFill>
                        <a:effectLst/>
                        <a:latin typeface="Webdings" panose="05030102010509060703" pitchFamily="18" charset="2"/>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accent2"/>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6953300"/>
                  </a:ext>
                </a:extLst>
              </a:tr>
              <a:tr h="391886">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a:solidFill>
                          <a:srgbClr val="006C5F"/>
                        </a:solidFill>
                        <a:effectLst/>
                        <a:latin typeface="Webdings" panose="05030102010509060703" pitchFamily="18" charset="2"/>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accent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4">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4278465"/>
                  </a:ext>
                </a:extLst>
              </a:tr>
              <a:tr h="391886">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a:solidFill>
                          <a:srgbClr val="006C5F"/>
                        </a:solidFill>
                        <a:effectLst/>
                        <a:latin typeface="Webdings" panose="05030102010509060703" pitchFamily="18" charset="2"/>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4">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lumMod val="50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4058020"/>
                  </a:ext>
                </a:extLst>
              </a:tr>
              <a:tr h="391886">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a:solidFill>
                          <a:srgbClr val="006C5F"/>
                        </a:solidFill>
                        <a:effectLst/>
                        <a:latin typeface="Webdings" panose="05030102010509060703" pitchFamily="18" charset="2"/>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4">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lumMod val="50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888749"/>
                  </a:ext>
                </a:extLst>
              </a:tr>
              <a:tr h="391886">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a:solidFill>
                          <a:srgbClr val="006C5F"/>
                        </a:solidFill>
                        <a:effectLst/>
                        <a:latin typeface="Webdings" panose="05030102010509060703" pitchFamily="18" charset="2"/>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4">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lumMod val="50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4284796"/>
                  </a:ext>
                </a:extLst>
              </a:tr>
              <a:tr h="391886">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2"/>
                          </a:solidFill>
                          <a:effectLst/>
                          <a:latin typeface="Webdings" panose="05030102010509060703" pitchFamily="18" charset="2"/>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0" i="0" u="none" strike="noStrike">
                        <a:solidFill>
                          <a:srgbClr val="006C5F"/>
                        </a:solidFill>
                        <a:effectLst/>
                        <a:latin typeface="Webdings" panose="05030102010509060703" pitchFamily="18" charset="2"/>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4">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6">
                              <a:lumMod val="75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50000"/>
                            </a:schemeClr>
                          </a:solidFill>
                          <a:effectLst/>
                          <a:uLnTx/>
                          <a:uFillTx/>
                          <a:latin typeface="Webdings" panose="05030102010509060703" pitchFamily="18" charset="2"/>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0408458"/>
                  </a:ext>
                </a:extLst>
              </a:tr>
            </a:tbl>
          </a:graphicData>
        </a:graphic>
      </p:graphicFrame>
      <p:sp>
        <p:nvSpPr>
          <p:cNvPr id="20" name="Text Placeholder 23">
            <a:extLst>
              <a:ext uri="{FF2B5EF4-FFF2-40B4-BE49-F238E27FC236}">
                <a16:creationId xmlns:a16="http://schemas.microsoft.com/office/drawing/2014/main" id="{E46567B4-A53E-53CA-8E0A-55585944E80F}"/>
              </a:ext>
            </a:extLst>
          </p:cNvPr>
          <p:cNvSpPr txBox="1">
            <a:spLocks/>
          </p:cNvSpPr>
          <p:nvPr/>
        </p:nvSpPr>
        <p:spPr>
          <a:xfrm rot="16200000">
            <a:off x="-786232" y="2533676"/>
            <a:ext cx="2581362" cy="451948"/>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00" dirty="0">
                <a:solidFill>
                  <a:schemeClr val="tx2"/>
                </a:solidFill>
                <a:latin typeface="Franklin Gothic Book" panose="020B0503020102020204" pitchFamily="34" charset="0"/>
              </a:rPr>
              <a:t>black or </a:t>
            </a:r>
            <a:r>
              <a:rPr lang="en-US" sz="1000" dirty="0" err="1">
                <a:solidFill>
                  <a:schemeClr val="tx2"/>
                </a:solidFill>
                <a:latin typeface="Franklin Gothic Book" panose="020B0503020102020204" pitchFamily="34" charset="0"/>
              </a:rPr>
              <a:t>african</a:t>
            </a:r>
            <a:r>
              <a:rPr lang="en-US" sz="1000" dirty="0">
                <a:solidFill>
                  <a:schemeClr val="tx2"/>
                </a:solidFill>
                <a:latin typeface="Franklin Gothic Book" panose="020B0503020102020204" pitchFamily="34" charset="0"/>
              </a:rPr>
              <a:t> </a:t>
            </a:r>
            <a:r>
              <a:rPr lang="en-US" sz="1000" dirty="0" err="1">
                <a:solidFill>
                  <a:schemeClr val="tx2"/>
                </a:solidFill>
                <a:latin typeface="Franklin Gothic Book" panose="020B0503020102020204" pitchFamily="34" charset="0"/>
              </a:rPr>
              <a:t>american</a:t>
            </a:r>
            <a:endParaRPr lang="en-US" sz="1000" dirty="0">
              <a:solidFill>
                <a:schemeClr val="tx2"/>
              </a:solidFill>
              <a:latin typeface="Franklin Gothic Book" panose="020B0503020102020204" pitchFamily="34" charset="0"/>
            </a:endParaRPr>
          </a:p>
        </p:txBody>
      </p:sp>
      <p:sp>
        <p:nvSpPr>
          <p:cNvPr id="21" name="Text Placeholder 23">
            <a:extLst>
              <a:ext uri="{FF2B5EF4-FFF2-40B4-BE49-F238E27FC236}">
                <a16:creationId xmlns:a16="http://schemas.microsoft.com/office/drawing/2014/main" id="{1C1A8A49-32D2-B695-084D-37954A3865AC}"/>
              </a:ext>
            </a:extLst>
          </p:cNvPr>
          <p:cNvSpPr txBox="1">
            <a:spLocks/>
          </p:cNvSpPr>
          <p:nvPr/>
        </p:nvSpPr>
        <p:spPr>
          <a:xfrm rot="16200000">
            <a:off x="3651145" y="3346482"/>
            <a:ext cx="955750" cy="451948"/>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00">
                <a:solidFill>
                  <a:schemeClr val="accent2"/>
                </a:solidFill>
                <a:latin typeface="Franklin Gothic Book" panose="020B0503020102020204" pitchFamily="34" charset="0"/>
              </a:rPr>
              <a:t>multiple races</a:t>
            </a:r>
          </a:p>
        </p:txBody>
      </p:sp>
      <p:sp>
        <p:nvSpPr>
          <p:cNvPr id="22" name="Text Placeholder 23">
            <a:extLst>
              <a:ext uri="{FF2B5EF4-FFF2-40B4-BE49-F238E27FC236}">
                <a16:creationId xmlns:a16="http://schemas.microsoft.com/office/drawing/2014/main" id="{DBCF679C-3A05-D6AE-C74F-C337F1CFEECE}"/>
              </a:ext>
            </a:extLst>
          </p:cNvPr>
          <p:cNvSpPr txBox="1">
            <a:spLocks/>
          </p:cNvSpPr>
          <p:nvPr/>
        </p:nvSpPr>
        <p:spPr>
          <a:xfrm rot="16200000">
            <a:off x="4741756" y="3057459"/>
            <a:ext cx="1473329" cy="451948"/>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00" err="1">
                <a:solidFill>
                  <a:schemeClr val="accent4"/>
                </a:solidFill>
                <a:latin typeface="Franklin Gothic Book" panose="020B0503020102020204" pitchFamily="34" charset="0"/>
              </a:rPr>
              <a:t>hispanic</a:t>
            </a:r>
            <a:r>
              <a:rPr lang="en-US" sz="1000">
                <a:solidFill>
                  <a:schemeClr val="accent4"/>
                </a:solidFill>
                <a:latin typeface="Franklin Gothic Book" panose="020B0503020102020204" pitchFamily="34" charset="0"/>
              </a:rPr>
              <a:t> or </a:t>
            </a:r>
            <a:r>
              <a:rPr lang="en-US" sz="1000" err="1">
                <a:solidFill>
                  <a:schemeClr val="accent4"/>
                </a:solidFill>
                <a:latin typeface="Franklin Gothic Book" panose="020B0503020102020204" pitchFamily="34" charset="0"/>
              </a:rPr>
              <a:t>latino</a:t>
            </a:r>
            <a:r>
              <a:rPr lang="en-US" sz="1000">
                <a:solidFill>
                  <a:schemeClr val="accent4"/>
                </a:solidFill>
                <a:latin typeface="Franklin Gothic Book" panose="020B0503020102020204" pitchFamily="34" charset="0"/>
              </a:rPr>
              <a:t> </a:t>
            </a:r>
          </a:p>
        </p:txBody>
      </p:sp>
      <p:sp>
        <p:nvSpPr>
          <p:cNvPr id="23" name="Text Placeholder 23">
            <a:extLst>
              <a:ext uri="{FF2B5EF4-FFF2-40B4-BE49-F238E27FC236}">
                <a16:creationId xmlns:a16="http://schemas.microsoft.com/office/drawing/2014/main" id="{F293B53E-7641-62C2-FBB7-0CC010A0C1E0}"/>
              </a:ext>
            </a:extLst>
          </p:cNvPr>
          <p:cNvSpPr txBox="1">
            <a:spLocks/>
          </p:cNvSpPr>
          <p:nvPr/>
        </p:nvSpPr>
        <p:spPr>
          <a:xfrm rot="16200000">
            <a:off x="4999447" y="2481073"/>
            <a:ext cx="2578842" cy="451948"/>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00" err="1">
                <a:solidFill>
                  <a:schemeClr val="accent1"/>
                </a:solidFill>
                <a:latin typeface="Franklin Gothic Book" panose="020B0503020102020204" pitchFamily="34" charset="0"/>
              </a:rPr>
              <a:t>african</a:t>
            </a:r>
            <a:r>
              <a:rPr lang="en-US" sz="1000">
                <a:solidFill>
                  <a:schemeClr val="accent1"/>
                </a:solidFill>
                <a:latin typeface="Franklin Gothic Book" panose="020B0503020102020204" pitchFamily="34" charset="0"/>
              </a:rPr>
              <a:t> national or </a:t>
            </a:r>
            <a:r>
              <a:rPr lang="en-US" sz="1000" err="1">
                <a:solidFill>
                  <a:schemeClr val="accent1"/>
                </a:solidFill>
                <a:latin typeface="Franklin Gothic Book" panose="020B0503020102020204" pitchFamily="34" charset="0"/>
              </a:rPr>
              <a:t>caribbean</a:t>
            </a:r>
            <a:r>
              <a:rPr lang="en-US" sz="1000">
                <a:solidFill>
                  <a:schemeClr val="accent1"/>
                </a:solidFill>
                <a:latin typeface="Franklin Gothic Book" panose="020B0503020102020204" pitchFamily="34" charset="0"/>
              </a:rPr>
              <a:t> islander</a:t>
            </a:r>
          </a:p>
        </p:txBody>
      </p:sp>
      <p:sp>
        <p:nvSpPr>
          <p:cNvPr id="25" name="Text Placeholder 23">
            <a:extLst>
              <a:ext uri="{FF2B5EF4-FFF2-40B4-BE49-F238E27FC236}">
                <a16:creationId xmlns:a16="http://schemas.microsoft.com/office/drawing/2014/main" id="{E0016950-10E6-B091-C816-FECE88901E81}"/>
              </a:ext>
            </a:extLst>
          </p:cNvPr>
          <p:cNvSpPr txBox="1">
            <a:spLocks/>
          </p:cNvSpPr>
          <p:nvPr/>
        </p:nvSpPr>
        <p:spPr>
          <a:xfrm rot="16200000">
            <a:off x="6105538" y="2896443"/>
            <a:ext cx="1795361" cy="451948"/>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00">
                <a:solidFill>
                  <a:schemeClr val="accent6"/>
                </a:solidFill>
                <a:latin typeface="Franklin Gothic Book" panose="020B0503020102020204" pitchFamily="34" charset="0"/>
              </a:rPr>
              <a:t>another racial identity</a:t>
            </a:r>
          </a:p>
        </p:txBody>
      </p:sp>
      <p:sp>
        <p:nvSpPr>
          <p:cNvPr id="26" name="Text Placeholder 23">
            <a:extLst>
              <a:ext uri="{FF2B5EF4-FFF2-40B4-BE49-F238E27FC236}">
                <a16:creationId xmlns:a16="http://schemas.microsoft.com/office/drawing/2014/main" id="{892CA1FF-5B60-2139-35B9-06872B10DE83}"/>
              </a:ext>
            </a:extLst>
          </p:cNvPr>
          <p:cNvSpPr txBox="1">
            <a:spLocks/>
          </p:cNvSpPr>
          <p:nvPr/>
        </p:nvSpPr>
        <p:spPr>
          <a:xfrm rot="16200000">
            <a:off x="7362814" y="3464644"/>
            <a:ext cx="709511" cy="451948"/>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00">
                <a:solidFill>
                  <a:schemeClr val="bg1">
                    <a:lumMod val="50000"/>
                  </a:schemeClr>
                </a:solidFill>
                <a:latin typeface="Franklin Gothic Book" panose="020B0503020102020204" pitchFamily="34" charset="0"/>
              </a:rPr>
              <a:t>missing</a:t>
            </a:r>
          </a:p>
        </p:txBody>
      </p:sp>
      <p:sp>
        <p:nvSpPr>
          <p:cNvPr id="5" name="Title 1">
            <a:extLst>
              <a:ext uri="{FF2B5EF4-FFF2-40B4-BE49-F238E27FC236}">
                <a16:creationId xmlns:a16="http://schemas.microsoft.com/office/drawing/2014/main" id="{A43F6AC0-F371-8807-C4DD-DEB78FE8DA36}"/>
              </a:ext>
            </a:extLst>
          </p:cNvPr>
          <p:cNvSpPr>
            <a:spLocks noGrp="1"/>
          </p:cNvSpPr>
          <p:nvPr/>
        </p:nvSpPr>
        <p:spPr>
          <a:xfrm>
            <a:off x="725634" y="4291591"/>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000" dirty="0">
                <a:solidFill>
                  <a:schemeClr val="accent1"/>
                </a:solidFill>
              </a:rPr>
              <a:t>gender identity</a:t>
            </a:r>
          </a:p>
        </p:txBody>
      </p:sp>
      <p:graphicFrame>
        <p:nvGraphicFramePr>
          <p:cNvPr id="6" name="Chart 5">
            <a:extLst>
              <a:ext uri="{FF2B5EF4-FFF2-40B4-BE49-F238E27FC236}">
                <a16:creationId xmlns:a16="http://schemas.microsoft.com/office/drawing/2014/main" id="{ADFB27D0-7866-0242-7453-7A9E54E85235}"/>
              </a:ext>
            </a:extLst>
          </p:cNvPr>
          <p:cNvGraphicFramePr>
            <a:graphicFrameLocks/>
          </p:cNvGraphicFramePr>
          <p:nvPr>
            <p:extLst>
              <p:ext uri="{D42A27DB-BD31-4B8C-83A1-F6EECF244321}">
                <p14:modId xmlns:p14="http://schemas.microsoft.com/office/powerpoint/2010/main" val="1261218456"/>
              </p:ext>
            </p:extLst>
          </p:nvPr>
        </p:nvGraphicFramePr>
        <p:xfrm>
          <a:off x="-1447767" y="4522178"/>
          <a:ext cx="5802761" cy="174928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23">
            <a:extLst>
              <a:ext uri="{FF2B5EF4-FFF2-40B4-BE49-F238E27FC236}">
                <a16:creationId xmlns:a16="http://schemas.microsoft.com/office/drawing/2014/main" id="{07CDADF0-CBCD-FBCB-49F7-250CDE0F3058}"/>
              </a:ext>
            </a:extLst>
          </p:cNvPr>
          <p:cNvSpPr txBox="1">
            <a:spLocks/>
          </p:cNvSpPr>
          <p:nvPr/>
        </p:nvSpPr>
        <p:spPr>
          <a:xfrm>
            <a:off x="2608982" y="4691488"/>
            <a:ext cx="2581362" cy="152400"/>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50" dirty="0">
                <a:solidFill>
                  <a:schemeClr val="accent1"/>
                </a:solidFill>
                <a:latin typeface="Franklin Gothic Book" panose="020B0503020102020204" pitchFamily="34" charset="0"/>
              </a:rPr>
              <a:t>girl</a:t>
            </a:r>
          </a:p>
        </p:txBody>
      </p:sp>
      <p:sp>
        <p:nvSpPr>
          <p:cNvPr id="17" name="Text Placeholder 23">
            <a:extLst>
              <a:ext uri="{FF2B5EF4-FFF2-40B4-BE49-F238E27FC236}">
                <a16:creationId xmlns:a16="http://schemas.microsoft.com/office/drawing/2014/main" id="{D31E989B-4F44-D502-398A-4F1A0B525866}"/>
              </a:ext>
            </a:extLst>
          </p:cNvPr>
          <p:cNvSpPr txBox="1">
            <a:spLocks/>
          </p:cNvSpPr>
          <p:nvPr/>
        </p:nvSpPr>
        <p:spPr>
          <a:xfrm>
            <a:off x="2249761" y="4998275"/>
            <a:ext cx="2581362" cy="152400"/>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50" dirty="0">
                <a:solidFill>
                  <a:schemeClr val="accent1"/>
                </a:solidFill>
                <a:latin typeface="Franklin Gothic Book" panose="020B0503020102020204" pitchFamily="34" charset="0"/>
              </a:rPr>
              <a:t>boy</a:t>
            </a:r>
          </a:p>
        </p:txBody>
      </p:sp>
      <p:sp>
        <p:nvSpPr>
          <p:cNvPr id="18" name="Text Placeholder 23">
            <a:extLst>
              <a:ext uri="{FF2B5EF4-FFF2-40B4-BE49-F238E27FC236}">
                <a16:creationId xmlns:a16="http://schemas.microsoft.com/office/drawing/2014/main" id="{F0F4AEBC-797A-8C56-5675-3E597601840E}"/>
              </a:ext>
            </a:extLst>
          </p:cNvPr>
          <p:cNvSpPr txBox="1">
            <a:spLocks/>
          </p:cNvSpPr>
          <p:nvPr/>
        </p:nvSpPr>
        <p:spPr>
          <a:xfrm>
            <a:off x="1166745" y="5333896"/>
            <a:ext cx="4084175" cy="119062"/>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50" dirty="0">
                <a:solidFill>
                  <a:schemeClr val="accent1"/>
                </a:solidFill>
                <a:latin typeface="Franklin Gothic Book" panose="020B0503020102020204" pitchFamily="34" charset="0"/>
              </a:rPr>
              <a:t>non-binary, gender fluid, gender queer, or gender expansive</a:t>
            </a:r>
          </a:p>
        </p:txBody>
      </p:sp>
      <p:sp>
        <p:nvSpPr>
          <p:cNvPr id="27" name="Text Placeholder 23">
            <a:extLst>
              <a:ext uri="{FF2B5EF4-FFF2-40B4-BE49-F238E27FC236}">
                <a16:creationId xmlns:a16="http://schemas.microsoft.com/office/drawing/2014/main" id="{175DB01C-19F8-4DEC-9E14-3615E4EECA8D}"/>
              </a:ext>
            </a:extLst>
          </p:cNvPr>
          <p:cNvSpPr txBox="1">
            <a:spLocks/>
          </p:cNvSpPr>
          <p:nvPr/>
        </p:nvSpPr>
        <p:spPr>
          <a:xfrm>
            <a:off x="1166745" y="5651310"/>
            <a:ext cx="4084175" cy="119062"/>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50" dirty="0">
                <a:solidFill>
                  <a:schemeClr val="accent1"/>
                </a:solidFill>
                <a:latin typeface="Franklin Gothic Book" panose="020B0503020102020204" pitchFamily="34" charset="0"/>
              </a:rPr>
              <a:t>do not wish to answer</a:t>
            </a:r>
          </a:p>
        </p:txBody>
      </p:sp>
      <p:sp>
        <p:nvSpPr>
          <p:cNvPr id="28" name="Text Placeholder 23">
            <a:extLst>
              <a:ext uri="{FF2B5EF4-FFF2-40B4-BE49-F238E27FC236}">
                <a16:creationId xmlns:a16="http://schemas.microsoft.com/office/drawing/2014/main" id="{F1FD707E-C49F-6302-563E-53256FCC0624}"/>
              </a:ext>
            </a:extLst>
          </p:cNvPr>
          <p:cNvSpPr txBox="1">
            <a:spLocks/>
          </p:cNvSpPr>
          <p:nvPr/>
        </p:nvSpPr>
        <p:spPr>
          <a:xfrm>
            <a:off x="1166745" y="5958690"/>
            <a:ext cx="4084175" cy="119062"/>
          </a:xfrm>
          <a:prstGeom prst="rect">
            <a:avLst/>
          </a:prstGeom>
        </p:spPr>
        <p:txBody>
          <a:bodyPr vert="horz" lIns="0" tIns="0" rIns="0" bIns="0" rtlCol="0" anchor="b">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sz="1050" dirty="0">
                <a:solidFill>
                  <a:schemeClr val="accent1"/>
                </a:solidFill>
                <a:latin typeface="Franklin Gothic Book" panose="020B0503020102020204" pitchFamily="34" charset="0"/>
              </a:rPr>
              <a:t>not listed or self-describe</a:t>
            </a:r>
          </a:p>
        </p:txBody>
      </p:sp>
    </p:spTree>
    <p:extLst>
      <p:ext uri="{BB962C8B-B14F-4D97-AF65-F5344CB8AC3E}">
        <p14:creationId xmlns:p14="http://schemas.microsoft.com/office/powerpoint/2010/main" val="580411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2181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316535"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2" name="Group 1">
            <a:extLst>
              <a:ext uri="{FF2B5EF4-FFF2-40B4-BE49-F238E27FC236}">
                <a16:creationId xmlns:a16="http://schemas.microsoft.com/office/drawing/2014/main" id="{AA4C3C40-9ACC-B8F0-2E76-E9E15E9505DB}"/>
              </a:ext>
            </a:extLst>
          </p:cNvPr>
          <p:cNvGrpSpPr/>
          <p:nvPr/>
        </p:nvGrpSpPr>
        <p:grpSpPr>
          <a:xfrm>
            <a:off x="927496" y="1087629"/>
            <a:ext cx="5191033" cy="4835436"/>
            <a:chOff x="1691363" y="795822"/>
            <a:chExt cx="5581630" cy="5862155"/>
          </a:xfrm>
        </p:grpSpPr>
        <p:pic>
          <p:nvPicPr>
            <p:cNvPr id="3" name="Picture 2" descr="Modern City Map - Newark New Jersey city of the USA with neighborhoods and  titles outline map Stock Vector | Adobe Stock">
              <a:extLst>
                <a:ext uri="{FF2B5EF4-FFF2-40B4-BE49-F238E27FC236}">
                  <a16:creationId xmlns:a16="http://schemas.microsoft.com/office/drawing/2014/main" id="{A94D4001-A09A-4081-2265-E8F8DF3EA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2" b="3229"/>
            <a:stretch/>
          </p:blipFill>
          <p:spPr bwMode="auto">
            <a:xfrm>
              <a:off x="1691363" y="795822"/>
              <a:ext cx="5581630" cy="5862155"/>
            </a:xfrm>
            <a:prstGeom prst="rect">
              <a:avLst/>
            </a:prstGeom>
            <a:noFill/>
            <a:ln>
              <a:noFill/>
            </a:ln>
          </p:spPr>
        </p:pic>
        <p:sp>
          <p:nvSpPr>
            <p:cNvPr id="4" name="Flowchart: Connector 3">
              <a:extLst>
                <a:ext uri="{FF2B5EF4-FFF2-40B4-BE49-F238E27FC236}">
                  <a16:creationId xmlns:a16="http://schemas.microsoft.com/office/drawing/2014/main" id="{B61F42BD-BD62-4653-0558-01ABD56FCF09}"/>
                </a:ext>
              </a:extLst>
            </p:cNvPr>
            <p:cNvSpPr>
              <a:spLocks noChangeAspect="1"/>
            </p:cNvSpPr>
            <p:nvPr/>
          </p:nvSpPr>
          <p:spPr>
            <a:xfrm>
              <a:off x="3355159" y="4337315"/>
              <a:ext cx="814563" cy="791724"/>
            </a:xfrm>
            <a:prstGeom prst="flowChartConnector">
              <a:avLst/>
            </a:prstGeom>
            <a:solidFill>
              <a:srgbClr val="00B38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2"/>
                </a:solidFill>
              </a:endParaRPr>
            </a:p>
            <a:p>
              <a:pPr algn="ctr"/>
              <a:endParaRPr lang="en-US" sz="1000">
                <a:solidFill>
                  <a:schemeClr val="tx2"/>
                </a:solidFill>
              </a:endParaRPr>
            </a:p>
          </p:txBody>
        </p:sp>
        <p:sp>
          <p:nvSpPr>
            <p:cNvPr id="5" name="Flowchart: Connector 4">
              <a:extLst>
                <a:ext uri="{FF2B5EF4-FFF2-40B4-BE49-F238E27FC236}">
                  <a16:creationId xmlns:a16="http://schemas.microsoft.com/office/drawing/2014/main" id="{25B270CC-BBE3-232F-9E35-86CCDB5C9ACE}"/>
                </a:ext>
              </a:extLst>
            </p:cNvPr>
            <p:cNvSpPr>
              <a:spLocks noChangeAspect="1"/>
            </p:cNvSpPr>
            <p:nvPr/>
          </p:nvSpPr>
          <p:spPr>
            <a:xfrm>
              <a:off x="3071439" y="4982542"/>
              <a:ext cx="977475" cy="950069"/>
            </a:xfrm>
            <a:prstGeom prst="flowChartConnector">
              <a:avLst/>
            </a:prstGeom>
            <a:solidFill>
              <a:srgbClr val="00B38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2"/>
                </a:solidFill>
              </a:endParaRPr>
            </a:p>
          </p:txBody>
        </p:sp>
        <p:sp>
          <p:nvSpPr>
            <p:cNvPr id="6" name="Flowchart: Connector 5">
              <a:extLst>
                <a:ext uri="{FF2B5EF4-FFF2-40B4-BE49-F238E27FC236}">
                  <a16:creationId xmlns:a16="http://schemas.microsoft.com/office/drawing/2014/main" id="{E8C9E2D6-B2AE-9FFD-2D9E-D318C6315A31}"/>
                </a:ext>
              </a:extLst>
            </p:cNvPr>
            <p:cNvSpPr>
              <a:spLocks noChangeAspect="1"/>
            </p:cNvSpPr>
            <p:nvPr/>
          </p:nvSpPr>
          <p:spPr>
            <a:xfrm>
              <a:off x="3695937" y="3678392"/>
              <a:ext cx="705954" cy="686161"/>
            </a:xfrm>
            <a:prstGeom prst="flowChartConnector">
              <a:avLst/>
            </a:prstGeom>
            <a:solidFill>
              <a:schemeClr val="accent2">
                <a:alpha val="5019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2"/>
                </a:solidFill>
              </a:endParaRPr>
            </a:p>
            <a:p>
              <a:pPr algn="ctr"/>
              <a:endParaRPr lang="en-US" sz="1000">
                <a:solidFill>
                  <a:schemeClr val="tx2"/>
                </a:solidFill>
              </a:endParaRPr>
            </a:p>
            <a:p>
              <a:pPr algn="ctr"/>
              <a:endParaRPr lang="en-US" sz="1000">
                <a:solidFill>
                  <a:schemeClr val="tx2"/>
                </a:solidFill>
              </a:endParaRPr>
            </a:p>
          </p:txBody>
        </p:sp>
        <p:sp>
          <p:nvSpPr>
            <p:cNvPr id="8" name="Flowchart: Connector 7">
              <a:extLst>
                <a:ext uri="{FF2B5EF4-FFF2-40B4-BE49-F238E27FC236}">
                  <a16:creationId xmlns:a16="http://schemas.microsoft.com/office/drawing/2014/main" id="{6E3EB811-C14A-6B3E-2967-339F5442B449}"/>
                </a:ext>
              </a:extLst>
            </p:cNvPr>
            <p:cNvSpPr>
              <a:spLocks noChangeAspect="1"/>
            </p:cNvSpPr>
            <p:nvPr/>
          </p:nvSpPr>
          <p:spPr>
            <a:xfrm>
              <a:off x="4529284" y="3977981"/>
              <a:ext cx="434433" cy="422253"/>
            </a:xfrm>
            <a:prstGeom prst="flowChartConnector">
              <a:avLst/>
            </a:prstGeom>
            <a:solidFill>
              <a:schemeClr val="accent2">
                <a:alpha val="5019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9" name="Flowchart: Connector 8">
              <a:extLst>
                <a:ext uri="{FF2B5EF4-FFF2-40B4-BE49-F238E27FC236}">
                  <a16:creationId xmlns:a16="http://schemas.microsoft.com/office/drawing/2014/main" id="{5D82672B-D4F5-05F0-D995-16A8A2217765}"/>
                </a:ext>
              </a:extLst>
            </p:cNvPr>
            <p:cNvSpPr>
              <a:spLocks noChangeAspect="1"/>
            </p:cNvSpPr>
            <p:nvPr/>
          </p:nvSpPr>
          <p:spPr>
            <a:xfrm>
              <a:off x="4543679" y="4732506"/>
              <a:ext cx="325825" cy="316690"/>
            </a:xfrm>
            <a:prstGeom prst="flowChartConnector">
              <a:avLst/>
            </a:prstGeom>
            <a:solidFill>
              <a:schemeClr val="accent2">
                <a:alpha val="5019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Flowchart: Connector 12">
              <a:extLst>
                <a:ext uri="{FF2B5EF4-FFF2-40B4-BE49-F238E27FC236}">
                  <a16:creationId xmlns:a16="http://schemas.microsoft.com/office/drawing/2014/main" id="{A95DB189-C419-E4B9-4DCE-9653A84B21B0}"/>
                </a:ext>
              </a:extLst>
            </p:cNvPr>
            <p:cNvSpPr>
              <a:spLocks noChangeAspect="1"/>
            </p:cNvSpPr>
            <p:nvPr/>
          </p:nvSpPr>
          <p:spPr>
            <a:xfrm>
              <a:off x="4313614" y="4429583"/>
              <a:ext cx="271521" cy="263908"/>
            </a:xfrm>
            <a:prstGeom prst="flowChartConnector">
              <a:avLst/>
            </a:prstGeom>
            <a:solidFill>
              <a:schemeClr val="accent1">
                <a:alpha val="50196"/>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Flowchart: Connector 16">
              <a:extLst>
                <a:ext uri="{FF2B5EF4-FFF2-40B4-BE49-F238E27FC236}">
                  <a16:creationId xmlns:a16="http://schemas.microsoft.com/office/drawing/2014/main" id="{9169895B-4827-49F3-9338-25437DC66F47}"/>
                </a:ext>
              </a:extLst>
            </p:cNvPr>
            <p:cNvSpPr>
              <a:spLocks noChangeAspect="1"/>
            </p:cNvSpPr>
            <p:nvPr/>
          </p:nvSpPr>
          <p:spPr>
            <a:xfrm>
              <a:off x="4132285" y="4771416"/>
              <a:ext cx="217217" cy="211126"/>
            </a:xfrm>
            <a:prstGeom prst="flowChartConnector">
              <a:avLst/>
            </a:prstGeom>
            <a:solidFill>
              <a:schemeClr val="accent1">
                <a:alpha val="50196"/>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Flowchart: Connector 17">
              <a:extLst>
                <a:ext uri="{FF2B5EF4-FFF2-40B4-BE49-F238E27FC236}">
                  <a16:creationId xmlns:a16="http://schemas.microsoft.com/office/drawing/2014/main" id="{2DC31CEA-265C-5B87-C976-3E804FC5E342}"/>
                </a:ext>
              </a:extLst>
            </p:cNvPr>
            <p:cNvSpPr>
              <a:spLocks noChangeAspect="1"/>
            </p:cNvSpPr>
            <p:nvPr/>
          </p:nvSpPr>
          <p:spPr>
            <a:xfrm>
              <a:off x="3044287" y="3411526"/>
              <a:ext cx="217217" cy="211126"/>
            </a:xfrm>
            <a:prstGeom prst="flowChartConnector">
              <a:avLst/>
            </a:prstGeom>
            <a:solidFill>
              <a:schemeClr val="accent2">
                <a:alpha val="5019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Flowchart: Connector 26">
              <a:extLst>
                <a:ext uri="{FF2B5EF4-FFF2-40B4-BE49-F238E27FC236}">
                  <a16:creationId xmlns:a16="http://schemas.microsoft.com/office/drawing/2014/main" id="{720C5B68-BBEC-0725-C9B9-B61FE0373C64}"/>
                </a:ext>
              </a:extLst>
            </p:cNvPr>
            <p:cNvSpPr>
              <a:spLocks noChangeAspect="1"/>
            </p:cNvSpPr>
            <p:nvPr/>
          </p:nvSpPr>
          <p:spPr>
            <a:xfrm>
              <a:off x="4061113" y="5060467"/>
              <a:ext cx="217217" cy="211126"/>
            </a:xfrm>
            <a:prstGeom prst="flowChartConnector">
              <a:avLst/>
            </a:prstGeom>
            <a:solidFill>
              <a:schemeClr val="accent1">
                <a:alpha val="50196"/>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8" name="Flowchart: Connector 27">
              <a:extLst>
                <a:ext uri="{FF2B5EF4-FFF2-40B4-BE49-F238E27FC236}">
                  <a16:creationId xmlns:a16="http://schemas.microsoft.com/office/drawing/2014/main" id="{F01E3360-FAF6-EF53-D311-5B44E8B76368}"/>
                </a:ext>
              </a:extLst>
            </p:cNvPr>
            <p:cNvSpPr>
              <a:spLocks noChangeAspect="1"/>
            </p:cNvSpPr>
            <p:nvPr/>
          </p:nvSpPr>
          <p:spPr>
            <a:xfrm>
              <a:off x="2371088" y="3681063"/>
              <a:ext cx="162913" cy="158345"/>
            </a:xfrm>
            <a:prstGeom prst="flowChartConnector">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9" name="Flowchart: Connector 28">
              <a:extLst>
                <a:ext uri="{FF2B5EF4-FFF2-40B4-BE49-F238E27FC236}">
                  <a16:creationId xmlns:a16="http://schemas.microsoft.com/office/drawing/2014/main" id="{5F43B9F5-FF22-128F-FCC3-A3952EC338A1}"/>
                </a:ext>
              </a:extLst>
            </p:cNvPr>
            <p:cNvSpPr>
              <a:spLocks noChangeAspect="1"/>
            </p:cNvSpPr>
            <p:nvPr/>
          </p:nvSpPr>
          <p:spPr>
            <a:xfrm>
              <a:off x="4869504" y="3622652"/>
              <a:ext cx="162913" cy="158345"/>
            </a:xfrm>
            <a:prstGeom prst="flowChartConnector">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0" name="Flowchart: Connector 29">
              <a:extLst>
                <a:ext uri="{FF2B5EF4-FFF2-40B4-BE49-F238E27FC236}">
                  <a16:creationId xmlns:a16="http://schemas.microsoft.com/office/drawing/2014/main" id="{D56F40FE-AA9B-40B7-1538-FCE5C67CB416}"/>
                </a:ext>
              </a:extLst>
            </p:cNvPr>
            <p:cNvSpPr>
              <a:spLocks noChangeAspect="1"/>
            </p:cNvSpPr>
            <p:nvPr/>
          </p:nvSpPr>
          <p:spPr>
            <a:xfrm>
              <a:off x="4923809" y="2912500"/>
              <a:ext cx="108608" cy="105563"/>
            </a:xfrm>
            <a:prstGeom prst="flowChartConnector">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9" name="Flowchart: Connector 38">
              <a:extLst>
                <a:ext uri="{FF2B5EF4-FFF2-40B4-BE49-F238E27FC236}">
                  <a16:creationId xmlns:a16="http://schemas.microsoft.com/office/drawing/2014/main" id="{DD885D75-E039-C7B9-B066-448C605ACBBC}"/>
                </a:ext>
              </a:extLst>
            </p:cNvPr>
            <p:cNvSpPr>
              <a:spLocks noChangeAspect="1"/>
            </p:cNvSpPr>
            <p:nvPr/>
          </p:nvSpPr>
          <p:spPr>
            <a:xfrm>
              <a:off x="5934462" y="4532212"/>
              <a:ext cx="108608" cy="105563"/>
            </a:xfrm>
            <a:prstGeom prst="flowChartConnector">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1" name="Flowchart: Connector 40">
              <a:extLst>
                <a:ext uri="{FF2B5EF4-FFF2-40B4-BE49-F238E27FC236}">
                  <a16:creationId xmlns:a16="http://schemas.microsoft.com/office/drawing/2014/main" id="{1F9EA771-3998-6D73-3526-771AC77D40BB}"/>
                </a:ext>
              </a:extLst>
            </p:cNvPr>
            <p:cNvSpPr>
              <a:spLocks noChangeAspect="1"/>
            </p:cNvSpPr>
            <p:nvPr/>
          </p:nvSpPr>
          <p:spPr>
            <a:xfrm>
              <a:off x="5695167" y="2017612"/>
              <a:ext cx="108608" cy="105563"/>
            </a:xfrm>
            <a:prstGeom prst="flowChartConnector">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2" name="Flowchart: Connector 41">
              <a:extLst>
                <a:ext uri="{FF2B5EF4-FFF2-40B4-BE49-F238E27FC236}">
                  <a16:creationId xmlns:a16="http://schemas.microsoft.com/office/drawing/2014/main" id="{0AA1C576-1EEF-48F3-050B-55EE2CD6D21B}"/>
                </a:ext>
              </a:extLst>
            </p:cNvPr>
            <p:cNvSpPr>
              <a:spLocks noChangeAspect="1"/>
            </p:cNvSpPr>
            <p:nvPr/>
          </p:nvSpPr>
          <p:spPr>
            <a:xfrm>
              <a:off x="5266542" y="4083544"/>
              <a:ext cx="108608" cy="105563"/>
            </a:xfrm>
            <a:prstGeom prst="flowChartConnector">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3" name="Flowchart: Connector 42">
              <a:extLst>
                <a:ext uri="{FF2B5EF4-FFF2-40B4-BE49-F238E27FC236}">
                  <a16:creationId xmlns:a16="http://schemas.microsoft.com/office/drawing/2014/main" id="{C47FE77D-286F-E40D-58C1-60BB61607161}"/>
                </a:ext>
              </a:extLst>
            </p:cNvPr>
            <p:cNvSpPr>
              <a:spLocks noChangeAspect="1"/>
            </p:cNvSpPr>
            <p:nvPr/>
          </p:nvSpPr>
          <p:spPr>
            <a:xfrm>
              <a:off x="5250725" y="2320227"/>
              <a:ext cx="108608" cy="105563"/>
            </a:xfrm>
            <a:prstGeom prst="flowChartConnector">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44" name="Flowchart: Connector 43">
            <a:extLst>
              <a:ext uri="{FF2B5EF4-FFF2-40B4-BE49-F238E27FC236}">
                <a16:creationId xmlns:a16="http://schemas.microsoft.com/office/drawing/2014/main" id="{4118BFF4-C2A2-9219-94EE-95F033CD2212}"/>
              </a:ext>
            </a:extLst>
          </p:cNvPr>
          <p:cNvSpPr>
            <a:spLocks noChangeAspect="1"/>
          </p:cNvSpPr>
          <p:nvPr/>
        </p:nvSpPr>
        <p:spPr>
          <a:xfrm>
            <a:off x="3031388" y="5545245"/>
            <a:ext cx="47988" cy="46643"/>
          </a:xfrm>
          <a:prstGeom prst="flowChartConnector">
            <a:avLst/>
          </a:prstGeom>
          <a:solidFill>
            <a:schemeClr val="accent1">
              <a:alpha val="50196"/>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7" name="Group 6">
            <a:extLst>
              <a:ext uri="{FF2B5EF4-FFF2-40B4-BE49-F238E27FC236}">
                <a16:creationId xmlns:a16="http://schemas.microsoft.com/office/drawing/2014/main" id="{6A3EECE6-22D6-7EFF-FE9E-48BD5636ED81}"/>
              </a:ext>
            </a:extLst>
          </p:cNvPr>
          <p:cNvGrpSpPr/>
          <p:nvPr/>
        </p:nvGrpSpPr>
        <p:grpSpPr>
          <a:xfrm>
            <a:off x="5426409" y="1282225"/>
            <a:ext cx="3368834" cy="2232764"/>
            <a:chOff x="5426409" y="1282225"/>
            <a:chExt cx="3368834" cy="2232764"/>
          </a:xfrm>
        </p:grpSpPr>
        <p:graphicFrame>
          <p:nvGraphicFramePr>
            <p:cNvPr id="45" name="Chart 44">
              <a:extLst>
                <a:ext uri="{FF2B5EF4-FFF2-40B4-BE49-F238E27FC236}">
                  <a16:creationId xmlns:a16="http://schemas.microsoft.com/office/drawing/2014/main" id="{B9C23B38-4CA3-9469-7D52-E016D490AA34}"/>
                </a:ext>
              </a:extLst>
            </p:cNvPr>
            <p:cNvGraphicFramePr>
              <a:graphicFrameLocks/>
            </p:cNvGraphicFramePr>
            <p:nvPr>
              <p:extLst>
                <p:ext uri="{D42A27DB-BD31-4B8C-83A1-F6EECF244321}">
                  <p14:modId xmlns:p14="http://schemas.microsoft.com/office/powerpoint/2010/main" val="1207815672"/>
                </p:ext>
              </p:extLst>
            </p:nvPr>
          </p:nvGraphicFramePr>
          <p:xfrm>
            <a:off x="5426409" y="1282225"/>
            <a:ext cx="3368834" cy="2232764"/>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CC11E4F6-E6AA-65D4-BC7E-4C32C833A969}"/>
                </a:ext>
              </a:extLst>
            </p:cNvPr>
            <p:cNvSpPr txBox="1"/>
            <p:nvPr/>
          </p:nvSpPr>
          <p:spPr>
            <a:xfrm>
              <a:off x="6188610" y="2238734"/>
              <a:ext cx="1040582" cy="276999"/>
            </a:xfrm>
            <a:prstGeom prst="rect">
              <a:avLst/>
            </a:prstGeom>
            <a:noFill/>
          </p:spPr>
          <p:txBody>
            <a:bodyPr wrap="square" rtlCol="0">
              <a:spAutoFit/>
            </a:bodyPr>
            <a:lstStyle/>
            <a:p>
              <a:r>
                <a:rPr lang="en-US" sz="1200" dirty="0">
                  <a:solidFill>
                    <a:schemeClr val="tx1">
                      <a:lumMod val="65000"/>
                      <a:lumOff val="35000"/>
                    </a:schemeClr>
                  </a:solidFill>
                </a:rPr>
                <a:t>No Answer</a:t>
              </a:r>
            </a:p>
          </p:txBody>
        </p:sp>
        <p:sp>
          <p:nvSpPr>
            <p:cNvPr id="47" name="TextBox 46">
              <a:extLst>
                <a:ext uri="{FF2B5EF4-FFF2-40B4-BE49-F238E27FC236}">
                  <a16:creationId xmlns:a16="http://schemas.microsoft.com/office/drawing/2014/main" id="{B18EB24D-0284-8AF0-3281-49B00451F8F9}"/>
                </a:ext>
              </a:extLst>
            </p:cNvPr>
            <p:cNvSpPr txBox="1"/>
            <p:nvPr/>
          </p:nvSpPr>
          <p:spPr>
            <a:xfrm>
              <a:off x="6820311" y="2823448"/>
              <a:ext cx="1298215" cy="276999"/>
            </a:xfrm>
            <a:prstGeom prst="rect">
              <a:avLst/>
            </a:prstGeom>
            <a:noFill/>
          </p:spPr>
          <p:txBody>
            <a:bodyPr wrap="square" rtlCol="0">
              <a:spAutoFit/>
            </a:bodyPr>
            <a:lstStyle/>
            <a:p>
              <a:r>
                <a:rPr lang="en-US" sz="1200" dirty="0">
                  <a:solidFill>
                    <a:schemeClr val="accent2">
                      <a:lumMod val="75000"/>
                    </a:schemeClr>
                  </a:solidFill>
                </a:rPr>
                <a:t>Outside SWPN</a:t>
              </a:r>
            </a:p>
          </p:txBody>
        </p:sp>
        <p:sp>
          <p:nvSpPr>
            <p:cNvPr id="48" name="TextBox 47">
              <a:extLst>
                <a:ext uri="{FF2B5EF4-FFF2-40B4-BE49-F238E27FC236}">
                  <a16:creationId xmlns:a16="http://schemas.microsoft.com/office/drawing/2014/main" id="{7736750F-6048-F640-2B6C-617BB8602376}"/>
                </a:ext>
              </a:extLst>
            </p:cNvPr>
            <p:cNvSpPr txBox="1"/>
            <p:nvPr/>
          </p:nvSpPr>
          <p:spPr>
            <a:xfrm>
              <a:off x="7213265" y="2002030"/>
              <a:ext cx="1040582" cy="276999"/>
            </a:xfrm>
            <a:prstGeom prst="rect">
              <a:avLst/>
            </a:prstGeom>
            <a:noFill/>
          </p:spPr>
          <p:txBody>
            <a:bodyPr wrap="square" rtlCol="0">
              <a:spAutoFit/>
            </a:bodyPr>
            <a:lstStyle/>
            <a:p>
              <a:r>
                <a:rPr lang="en-US" sz="1200" dirty="0">
                  <a:solidFill>
                    <a:schemeClr val="accent1">
                      <a:lumMod val="50000"/>
                    </a:schemeClr>
                  </a:solidFill>
                </a:rPr>
                <a:t>In SWPN</a:t>
              </a:r>
            </a:p>
          </p:txBody>
        </p:sp>
        <p:sp>
          <p:nvSpPr>
            <p:cNvPr id="49" name="TextBox 48">
              <a:extLst>
                <a:ext uri="{FF2B5EF4-FFF2-40B4-BE49-F238E27FC236}">
                  <a16:creationId xmlns:a16="http://schemas.microsoft.com/office/drawing/2014/main" id="{7528418B-804C-942C-23A1-8002BF70D054}"/>
                </a:ext>
              </a:extLst>
            </p:cNvPr>
            <p:cNvSpPr txBox="1"/>
            <p:nvPr/>
          </p:nvSpPr>
          <p:spPr>
            <a:xfrm>
              <a:off x="7065849" y="1686173"/>
              <a:ext cx="1040582" cy="461665"/>
            </a:xfrm>
            <a:prstGeom prst="rect">
              <a:avLst/>
            </a:prstGeom>
            <a:noFill/>
          </p:spPr>
          <p:txBody>
            <a:bodyPr wrap="square" rtlCol="0">
              <a:spAutoFit/>
            </a:bodyPr>
            <a:lstStyle/>
            <a:p>
              <a:pPr algn="ctr"/>
              <a:r>
                <a:rPr lang="en-US" sz="2400" dirty="0">
                  <a:solidFill>
                    <a:schemeClr val="accent1">
                      <a:lumMod val="50000"/>
                    </a:schemeClr>
                  </a:solidFill>
                </a:rPr>
                <a:t>26</a:t>
              </a:r>
              <a:r>
                <a:rPr lang="en-US" sz="1200" dirty="0">
                  <a:solidFill>
                    <a:schemeClr val="accent1">
                      <a:lumMod val="50000"/>
                    </a:schemeClr>
                  </a:solidFill>
                </a:rPr>
                <a:t>%</a:t>
              </a:r>
            </a:p>
          </p:txBody>
        </p:sp>
        <p:sp>
          <p:nvSpPr>
            <p:cNvPr id="50" name="TextBox 49">
              <a:extLst>
                <a:ext uri="{FF2B5EF4-FFF2-40B4-BE49-F238E27FC236}">
                  <a16:creationId xmlns:a16="http://schemas.microsoft.com/office/drawing/2014/main" id="{C0752831-3CFB-EE6F-8DD0-75FBEEE03B4D}"/>
                </a:ext>
              </a:extLst>
            </p:cNvPr>
            <p:cNvSpPr txBox="1"/>
            <p:nvPr/>
          </p:nvSpPr>
          <p:spPr>
            <a:xfrm>
              <a:off x="6881474" y="2512983"/>
              <a:ext cx="1040582" cy="461665"/>
            </a:xfrm>
            <a:prstGeom prst="rect">
              <a:avLst/>
            </a:prstGeom>
            <a:noFill/>
          </p:spPr>
          <p:txBody>
            <a:bodyPr wrap="square" rtlCol="0">
              <a:spAutoFit/>
            </a:bodyPr>
            <a:lstStyle/>
            <a:p>
              <a:pPr algn="ctr"/>
              <a:r>
                <a:rPr lang="en-US" sz="2400" dirty="0">
                  <a:solidFill>
                    <a:schemeClr val="accent2">
                      <a:lumMod val="75000"/>
                    </a:schemeClr>
                  </a:solidFill>
                </a:rPr>
                <a:t>32</a:t>
              </a:r>
              <a:r>
                <a:rPr lang="en-US" sz="1200" dirty="0">
                  <a:solidFill>
                    <a:schemeClr val="accent2">
                      <a:lumMod val="75000"/>
                    </a:schemeClr>
                  </a:solidFill>
                </a:rPr>
                <a:t>%</a:t>
              </a:r>
            </a:p>
          </p:txBody>
        </p:sp>
        <p:sp>
          <p:nvSpPr>
            <p:cNvPr id="51" name="TextBox 50">
              <a:extLst>
                <a:ext uri="{FF2B5EF4-FFF2-40B4-BE49-F238E27FC236}">
                  <a16:creationId xmlns:a16="http://schemas.microsoft.com/office/drawing/2014/main" id="{64A52711-7613-AB33-421A-F9F60B62A140}"/>
                </a:ext>
              </a:extLst>
            </p:cNvPr>
            <p:cNvSpPr txBox="1"/>
            <p:nvPr/>
          </p:nvSpPr>
          <p:spPr>
            <a:xfrm>
              <a:off x="6118529" y="1947242"/>
              <a:ext cx="1040582" cy="461665"/>
            </a:xfrm>
            <a:prstGeom prst="rect">
              <a:avLst/>
            </a:prstGeom>
            <a:noFill/>
          </p:spPr>
          <p:txBody>
            <a:bodyPr wrap="square" rtlCol="0">
              <a:spAutoFit/>
            </a:bodyPr>
            <a:lstStyle/>
            <a:p>
              <a:pPr algn="ctr"/>
              <a:r>
                <a:rPr lang="en-US" sz="2400">
                  <a:solidFill>
                    <a:schemeClr val="tx1">
                      <a:lumMod val="65000"/>
                      <a:lumOff val="35000"/>
                    </a:schemeClr>
                  </a:solidFill>
                </a:rPr>
                <a:t>42</a:t>
              </a:r>
              <a:r>
                <a:rPr lang="en-US" sz="1200">
                  <a:solidFill>
                    <a:schemeClr val="tx1">
                      <a:lumMod val="65000"/>
                      <a:lumOff val="35000"/>
                    </a:schemeClr>
                  </a:solidFill>
                </a:rPr>
                <a:t>%</a:t>
              </a:r>
            </a:p>
          </p:txBody>
        </p:sp>
      </p:grpSp>
      <p:sp>
        <p:nvSpPr>
          <p:cNvPr id="52" name="TextBox 51">
            <a:extLst>
              <a:ext uri="{FF2B5EF4-FFF2-40B4-BE49-F238E27FC236}">
                <a16:creationId xmlns:a16="http://schemas.microsoft.com/office/drawing/2014/main" id="{FFA39E00-07E0-7AFE-49DD-8F14B9D6DD34}"/>
              </a:ext>
            </a:extLst>
          </p:cNvPr>
          <p:cNvSpPr txBox="1"/>
          <p:nvPr/>
        </p:nvSpPr>
        <p:spPr>
          <a:xfrm>
            <a:off x="8609632" y="6581001"/>
            <a:ext cx="974914" cy="276999"/>
          </a:xfrm>
          <a:prstGeom prst="rect">
            <a:avLst/>
          </a:prstGeom>
          <a:noFill/>
        </p:spPr>
        <p:txBody>
          <a:bodyPr wrap="square" rtlCol="0">
            <a:spAutoFit/>
          </a:bodyPr>
          <a:lstStyle/>
          <a:p>
            <a:r>
              <a:rPr lang="en-US" sz="1200">
                <a:solidFill>
                  <a:schemeClr val="tx1">
                    <a:lumMod val="50000"/>
                    <a:lumOff val="50000"/>
                  </a:schemeClr>
                </a:solidFill>
                <a:latin typeface="Tw Cen MT Condensed" panose="020B0606020104020203" pitchFamily="34" charset="0"/>
              </a:rPr>
              <a:t>n=1068</a:t>
            </a:r>
          </a:p>
        </p:txBody>
      </p:sp>
      <p:sp>
        <p:nvSpPr>
          <p:cNvPr id="53" name="Title 1">
            <a:extLst>
              <a:ext uri="{FF2B5EF4-FFF2-40B4-BE49-F238E27FC236}">
                <a16:creationId xmlns:a16="http://schemas.microsoft.com/office/drawing/2014/main" id="{5F37B46B-3C51-8477-D55D-C3C25CEACB96}"/>
              </a:ext>
            </a:extLst>
          </p:cNvPr>
          <p:cNvSpPr>
            <a:spLocks noGrp="1"/>
          </p:cNvSpPr>
          <p:nvPr/>
        </p:nvSpPr>
        <p:spPr>
          <a:xfrm>
            <a:off x="685800" y="1087628"/>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000" dirty="0">
                <a:solidFill>
                  <a:schemeClr val="accent1"/>
                </a:solidFill>
              </a:rPr>
              <a:t>residence</a:t>
            </a:r>
          </a:p>
        </p:txBody>
      </p:sp>
    </p:spTree>
    <p:extLst>
      <p:ext uri="{BB962C8B-B14F-4D97-AF65-F5344CB8AC3E}">
        <p14:creationId xmlns:p14="http://schemas.microsoft.com/office/powerpoint/2010/main" val="310966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297873"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355625" y="2162983"/>
            <a:ext cx="4708606" cy="2568576"/>
            <a:chOff x="4572000" y="1032046"/>
            <a:chExt cx="4708606"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36272" y="1910510"/>
              <a:ext cx="1004954"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22</a:t>
              </a:r>
              <a:r>
                <a:rPr lang="en-US" sz="4800" spc="-200" baseline="3000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051066" y="1745989"/>
              <a:ext cx="2229540" cy="46166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Eat 5+ fruits and veggies daily </a:t>
              </a:r>
              <a:br>
                <a:rPr lang="en-US" sz="1500" dirty="0">
                  <a:solidFill>
                    <a:schemeClr val="tx2"/>
                  </a:solidFill>
                  <a:latin typeface="Franklin Gothic Demi Cond" panose="020B0706030402020204" pitchFamily="34" charset="0"/>
                </a:rPr>
              </a:br>
              <a:endParaRPr lang="en-US" sz="1500" dirty="0">
                <a:solidFill>
                  <a:schemeClr val="tx2"/>
                </a:solidFill>
                <a:latin typeface="Franklin Gothic Demi Cond" panose="020B0706030402020204" pitchFamily="34" charset="0"/>
              </a:endParaRP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5250920" y="2519342"/>
            <a:ext cx="3153341" cy="1538883"/>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dirty="0">
                <a:solidFill>
                  <a:schemeClr val="accent1"/>
                </a:solidFill>
                <a:latin typeface="Franklin Gothic Demi Cond" panose="020B0706030402020204" pitchFamily="34" charset="0"/>
              </a:rPr>
              <a:t>This is an approximated percent based on responses to 4 questions about how many days in a week students consumed fruits and vegetables (see notes for more detail). </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67218" y="969402"/>
            <a:ext cx="7889232" cy="1159606"/>
            <a:chOff x="685800" y="959677"/>
            <a:chExt cx="7889232"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children are healthy </a:t>
              </a:r>
              <a:r>
                <a:rPr lang="en-US" sz="1500">
                  <a:solidFill>
                    <a:schemeClr val="tx2"/>
                  </a:solidFill>
                  <a:latin typeface="Franklin Gothic Demi Cond" panose="020B0706030402020204" pitchFamily="34" charset="0"/>
                  <a:sym typeface="Symbol" panose="05050102010706020507" pitchFamily="18" charset="2"/>
                </a:rPr>
                <a:t> </a:t>
              </a:r>
              <a:r>
                <a:rPr lang="en-US" sz="1000">
                  <a:solidFill>
                    <a:schemeClr val="tx2"/>
                  </a:solidFill>
                  <a:latin typeface="Franklin Gothic Demi Cond" panose="020B0706030402020204" pitchFamily="34" charset="0"/>
                  <a:sym typeface="Symbol" panose="05050102010706020507" pitchFamily="18" charset="2"/>
                </a:rPr>
                <a:t>percent of children who consume 5 or more servings of fruits and vegetables daily</a:t>
              </a:r>
              <a:endParaRPr lang="en-US" sz="1200" spc="-1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88165" y="959677"/>
              <a:ext cx="1908536"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6</a:t>
              </a:r>
              <a:endParaRPr lang="en-US" sz="4800" spc="-200" baseline="30000">
                <a:solidFill>
                  <a:schemeClr val="tx2"/>
                </a:solidFill>
                <a:latin typeface="Franklin Gothic Demi Cond" panose="020B0706030402020204" pitchFamily="34" charset="0"/>
              </a:endParaRPr>
            </a:p>
          </p:txBody>
        </p:sp>
      </p:grpSp>
      <p:sp>
        <p:nvSpPr>
          <p:cNvPr id="2" name="Rectangle 1">
            <a:extLst>
              <a:ext uri="{FF2B5EF4-FFF2-40B4-BE49-F238E27FC236}">
                <a16:creationId xmlns:a16="http://schemas.microsoft.com/office/drawing/2014/main" id="{16B732C0-D21D-4950-EEAF-97FB8E49F8A2}"/>
              </a:ext>
            </a:extLst>
          </p:cNvPr>
          <p:cNvSpPr/>
          <p:nvPr/>
        </p:nvSpPr>
        <p:spPr>
          <a:xfrm>
            <a:off x="5255257" y="4368809"/>
            <a:ext cx="3149004" cy="1538883"/>
          </a:xfrm>
          <a:prstGeom prst="rect">
            <a:avLst/>
          </a:prstGeom>
          <a:pattFill prst="dkUpDiag">
            <a:fgClr>
              <a:schemeClr val="accent6">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accent6"/>
                </a:solidFill>
                <a:latin typeface="Franklin Gothic Demi Cond" panose="020B0706030402020204" pitchFamily="34" charset="0"/>
              </a:rPr>
              <a:t>Promise Neighborhoods uses this to measure “children are healthy”, but the questions are very difficult to answer and responses are likely to be inaccurate. Consider with caution! </a:t>
            </a:r>
          </a:p>
        </p:txBody>
      </p:sp>
      <p:grpSp>
        <p:nvGrpSpPr>
          <p:cNvPr id="4" name="Group 3">
            <a:extLst>
              <a:ext uri="{FF2B5EF4-FFF2-40B4-BE49-F238E27FC236}">
                <a16:creationId xmlns:a16="http://schemas.microsoft.com/office/drawing/2014/main" id="{EF24490B-2413-942B-8922-02216EC48187}"/>
              </a:ext>
            </a:extLst>
          </p:cNvPr>
          <p:cNvGrpSpPr/>
          <p:nvPr/>
        </p:nvGrpSpPr>
        <p:grpSpPr>
          <a:xfrm>
            <a:off x="1731289" y="4672618"/>
            <a:ext cx="3970888" cy="1522544"/>
            <a:chOff x="4572000" y="1032046"/>
            <a:chExt cx="6937801" cy="2568576"/>
          </a:xfrm>
        </p:grpSpPr>
        <p:sp>
          <p:nvSpPr>
            <p:cNvPr id="5" name="Circle: Hollow 4">
              <a:extLst>
                <a:ext uri="{FF2B5EF4-FFF2-40B4-BE49-F238E27FC236}">
                  <a16:creationId xmlns:a16="http://schemas.microsoft.com/office/drawing/2014/main" id="{B1231CEE-72B3-6CD5-BB7D-B02F20D3A05F}"/>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6" name="Chart 5">
              <a:extLst>
                <a:ext uri="{FF2B5EF4-FFF2-40B4-BE49-F238E27FC236}">
                  <a16:creationId xmlns:a16="http://schemas.microsoft.com/office/drawing/2014/main" id="{62D83548-FDE2-57BC-B9FB-217A765629D3}"/>
                </a:ext>
              </a:extLst>
            </p:cNvPr>
            <p:cNvGraphicFramePr/>
            <p:nvPr>
              <p:extLst>
                <p:ext uri="{D42A27DB-BD31-4B8C-83A1-F6EECF244321}">
                  <p14:modId xmlns:p14="http://schemas.microsoft.com/office/powerpoint/2010/main" val="1228406377"/>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7B481D9-45AB-D1C3-1EFB-E496A3D44AEA}"/>
                </a:ext>
              </a:extLst>
            </p:cNvPr>
            <p:cNvSpPr txBox="1"/>
            <p:nvPr/>
          </p:nvSpPr>
          <p:spPr>
            <a:xfrm>
              <a:off x="7051066" y="1587401"/>
              <a:ext cx="4458735" cy="778842"/>
            </a:xfrm>
            <a:prstGeom prst="rect">
              <a:avLst/>
            </a:prstGeom>
            <a:noFill/>
          </p:spPr>
          <p:txBody>
            <a:bodyPr wrap="square" lIns="0" tIns="0" rIns="0" bIns="0" rtlCol="0" anchor="ctr">
              <a:spAutoFit/>
            </a:bodyPr>
            <a:lstStyle/>
            <a:p>
              <a:pPr lvl="0"/>
              <a:r>
                <a:rPr lang="en-US" sz="1500" dirty="0">
                  <a:solidFill>
                    <a:schemeClr val="tx1">
                      <a:lumMod val="65000"/>
                      <a:lumOff val="35000"/>
                    </a:schemeClr>
                  </a:solidFill>
                  <a:latin typeface="Franklin Gothic Demi Cond" panose="020B0706030402020204" pitchFamily="34" charset="0"/>
                </a:rPr>
                <a:t>2022 survey</a:t>
              </a:r>
              <a:br>
                <a:rPr lang="en-US" sz="1500" dirty="0">
                  <a:solidFill>
                    <a:schemeClr val="tx1">
                      <a:lumMod val="65000"/>
                      <a:lumOff val="35000"/>
                    </a:schemeClr>
                  </a:solidFill>
                  <a:latin typeface="Franklin Gothic Demi Cond" panose="020B0706030402020204" pitchFamily="34" charset="0"/>
                </a:rPr>
              </a:br>
              <a:endParaRPr lang="en-US" sz="1500" dirty="0">
                <a:solidFill>
                  <a:schemeClr val="tx1">
                    <a:lumMod val="65000"/>
                    <a:lumOff val="35000"/>
                  </a:schemeClr>
                </a:solidFill>
                <a:latin typeface="Franklin Gothic Demi Cond" panose="020B0706030402020204" pitchFamily="34" charset="0"/>
              </a:endParaRPr>
            </a:p>
          </p:txBody>
        </p:sp>
        <p:sp>
          <p:nvSpPr>
            <p:cNvPr id="17" name="Freeform 6">
              <a:extLst>
                <a:ext uri="{FF2B5EF4-FFF2-40B4-BE49-F238E27FC236}">
                  <a16:creationId xmlns:a16="http://schemas.microsoft.com/office/drawing/2014/main" id="{76B9427E-E64F-C974-EDAB-21C5E99E7DA5}"/>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18" name="TextBox 17">
            <a:extLst>
              <a:ext uri="{FF2B5EF4-FFF2-40B4-BE49-F238E27FC236}">
                <a16:creationId xmlns:a16="http://schemas.microsoft.com/office/drawing/2014/main" id="{F41CF811-7955-B905-84CE-62C5F7BC49AF}"/>
              </a:ext>
            </a:extLst>
          </p:cNvPr>
          <p:cNvSpPr txBox="1"/>
          <p:nvPr/>
        </p:nvSpPr>
        <p:spPr>
          <a:xfrm>
            <a:off x="2081813" y="5119139"/>
            <a:ext cx="653898" cy="553998"/>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15</a:t>
            </a:r>
            <a:r>
              <a:rPr lang="en-US" sz="2000" spc="-200" dirty="0">
                <a:solidFill>
                  <a:schemeClr val="tx1">
                    <a:lumMod val="65000"/>
                    <a:lumOff val="35000"/>
                  </a:schemeClr>
                </a:solidFill>
                <a:latin typeface="Franklin Gothic Demi Cond" panose="020B0706030402020204" pitchFamily="34" charset="0"/>
              </a:rPr>
              <a:t>%</a:t>
            </a:r>
          </a:p>
        </p:txBody>
      </p:sp>
    </p:spTree>
    <p:extLst>
      <p:ext uri="{BB962C8B-B14F-4D97-AF65-F5344CB8AC3E}">
        <p14:creationId xmlns:p14="http://schemas.microsoft.com/office/powerpoint/2010/main" val="1118413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297873"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1042670" y="4149405"/>
            <a:ext cx="5284969" cy="2078711"/>
            <a:chOff x="4572000" y="1032046"/>
            <a:chExt cx="6186960"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2439186902"/>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53</a:t>
              </a:r>
              <a:r>
                <a:rPr lang="en-US" sz="4800" spc="-200" baseline="3000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7203281" y="2095655"/>
              <a:ext cx="3555679" cy="285229"/>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Feel safe traveling to/from school</a:t>
              </a:r>
              <a:endParaRPr lang="en-US" sz="1000" dirty="0">
                <a:solidFill>
                  <a:schemeClr val="tx2"/>
                </a:solidFill>
                <a:latin typeface="Franklin Gothic Demi Cond" panose="020B0706030402020204" pitchFamily="34" charset="0"/>
              </a:endParaRP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67218" y="1000920"/>
            <a:ext cx="7889232" cy="1128088"/>
            <a:chOff x="685800" y="991195"/>
            <a:chExt cx="7889232" cy="1128088"/>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children feel safe </a:t>
              </a:r>
              <a:r>
                <a:rPr lang="en-US" sz="1500" dirty="0">
                  <a:solidFill>
                    <a:schemeClr val="tx2"/>
                  </a:solidFill>
                  <a:latin typeface="Franklin Gothic Demi Cond" panose="020B0706030402020204" pitchFamily="34" charset="0"/>
                  <a:sym typeface="Symbol" panose="05050102010706020507" pitchFamily="18" charset="2"/>
                </a:rPr>
                <a:t> </a:t>
              </a:r>
              <a:r>
                <a:rPr lang="en-US" sz="1000" dirty="0">
                  <a:solidFill>
                    <a:schemeClr val="tx2"/>
                  </a:solidFill>
                  <a:latin typeface="Franklin Gothic Demi Cond" panose="020B0706030402020204" pitchFamily="34" charset="0"/>
                  <a:sym typeface="Symbol" panose="05050102010706020507" pitchFamily="18" charset="2"/>
                </a:rPr>
                <a:t>percent of children who feel safe at school (a) OR traveling to &amp; from school (b)</a:t>
              </a:r>
              <a:endParaRPr lang="en-US" sz="1200" spc="-10" dirty="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85800" y="991195"/>
              <a:ext cx="3149260"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GPRA 7a &amp; b</a:t>
              </a:r>
              <a:endParaRPr lang="en-US" sz="4800" spc="-200" baseline="30000" dirty="0">
                <a:solidFill>
                  <a:schemeClr val="tx2"/>
                </a:solidFill>
                <a:latin typeface="Franklin Gothic Demi Cond" panose="020B0706030402020204" pitchFamily="34" charset="0"/>
              </a:endParaRPr>
            </a:p>
          </p:txBody>
        </p:sp>
      </p:grpSp>
      <p:grpSp>
        <p:nvGrpSpPr>
          <p:cNvPr id="2" name="Group 1">
            <a:extLst>
              <a:ext uri="{FF2B5EF4-FFF2-40B4-BE49-F238E27FC236}">
                <a16:creationId xmlns:a16="http://schemas.microsoft.com/office/drawing/2014/main" id="{59F3C187-5D7D-7279-1CB7-AB4D88E2B430}"/>
              </a:ext>
            </a:extLst>
          </p:cNvPr>
          <p:cNvGrpSpPr/>
          <p:nvPr/>
        </p:nvGrpSpPr>
        <p:grpSpPr>
          <a:xfrm>
            <a:off x="5757092" y="2471673"/>
            <a:ext cx="1385557" cy="1363597"/>
            <a:chOff x="4572000" y="1032046"/>
            <a:chExt cx="2568576" cy="2568576"/>
          </a:xfrm>
        </p:grpSpPr>
        <p:sp>
          <p:nvSpPr>
            <p:cNvPr id="3" name="Circle: Hollow 2">
              <a:extLst>
                <a:ext uri="{FF2B5EF4-FFF2-40B4-BE49-F238E27FC236}">
                  <a16:creationId xmlns:a16="http://schemas.microsoft.com/office/drawing/2014/main" id="{4BBDB3B7-8ADB-BE75-CCA0-FE05E7E7A6CF}"/>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4" name="Chart 3">
              <a:extLst>
                <a:ext uri="{FF2B5EF4-FFF2-40B4-BE49-F238E27FC236}">
                  <a16:creationId xmlns:a16="http://schemas.microsoft.com/office/drawing/2014/main" id="{330E230F-D353-7A0C-0FB7-3B43F92854F8}"/>
                </a:ext>
              </a:extLst>
            </p:cNvPr>
            <p:cNvGraphicFramePr/>
            <p:nvPr>
              <p:extLst>
                <p:ext uri="{D42A27DB-BD31-4B8C-83A1-F6EECF244321}">
                  <p14:modId xmlns:p14="http://schemas.microsoft.com/office/powerpoint/2010/main" val="350083979"/>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7" name="Group 16">
            <a:extLst>
              <a:ext uri="{FF2B5EF4-FFF2-40B4-BE49-F238E27FC236}">
                <a16:creationId xmlns:a16="http://schemas.microsoft.com/office/drawing/2014/main" id="{5CFE22CC-3A22-0A2A-5AD6-C7C077762BE7}"/>
              </a:ext>
            </a:extLst>
          </p:cNvPr>
          <p:cNvGrpSpPr/>
          <p:nvPr/>
        </p:nvGrpSpPr>
        <p:grpSpPr>
          <a:xfrm>
            <a:off x="5750526" y="4438650"/>
            <a:ext cx="1385556" cy="1363597"/>
            <a:chOff x="4572000" y="1032046"/>
            <a:chExt cx="2568575" cy="2568576"/>
          </a:xfrm>
        </p:grpSpPr>
        <p:sp>
          <p:nvSpPr>
            <p:cNvPr id="18" name="Circle: Hollow 17">
              <a:extLst>
                <a:ext uri="{FF2B5EF4-FFF2-40B4-BE49-F238E27FC236}">
                  <a16:creationId xmlns:a16="http://schemas.microsoft.com/office/drawing/2014/main" id="{48012F3D-7B7F-B840-9693-F048EEFDD190}"/>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3" name="Chart 22">
              <a:extLst>
                <a:ext uri="{FF2B5EF4-FFF2-40B4-BE49-F238E27FC236}">
                  <a16:creationId xmlns:a16="http://schemas.microsoft.com/office/drawing/2014/main" id="{B4C2894E-BD59-30F1-771F-060814D20D93}"/>
                </a:ext>
              </a:extLst>
            </p:cNvPr>
            <p:cNvGraphicFramePr/>
            <p:nvPr>
              <p:extLst>
                <p:ext uri="{D42A27DB-BD31-4B8C-83A1-F6EECF244321}">
                  <p14:modId xmlns:p14="http://schemas.microsoft.com/office/powerpoint/2010/main" val="3298503655"/>
                </p:ext>
              </p:extLst>
            </p:nvPr>
          </p:nvGraphicFramePr>
          <p:xfrm>
            <a:off x="4572000" y="1032046"/>
            <a:ext cx="2568575" cy="2568576"/>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9" name="Group 38">
            <a:extLst>
              <a:ext uri="{FF2B5EF4-FFF2-40B4-BE49-F238E27FC236}">
                <a16:creationId xmlns:a16="http://schemas.microsoft.com/office/drawing/2014/main" id="{4202A66A-28DB-F81B-51E5-ED5A52BF5D0C}"/>
              </a:ext>
            </a:extLst>
          </p:cNvPr>
          <p:cNvGrpSpPr/>
          <p:nvPr/>
        </p:nvGrpSpPr>
        <p:grpSpPr>
          <a:xfrm>
            <a:off x="1040328" y="2128321"/>
            <a:ext cx="4552265" cy="2078712"/>
            <a:chOff x="4572000" y="1032046"/>
            <a:chExt cx="5329207" cy="2568576"/>
          </a:xfrm>
        </p:grpSpPr>
        <p:sp>
          <p:nvSpPr>
            <p:cNvPr id="41" name="Circle: Hollow 40">
              <a:extLst>
                <a:ext uri="{FF2B5EF4-FFF2-40B4-BE49-F238E27FC236}">
                  <a16:creationId xmlns:a16="http://schemas.microsoft.com/office/drawing/2014/main" id="{A9D45620-BF87-9775-FB97-D996DC830D48}"/>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42" name="Chart 41">
              <a:extLst>
                <a:ext uri="{FF2B5EF4-FFF2-40B4-BE49-F238E27FC236}">
                  <a16:creationId xmlns:a16="http://schemas.microsoft.com/office/drawing/2014/main" id="{50266470-C512-85DF-9941-A15E5CA21A49}"/>
                </a:ext>
              </a:extLst>
            </p:cNvPr>
            <p:cNvGraphicFramePr/>
            <p:nvPr>
              <p:extLst>
                <p:ext uri="{D42A27DB-BD31-4B8C-83A1-F6EECF244321}">
                  <p14:modId xmlns:p14="http://schemas.microsoft.com/office/powerpoint/2010/main" val="2361089624"/>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6"/>
            </a:graphicData>
          </a:graphic>
        </p:graphicFrame>
        <p:sp>
          <p:nvSpPr>
            <p:cNvPr id="43" name="TextBox 42">
              <a:extLst>
                <a:ext uri="{FF2B5EF4-FFF2-40B4-BE49-F238E27FC236}">
                  <a16:creationId xmlns:a16="http://schemas.microsoft.com/office/drawing/2014/main" id="{B8E2E15F-1360-D268-1E4C-EEE46FFECEDC}"/>
                </a:ext>
              </a:extLst>
            </p:cNvPr>
            <p:cNvSpPr txBox="1"/>
            <p:nvPr/>
          </p:nvSpPr>
          <p:spPr>
            <a:xfrm>
              <a:off x="5250512" y="1812595"/>
              <a:ext cx="1176472" cy="1026828"/>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42</a:t>
              </a:r>
              <a:r>
                <a:rPr lang="en-US" sz="4800" spc="-200" baseline="30000" dirty="0">
                  <a:solidFill>
                    <a:schemeClr val="tx2"/>
                  </a:solidFill>
                  <a:latin typeface="Franklin Gothic Demi Cond" panose="020B0706030402020204" pitchFamily="34" charset="0"/>
                </a:rPr>
                <a:t>%</a:t>
              </a:r>
            </a:p>
          </p:txBody>
        </p:sp>
        <p:sp>
          <p:nvSpPr>
            <p:cNvPr id="45" name="TextBox 44">
              <a:extLst>
                <a:ext uri="{FF2B5EF4-FFF2-40B4-BE49-F238E27FC236}">
                  <a16:creationId xmlns:a16="http://schemas.microsoft.com/office/drawing/2014/main" id="{CE81E245-B8F0-12A3-55FC-586021D98664}"/>
                </a:ext>
              </a:extLst>
            </p:cNvPr>
            <p:cNvSpPr txBox="1"/>
            <p:nvPr/>
          </p:nvSpPr>
          <p:spPr>
            <a:xfrm>
              <a:off x="7655282" y="2140493"/>
              <a:ext cx="2245925" cy="285229"/>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Feel safe at school</a:t>
              </a:r>
              <a:endParaRPr lang="en-US" sz="1000" dirty="0">
                <a:solidFill>
                  <a:schemeClr val="tx2"/>
                </a:solidFill>
                <a:latin typeface="Franklin Gothic Demi Cond" panose="020B0706030402020204" pitchFamily="34" charset="0"/>
              </a:endParaRPr>
            </a:p>
          </p:txBody>
        </p:sp>
      </p:grpSp>
      <p:sp>
        <p:nvSpPr>
          <p:cNvPr id="47" name="TextBox 46">
            <a:extLst>
              <a:ext uri="{FF2B5EF4-FFF2-40B4-BE49-F238E27FC236}">
                <a16:creationId xmlns:a16="http://schemas.microsoft.com/office/drawing/2014/main" id="{B362E7F0-1D20-2B34-44C0-6CDDBEB1A759}"/>
              </a:ext>
            </a:extLst>
          </p:cNvPr>
          <p:cNvSpPr txBox="1"/>
          <p:nvPr/>
        </p:nvSpPr>
        <p:spPr>
          <a:xfrm>
            <a:off x="6108146" y="2872603"/>
            <a:ext cx="656590" cy="553998"/>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45</a:t>
            </a:r>
            <a:r>
              <a:rPr lang="en-US" sz="2000" spc="-200" dirty="0">
                <a:solidFill>
                  <a:schemeClr val="tx1">
                    <a:lumMod val="65000"/>
                    <a:lumOff val="35000"/>
                  </a:schemeClr>
                </a:solidFill>
                <a:latin typeface="Franklin Gothic Demi Cond" panose="020B0706030402020204" pitchFamily="34" charset="0"/>
              </a:rPr>
              <a:t>%</a:t>
            </a:r>
          </a:p>
        </p:txBody>
      </p:sp>
      <p:sp>
        <p:nvSpPr>
          <p:cNvPr id="48" name="TextBox 47">
            <a:extLst>
              <a:ext uri="{FF2B5EF4-FFF2-40B4-BE49-F238E27FC236}">
                <a16:creationId xmlns:a16="http://schemas.microsoft.com/office/drawing/2014/main" id="{5BD4B3B2-F674-80C6-D4CC-E8EC884EFB2B}"/>
              </a:ext>
            </a:extLst>
          </p:cNvPr>
          <p:cNvSpPr txBox="1"/>
          <p:nvPr/>
        </p:nvSpPr>
        <p:spPr>
          <a:xfrm>
            <a:off x="6116670" y="4826551"/>
            <a:ext cx="643318" cy="553998"/>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57</a:t>
            </a:r>
            <a:r>
              <a:rPr lang="en-US" sz="2000" spc="-200" dirty="0">
                <a:solidFill>
                  <a:schemeClr val="tx1">
                    <a:lumMod val="65000"/>
                    <a:lumOff val="35000"/>
                  </a:schemeClr>
                </a:solidFill>
                <a:latin typeface="Franklin Gothic Demi Cond" panose="020B0706030402020204" pitchFamily="34" charset="0"/>
              </a:rPr>
              <a:t>%</a:t>
            </a:r>
          </a:p>
        </p:txBody>
      </p:sp>
      <p:sp>
        <p:nvSpPr>
          <p:cNvPr id="51" name="TextBox 50">
            <a:extLst>
              <a:ext uri="{FF2B5EF4-FFF2-40B4-BE49-F238E27FC236}">
                <a16:creationId xmlns:a16="http://schemas.microsoft.com/office/drawing/2014/main" id="{DD2DFFB8-D74B-11FA-2113-50EF4B17A871}"/>
              </a:ext>
            </a:extLst>
          </p:cNvPr>
          <p:cNvSpPr txBox="1"/>
          <p:nvPr/>
        </p:nvSpPr>
        <p:spPr>
          <a:xfrm>
            <a:off x="1174313" y="3976200"/>
            <a:ext cx="1918493" cy="230832"/>
          </a:xfrm>
          <a:prstGeom prst="rect">
            <a:avLst/>
          </a:prstGeom>
          <a:noFill/>
        </p:spPr>
        <p:txBody>
          <a:bodyPr wrap="square" lIns="0" tIns="0" rIns="0" bIns="0" rtlCol="0" anchor="ctr">
            <a:spAutoFit/>
          </a:bodyPr>
          <a:lstStyle/>
          <a:p>
            <a:pPr lvl="0" algn="ctr"/>
            <a:r>
              <a:rPr lang="en-US" sz="1500" dirty="0">
                <a:solidFill>
                  <a:schemeClr val="accent4"/>
                </a:solidFill>
                <a:latin typeface="Franklin Gothic Demi Cond" panose="020B0706030402020204" pitchFamily="34" charset="0"/>
              </a:rPr>
              <a:t>2023</a:t>
            </a:r>
            <a:endParaRPr lang="en-US" sz="1000" dirty="0">
              <a:solidFill>
                <a:schemeClr val="accent4"/>
              </a:solidFill>
              <a:latin typeface="Franklin Gothic Demi Cond" panose="020B0706030402020204" pitchFamily="34" charset="0"/>
            </a:endParaRPr>
          </a:p>
        </p:txBody>
      </p:sp>
      <p:sp>
        <p:nvSpPr>
          <p:cNvPr id="52" name="TextBox 51">
            <a:extLst>
              <a:ext uri="{FF2B5EF4-FFF2-40B4-BE49-F238E27FC236}">
                <a16:creationId xmlns:a16="http://schemas.microsoft.com/office/drawing/2014/main" id="{32C1A3B4-D036-A2F4-0754-224CD02F4379}"/>
              </a:ext>
            </a:extLst>
          </p:cNvPr>
          <p:cNvSpPr txBox="1"/>
          <p:nvPr/>
        </p:nvSpPr>
        <p:spPr>
          <a:xfrm>
            <a:off x="5568898" y="3976200"/>
            <a:ext cx="1918493" cy="230832"/>
          </a:xfrm>
          <a:prstGeom prst="rect">
            <a:avLst/>
          </a:prstGeom>
          <a:noFill/>
        </p:spPr>
        <p:txBody>
          <a:bodyPr wrap="square" lIns="0" tIns="0" rIns="0" bIns="0" rtlCol="0" anchor="ctr">
            <a:spAutoFit/>
          </a:bodyPr>
          <a:lstStyle/>
          <a:p>
            <a:pPr lvl="0" algn="ctr"/>
            <a:r>
              <a:rPr lang="en-US" sz="1500" dirty="0">
                <a:solidFill>
                  <a:schemeClr val="accent4">
                    <a:lumMod val="40000"/>
                    <a:lumOff val="60000"/>
                  </a:schemeClr>
                </a:solidFill>
                <a:latin typeface="Franklin Gothic Demi Cond" panose="020B0706030402020204" pitchFamily="34" charset="0"/>
              </a:rPr>
              <a:t>2022</a:t>
            </a:r>
            <a:endParaRPr lang="en-US" sz="1000" dirty="0">
              <a:solidFill>
                <a:schemeClr val="accent4">
                  <a:lumMod val="40000"/>
                  <a:lumOff val="60000"/>
                </a:schemeClr>
              </a:solidFill>
              <a:latin typeface="Franklin Gothic Demi Cond" panose="020B0706030402020204" pitchFamily="34" charset="0"/>
            </a:endParaRPr>
          </a:p>
        </p:txBody>
      </p:sp>
    </p:spTree>
    <p:extLst>
      <p:ext uri="{BB962C8B-B14F-4D97-AF65-F5344CB8AC3E}">
        <p14:creationId xmlns:p14="http://schemas.microsoft.com/office/powerpoint/2010/main" val="93545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875378" y="3020264"/>
            <a:ext cx="3135057" cy="2946231"/>
          </a:xfrm>
        </p:spPr>
        <p:txBody>
          <a:bodyPr/>
          <a:lstStyle/>
          <a:p>
            <a:pPr algn="l"/>
            <a:r>
              <a:rPr lang="en-US" sz="4800"/>
              <a:t>introduction</a:t>
            </a:r>
          </a:p>
        </p:txBody>
      </p:sp>
      <p:sp>
        <p:nvSpPr>
          <p:cNvPr id="2" name="Text Placeholder 4">
            <a:extLst>
              <a:ext uri="{FF2B5EF4-FFF2-40B4-BE49-F238E27FC236}">
                <a16:creationId xmlns:a16="http://schemas.microsoft.com/office/drawing/2014/main" id="{04CED56B-243C-4D36-EB15-2A1985E4F555}"/>
              </a:ext>
            </a:extLst>
          </p:cNvPr>
          <p:cNvSpPr>
            <a:spLocks noGrp="1"/>
          </p:cNvSpPr>
          <p:nvPr>
            <p:ph type="body" sz="quarter" idx="10"/>
          </p:nvPr>
        </p:nvSpPr>
        <p:spPr>
          <a:xfrm>
            <a:off x="5875378" y="4517502"/>
            <a:ext cx="2929574" cy="2746756"/>
          </a:xfrm>
        </p:spPr>
        <p:txBody>
          <a:bodyPr/>
          <a:lstStyle/>
          <a:p>
            <a:r>
              <a:rPr lang="en-US"/>
              <a:t>overview of south ward promise neighborhood’s data and evaluation process</a:t>
            </a:r>
          </a:p>
          <a:p>
            <a:endParaRPr lang="en-US"/>
          </a:p>
        </p:txBody>
      </p:sp>
      <p:pic>
        <p:nvPicPr>
          <p:cNvPr id="3" name="Picture 2">
            <a:extLst>
              <a:ext uri="{FF2B5EF4-FFF2-40B4-BE49-F238E27FC236}">
                <a16:creationId xmlns:a16="http://schemas.microsoft.com/office/drawing/2014/main" id="{F782D0E2-3BED-6B8F-F820-4C367768E35F}"/>
              </a:ext>
            </a:extLst>
          </p:cNvPr>
          <p:cNvPicPr>
            <a:picLocks noChangeAspect="1"/>
          </p:cNvPicPr>
          <p:nvPr/>
        </p:nvPicPr>
        <p:blipFill rotWithShape="1">
          <a:blip r:embed="rId2"/>
          <a:srcRect l="6477" r="15119" b="4766"/>
          <a:stretch/>
        </p:blipFill>
        <p:spPr>
          <a:xfrm>
            <a:off x="472612" y="1549497"/>
            <a:ext cx="5088951" cy="4122529"/>
          </a:xfrm>
          <a:prstGeom prst="rect">
            <a:avLst/>
          </a:prstGeom>
        </p:spPr>
      </p:pic>
    </p:spTree>
    <p:extLst>
      <p:ext uri="{BB962C8B-B14F-4D97-AF65-F5344CB8AC3E}">
        <p14:creationId xmlns:p14="http://schemas.microsoft.com/office/powerpoint/2010/main" val="1901079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297873"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523F1FD6-F4B5-7498-7A3C-1F4E375B4ECC}"/>
              </a:ext>
            </a:extLst>
          </p:cNvPr>
          <p:cNvGrpSpPr/>
          <p:nvPr/>
        </p:nvGrpSpPr>
        <p:grpSpPr>
          <a:xfrm>
            <a:off x="417656" y="2282127"/>
            <a:ext cx="5315439" cy="2568576"/>
            <a:chOff x="4572000" y="1032046"/>
            <a:chExt cx="5315439" cy="2568576"/>
          </a:xfrm>
        </p:grpSpPr>
        <p:sp>
          <p:nvSpPr>
            <p:cNvPr id="28" name="Circle: Hollow 27">
              <a:extLst>
                <a:ext uri="{FF2B5EF4-FFF2-40B4-BE49-F238E27FC236}">
                  <a16:creationId xmlns:a16="http://schemas.microsoft.com/office/drawing/2014/main" id="{55AF2F0D-6911-A5FF-A122-E6D6574273F6}"/>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57E3B023-2898-8B8E-EC0D-1AE629E7C878}"/>
                </a:ext>
              </a:extLst>
            </p:cNvPr>
            <p:cNvGraphicFramePr/>
            <p:nvPr>
              <p:extLst>
                <p:ext uri="{D42A27DB-BD31-4B8C-83A1-F6EECF244321}">
                  <p14:modId xmlns:p14="http://schemas.microsoft.com/office/powerpoint/2010/main" val="3055278031"/>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51D7BF4-3543-2849-56AB-A3DCA1801E2E}"/>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28</a:t>
              </a:r>
              <a:r>
                <a:rPr lang="en-US" sz="4800" spc="-200" baseline="30000" dirty="0">
                  <a:solidFill>
                    <a:schemeClr val="tx2"/>
                  </a:solidFill>
                  <a:latin typeface="Franklin Gothic Demi Cond" panose="020B0706030402020204" pitchFamily="34" charset="0"/>
                </a:rPr>
                <a:t>%</a:t>
              </a:r>
            </a:p>
          </p:txBody>
        </p:sp>
        <p:sp>
          <p:nvSpPr>
            <p:cNvPr id="13" name="TextBox 12">
              <a:extLst>
                <a:ext uri="{FF2B5EF4-FFF2-40B4-BE49-F238E27FC236}">
                  <a16:creationId xmlns:a16="http://schemas.microsoft.com/office/drawing/2014/main" id="{F6902AB0-CD0C-9662-7C44-B9116DDDF115}"/>
                </a:ext>
              </a:extLst>
            </p:cNvPr>
            <p:cNvSpPr txBox="1"/>
            <p:nvPr/>
          </p:nvSpPr>
          <p:spPr>
            <a:xfrm>
              <a:off x="6943319" y="1157617"/>
              <a:ext cx="2944120" cy="230832"/>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Feel safe at and traveling to/from school</a:t>
              </a:r>
            </a:p>
          </p:txBody>
        </p:sp>
        <p:sp>
          <p:nvSpPr>
            <p:cNvPr id="19" name="Freeform 6">
              <a:extLst>
                <a:ext uri="{FF2B5EF4-FFF2-40B4-BE49-F238E27FC236}">
                  <a16:creationId xmlns:a16="http://schemas.microsoft.com/office/drawing/2014/main" id="{F491540D-0358-23C0-C550-65384CB18DB5}"/>
                </a:ext>
              </a:extLst>
            </p:cNvPr>
            <p:cNvSpPr>
              <a:spLocks/>
            </p:cNvSpPr>
            <p:nvPr/>
          </p:nvSpPr>
          <p:spPr bwMode="auto">
            <a:xfrm>
              <a:off x="6495741" y="1421354"/>
              <a:ext cx="3391698"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highlight>
                  <a:srgbClr val="FFFF00"/>
                </a:highlight>
              </a:endParaRPr>
            </a:p>
          </p:txBody>
        </p:sp>
      </p:gr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0" name="Rectangle 19">
            <a:extLst>
              <a:ext uri="{FF2B5EF4-FFF2-40B4-BE49-F238E27FC236}">
                <a16:creationId xmlns:a16="http://schemas.microsoft.com/office/drawing/2014/main" id="{0401AC64-60E9-F785-3C34-7E2D181EBCA5}"/>
              </a:ext>
            </a:extLst>
          </p:cNvPr>
          <p:cNvSpPr/>
          <p:nvPr/>
        </p:nvSpPr>
        <p:spPr>
          <a:xfrm>
            <a:off x="5835686" y="2392386"/>
            <a:ext cx="2568576" cy="1754326"/>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dirty="0">
                <a:solidFill>
                  <a:schemeClr val="accent1"/>
                </a:solidFill>
                <a:latin typeface="Franklin Gothic Demi Cond" panose="020B0706030402020204" pitchFamily="34" charset="0"/>
              </a:rPr>
              <a:t>This is a calculated by summing the number of students who either strongly agree or agree that they feel safe at school AND that they feel safe travel to/from school.</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8636" y="981840"/>
            <a:ext cx="7847673" cy="1147168"/>
            <a:chOff x="667218" y="972115"/>
            <a:chExt cx="7847673" cy="1147168"/>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795104" y="1818458"/>
              <a:ext cx="7719787" cy="230832"/>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children feel safe </a:t>
              </a:r>
              <a:r>
                <a:rPr lang="en-US" sz="1500" dirty="0">
                  <a:solidFill>
                    <a:schemeClr val="tx2"/>
                  </a:solidFill>
                  <a:latin typeface="Franklin Gothic Demi Cond" panose="020B0706030402020204" pitchFamily="34" charset="0"/>
                  <a:sym typeface="Symbol" panose="05050102010706020507" pitchFamily="18" charset="2"/>
                </a:rPr>
                <a:t> </a:t>
              </a:r>
              <a:r>
                <a:rPr lang="en-US" sz="1000" dirty="0">
                  <a:solidFill>
                    <a:schemeClr val="tx2"/>
                  </a:solidFill>
                  <a:latin typeface="Franklin Gothic Demi Cond" panose="020B0706030402020204" pitchFamily="34" charset="0"/>
                  <a:sym typeface="Symbol" panose="05050102010706020507" pitchFamily="18" charset="2"/>
                </a:rPr>
                <a:t>percent of children who feel safe at school </a:t>
              </a:r>
              <a:r>
                <a:rPr lang="en-US" sz="1000" u="sng" dirty="0">
                  <a:solidFill>
                    <a:schemeClr val="tx2"/>
                  </a:solidFill>
                  <a:latin typeface="Franklin Gothic Demi Cond" panose="020B0706030402020204" pitchFamily="34" charset="0"/>
                  <a:sym typeface="Symbol" panose="05050102010706020507" pitchFamily="18" charset="2"/>
                </a:rPr>
                <a:t>and</a:t>
              </a:r>
              <a:r>
                <a:rPr lang="en-US" sz="1000" dirty="0">
                  <a:solidFill>
                    <a:schemeClr val="tx2"/>
                  </a:solidFill>
                  <a:latin typeface="Franklin Gothic Demi Cond" panose="020B0706030402020204" pitchFamily="34" charset="0"/>
                  <a:sym typeface="Symbol" panose="05050102010706020507" pitchFamily="18" charset="2"/>
                </a:rPr>
                <a:t> traveling to &amp; from school</a:t>
              </a:r>
              <a:endParaRPr lang="en-US" sz="1200" spc="-10" dirty="0">
                <a:solidFill>
                  <a:schemeClr val="tx2"/>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67218" y="972115"/>
              <a:ext cx="2189061"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GPRA 7c</a:t>
              </a:r>
              <a:endParaRPr lang="en-US" sz="4800" spc="-200" baseline="30000" dirty="0">
                <a:solidFill>
                  <a:schemeClr val="tx2"/>
                </a:solidFill>
                <a:latin typeface="Franklin Gothic Demi Cond" panose="020B0706030402020204" pitchFamily="34" charset="0"/>
              </a:endParaRPr>
            </a:p>
          </p:txBody>
        </p:sp>
      </p:grpSp>
      <p:grpSp>
        <p:nvGrpSpPr>
          <p:cNvPr id="4" name="Group 3">
            <a:extLst>
              <a:ext uri="{FF2B5EF4-FFF2-40B4-BE49-F238E27FC236}">
                <a16:creationId xmlns:a16="http://schemas.microsoft.com/office/drawing/2014/main" id="{814801FB-73B4-C695-3371-E24017F4542C}"/>
              </a:ext>
            </a:extLst>
          </p:cNvPr>
          <p:cNvGrpSpPr/>
          <p:nvPr/>
        </p:nvGrpSpPr>
        <p:grpSpPr>
          <a:xfrm>
            <a:off x="1590535" y="4634812"/>
            <a:ext cx="4896796" cy="1578225"/>
            <a:chOff x="4413231" y="1025505"/>
            <a:chExt cx="7270224" cy="2568576"/>
          </a:xfrm>
        </p:grpSpPr>
        <p:sp>
          <p:nvSpPr>
            <p:cNvPr id="5" name="Circle: Hollow 4">
              <a:extLst>
                <a:ext uri="{FF2B5EF4-FFF2-40B4-BE49-F238E27FC236}">
                  <a16:creationId xmlns:a16="http://schemas.microsoft.com/office/drawing/2014/main" id="{95E28A76-92C4-E583-3F4D-152A95D20E34}"/>
                </a:ext>
              </a:extLst>
            </p:cNvPr>
            <p:cNvSpPr/>
            <p:nvPr/>
          </p:nvSpPr>
          <p:spPr>
            <a:xfrm>
              <a:off x="5086706" y="1560072"/>
              <a:ext cx="1398328"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6" name="Chart 5">
              <a:extLst>
                <a:ext uri="{FF2B5EF4-FFF2-40B4-BE49-F238E27FC236}">
                  <a16:creationId xmlns:a16="http://schemas.microsoft.com/office/drawing/2014/main" id="{62F176FE-AE4F-C769-FAB0-6C962D37AC44}"/>
                </a:ext>
              </a:extLst>
            </p:cNvPr>
            <p:cNvGraphicFramePr/>
            <p:nvPr>
              <p:extLst>
                <p:ext uri="{D42A27DB-BD31-4B8C-83A1-F6EECF244321}">
                  <p14:modId xmlns:p14="http://schemas.microsoft.com/office/powerpoint/2010/main" val="2447355578"/>
                </p:ext>
              </p:extLst>
            </p:nvPr>
          </p:nvGraphicFramePr>
          <p:xfrm>
            <a:off x="4413231" y="1025505"/>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6ECFB93-32F6-89FB-6ACE-A25622A16FA9}"/>
                </a:ext>
              </a:extLst>
            </p:cNvPr>
            <p:cNvSpPr txBox="1"/>
            <p:nvPr/>
          </p:nvSpPr>
          <p:spPr>
            <a:xfrm>
              <a:off x="7088147" y="1498116"/>
              <a:ext cx="4595308" cy="375681"/>
            </a:xfrm>
            <a:prstGeom prst="rect">
              <a:avLst/>
            </a:prstGeom>
            <a:noFill/>
          </p:spPr>
          <p:txBody>
            <a:bodyPr wrap="square" lIns="0" tIns="0" rIns="0" bIns="0" rtlCol="0" anchor="ctr">
              <a:spAutoFit/>
            </a:bodyPr>
            <a:lstStyle/>
            <a:p>
              <a:pPr lvl="0"/>
              <a:r>
                <a:rPr lang="en-US" sz="1500" dirty="0">
                  <a:solidFill>
                    <a:schemeClr val="tx1">
                      <a:lumMod val="65000"/>
                      <a:lumOff val="35000"/>
                    </a:schemeClr>
                  </a:solidFill>
                  <a:latin typeface="Franklin Gothic Demi Cond" panose="020B0706030402020204" pitchFamily="34" charset="0"/>
                </a:rPr>
                <a:t>Feel safe at and traveling to/from school</a:t>
              </a:r>
            </a:p>
          </p:txBody>
        </p:sp>
        <p:sp>
          <p:nvSpPr>
            <p:cNvPr id="17" name="Freeform 6">
              <a:extLst>
                <a:ext uri="{FF2B5EF4-FFF2-40B4-BE49-F238E27FC236}">
                  <a16:creationId xmlns:a16="http://schemas.microsoft.com/office/drawing/2014/main" id="{8AEEF033-F896-4697-9574-116332BEF735}"/>
                </a:ext>
              </a:extLst>
            </p:cNvPr>
            <p:cNvSpPr>
              <a:spLocks/>
            </p:cNvSpPr>
            <p:nvPr/>
          </p:nvSpPr>
          <p:spPr bwMode="auto">
            <a:xfrm>
              <a:off x="6616927" y="1914444"/>
              <a:ext cx="4795762" cy="142557"/>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highlight>
                  <a:srgbClr val="FFFF00"/>
                </a:highlight>
              </a:endParaRPr>
            </a:p>
          </p:txBody>
        </p:sp>
      </p:grpSp>
      <p:sp>
        <p:nvSpPr>
          <p:cNvPr id="18" name="TextBox 17">
            <a:extLst>
              <a:ext uri="{FF2B5EF4-FFF2-40B4-BE49-F238E27FC236}">
                <a16:creationId xmlns:a16="http://schemas.microsoft.com/office/drawing/2014/main" id="{A3269B04-E449-2498-17C4-7E0556515435}"/>
              </a:ext>
            </a:extLst>
          </p:cNvPr>
          <p:cNvSpPr txBox="1"/>
          <p:nvPr/>
        </p:nvSpPr>
        <p:spPr>
          <a:xfrm>
            <a:off x="2182453" y="5164173"/>
            <a:ext cx="656590" cy="553998"/>
          </a:xfrm>
          <a:prstGeom prst="rect">
            <a:avLst/>
          </a:prstGeom>
          <a:noFill/>
          <a:ln>
            <a:noFill/>
          </a:ln>
        </p:spPr>
        <p:txBody>
          <a:bodyPr wrap="none" tIns="0" rIns="0" bIns="0" rtlCol="0" anchor="ctr">
            <a:spAutoFit/>
          </a:bodyPr>
          <a:lstStyle/>
          <a:p>
            <a:pPr algn="ctr"/>
            <a:r>
              <a:rPr lang="en-US" sz="3600" spc="-200" dirty="0">
                <a:solidFill>
                  <a:schemeClr val="tx1">
                    <a:lumMod val="65000"/>
                    <a:lumOff val="35000"/>
                  </a:schemeClr>
                </a:solidFill>
                <a:latin typeface="Franklin Gothic Demi Cond" panose="020B0706030402020204" pitchFamily="34" charset="0"/>
              </a:rPr>
              <a:t>33</a:t>
            </a:r>
            <a:r>
              <a:rPr lang="en-US" sz="2000" spc="-200" dirty="0">
                <a:solidFill>
                  <a:schemeClr val="tx1">
                    <a:lumMod val="65000"/>
                    <a:lumOff val="35000"/>
                  </a:schemeClr>
                </a:solidFill>
                <a:latin typeface="Franklin Gothic Demi Cond" panose="020B0706030402020204" pitchFamily="34" charset="0"/>
              </a:rPr>
              <a:t>%</a:t>
            </a:r>
          </a:p>
        </p:txBody>
      </p:sp>
    </p:spTree>
    <p:extLst>
      <p:ext uri="{BB962C8B-B14F-4D97-AF65-F5344CB8AC3E}">
        <p14:creationId xmlns:p14="http://schemas.microsoft.com/office/powerpoint/2010/main" val="3459475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297873"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 name="Title 1">
            <a:extLst>
              <a:ext uri="{FF2B5EF4-FFF2-40B4-BE49-F238E27FC236}">
                <a16:creationId xmlns:a16="http://schemas.microsoft.com/office/drawing/2014/main" id="{85732AD6-55AE-4212-18AD-CA9F83CFE90B}"/>
              </a:ext>
            </a:extLst>
          </p:cNvPr>
          <p:cNvSpPr>
            <a:spLocks noGrp="1"/>
          </p:cNvSpPr>
          <p:nvPr>
            <p:ph type="title"/>
          </p:nvPr>
        </p:nvSpPr>
        <p:spPr>
          <a:xfrm>
            <a:off x="685800" y="1142999"/>
            <a:ext cx="7772400" cy="914402"/>
          </a:xfrm>
        </p:spPr>
        <p:txBody>
          <a:bodyPr/>
          <a:lstStyle/>
          <a:p>
            <a:r>
              <a:rPr lang="en-US" dirty="0"/>
              <a:t>other safety perception results</a:t>
            </a:r>
          </a:p>
        </p:txBody>
      </p:sp>
      <p:sp>
        <p:nvSpPr>
          <p:cNvPr id="8" name="Rectangle 7">
            <a:extLst>
              <a:ext uri="{FF2B5EF4-FFF2-40B4-BE49-F238E27FC236}">
                <a16:creationId xmlns:a16="http://schemas.microsoft.com/office/drawing/2014/main" id="{25706F3B-ED6D-F6DB-0982-AD7B4D5FF3B5}"/>
              </a:ext>
            </a:extLst>
          </p:cNvPr>
          <p:cNvSpPr/>
          <p:nvPr/>
        </p:nvSpPr>
        <p:spPr>
          <a:xfrm>
            <a:off x="685800" y="1735641"/>
            <a:ext cx="4547212" cy="892552"/>
          </a:xfrm>
          <a:prstGeom prst="rect">
            <a:avLst/>
          </a:prstGeom>
          <a:pattFill prst="dkUpDiag">
            <a:fgClr>
              <a:schemeClr val="accent6">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accent6"/>
                </a:solidFill>
                <a:latin typeface="Franklin Gothic Demi Cond" panose="020B0706030402020204" pitchFamily="34" charset="0"/>
              </a:rPr>
              <a:t>A large portion of students responded “Neutral” or “Don’t Know” to questions about safety.</a:t>
            </a:r>
          </a:p>
        </p:txBody>
      </p:sp>
      <p:graphicFrame>
        <p:nvGraphicFramePr>
          <p:cNvPr id="3" name="Chart 2">
            <a:extLst>
              <a:ext uri="{FF2B5EF4-FFF2-40B4-BE49-F238E27FC236}">
                <a16:creationId xmlns:a16="http://schemas.microsoft.com/office/drawing/2014/main" id="{B0E14FC2-8A2E-4E14-B5CC-B1610545B6D6}"/>
              </a:ext>
            </a:extLst>
          </p:cNvPr>
          <p:cNvGraphicFramePr>
            <a:graphicFrameLocks/>
          </p:cNvGraphicFramePr>
          <p:nvPr>
            <p:extLst>
              <p:ext uri="{D42A27DB-BD31-4B8C-83A1-F6EECF244321}">
                <p14:modId xmlns:p14="http://schemas.microsoft.com/office/powerpoint/2010/main" val="2617670050"/>
              </p:ext>
            </p:extLst>
          </p:nvPr>
        </p:nvGraphicFramePr>
        <p:xfrm>
          <a:off x="702186" y="2628193"/>
          <a:ext cx="77724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Bent-Up 3">
            <a:extLst>
              <a:ext uri="{FF2B5EF4-FFF2-40B4-BE49-F238E27FC236}">
                <a16:creationId xmlns:a16="http://schemas.microsoft.com/office/drawing/2014/main" id="{36CAEC22-9029-5FCD-6CBA-2F8F03CEE452}"/>
              </a:ext>
            </a:extLst>
          </p:cNvPr>
          <p:cNvSpPr/>
          <p:nvPr/>
        </p:nvSpPr>
        <p:spPr>
          <a:xfrm flipV="1">
            <a:off x="5249398" y="2078755"/>
            <a:ext cx="687500" cy="822960"/>
          </a:xfrm>
          <a:prstGeom prst="ben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dirty="0">
              <a:solidFill>
                <a:schemeClr val="accent6"/>
              </a:solidFill>
              <a:latin typeface="Franklin Gothic Demi Cond" panose="020B0706030402020204" pitchFamily="34" charset="0"/>
            </a:endParaRPr>
          </a:p>
        </p:txBody>
      </p:sp>
    </p:spTree>
    <p:extLst>
      <p:ext uri="{BB962C8B-B14F-4D97-AF65-F5344CB8AC3E}">
        <p14:creationId xmlns:p14="http://schemas.microsoft.com/office/powerpoint/2010/main" val="71571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311350" y="6158745"/>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 name="Title 1">
            <a:extLst>
              <a:ext uri="{FF2B5EF4-FFF2-40B4-BE49-F238E27FC236}">
                <a16:creationId xmlns:a16="http://schemas.microsoft.com/office/drawing/2014/main" id="{85732AD6-55AE-4212-18AD-CA9F83CFE90B}"/>
              </a:ext>
            </a:extLst>
          </p:cNvPr>
          <p:cNvSpPr>
            <a:spLocks noGrp="1"/>
          </p:cNvSpPr>
          <p:nvPr>
            <p:ph type="title"/>
          </p:nvPr>
        </p:nvSpPr>
        <p:spPr>
          <a:xfrm>
            <a:off x="685799" y="1142999"/>
            <a:ext cx="8401157" cy="914402"/>
          </a:xfrm>
        </p:spPr>
        <p:txBody>
          <a:bodyPr/>
          <a:lstStyle/>
          <a:p>
            <a:r>
              <a:rPr lang="en-US" dirty="0"/>
              <a:t>safety to/from school </a:t>
            </a:r>
            <a:r>
              <a:rPr lang="en-US" sz="2000" dirty="0"/>
              <a:t>by mode of transportation</a:t>
            </a:r>
          </a:p>
        </p:txBody>
      </p:sp>
      <p:graphicFrame>
        <p:nvGraphicFramePr>
          <p:cNvPr id="3" name="Chart 2">
            <a:extLst>
              <a:ext uri="{FF2B5EF4-FFF2-40B4-BE49-F238E27FC236}">
                <a16:creationId xmlns:a16="http://schemas.microsoft.com/office/drawing/2014/main" id="{D7A41A7E-B846-4D1A-0445-F6F52AA04944}"/>
              </a:ext>
            </a:extLst>
          </p:cNvPr>
          <p:cNvGraphicFramePr>
            <a:graphicFrameLocks/>
          </p:cNvGraphicFramePr>
          <p:nvPr>
            <p:extLst>
              <p:ext uri="{D42A27DB-BD31-4B8C-83A1-F6EECF244321}">
                <p14:modId xmlns:p14="http://schemas.microsoft.com/office/powerpoint/2010/main" val="4126139919"/>
              </p:ext>
            </p:extLst>
          </p:nvPr>
        </p:nvGraphicFramePr>
        <p:xfrm>
          <a:off x="685798" y="1909571"/>
          <a:ext cx="7772402" cy="37514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A319472-583C-1DD5-FA3F-D45C79CC9166}"/>
              </a:ext>
            </a:extLst>
          </p:cNvPr>
          <p:cNvSpPr txBox="1"/>
          <p:nvPr/>
        </p:nvSpPr>
        <p:spPr>
          <a:xfrm>
            <a:off x="2446111" y="1899987"/>
            <a:ext cx="1730478" cy="307777"/>
          </a:xfrm>
          <a:prstGeom prst="rect">
            <a:avLst/>
          </a:prstGeom>
          <a:noFill/>
        </p:spPr>
        <p:txBody>
          <a:bodyPr wrap="square" rtlCol="0">
            <a:spAutoFit/>
          </a:bodyPr>
          <a:lstStyle/>
          <a:p>
            <a:r>
              <a:rPr lang="en-US" sz="1400" dirty="0">
                <a:solidFill>
                  <a:schemeClr val="accent4"/>
                </a:solidFill>
                <a:latin typeface="Franklin Gothic Demi" panose="020B0703020102020204" pitchFamily="34" charset="0"/>
              </a:rPr>
              <a:t>Feel</a:t>
            </a:r>
            <a:r>
              <a:rPr lang="en-US" sz="1400" dirty="0">
                <a:solidFill>
                  <a:schemeClr val="accent4"/>
                </a:solidFill>
              </a:rPr>
              <a:t> </a:t>
            </a:r>
            <a:r>
              <a:rPr lang="en-US" sz="1400" dirty="0">
                <a:solidFill>
                  <a:schemeClr val="accent4"/>
                </a:solidFill>
                <a:latin typeface="Franklin Gothic Demi" panose="020B0703020102020204" pitchFamily="34" charset="0"/>
              </a:rPr>
              <a:t>Safe</a:t>
            </a:r>
          </a:p>
        </p:txBody>
      </p:sp>
      <p:sp>
        <p:nvSpPr>
          <p:cNvPr id="5" name="TextBox 4">
            <a:extLst>
              <a:ext uri="{FF2B5EF4-FFF2-40B4-BE49-F238E27FC236}">
                <a16:creationId xmlns:a16="http://schemas.microsoft.com/office/drawing/2014/main" id="{9FE341D8-A955-D688-5D8A-E92712152F9D}"/>
              </a:ext>
            </a:extLst>
          </p:cNvPr>
          <p:cNvSpPr txBox="1"/>
          <p:nvPr/>
        </p:nvSpPr>
        <p:spPr>
          <a:xfrm>
            <a:off x="6021508" y="1919155"/>
            <a:ext cx="2242282" cy="307777"/>
          </a:xfrm>
          <a:prstGeom prst="rect">
            <a:avLst/>
          </a:prstGeom>
          <a:noFill/>
        </p:spPr>
        <p:txBody>
          <a:bodyPr wrap="square" rtlCol="0">
            <a:spAutoFit/>
          </a:bodyPr>
          <a:lstStyle/>
          <a:p>
            <a:r>
              <a:rPr lang="en-US" sz="1400" dirty="0">
                <a:solidFill>
                  <a:srgbClr val="BFBFBF"/>
                </a:solidFill>
                <a:latin typeface="Franklin Gothic Demi" panose="020B0703020102020204" pitchFamily="34" charset="0"/>
              </a:rPr>
              <a:t>Neutral/Don’t Know</a:t>
            </a:r>
          </a:p>
        </p:txBody>
      </p:sp>
      <p:sp>
        <p:nvSpPr>
          <p:cNvPr id="6" name="TextBox 5">
            <a:extLst>
              <a:ext uri="{FF2B5EF4-FFF2-40B4-BE49-F238E27FC236}">
                <a16:creationId xmlns:a16="http://schemas.microsoft.com/office/drawing/2014/main" id="{240021CB-484C-2A9B-0DA1-281D8F05B78A}"/>
              </a:ext>
            </a:extLst>
          </p:cNvPr>
          <p:cNvSpPr txBox="1"/>
          <p:nvPr/>
        </p:nvSpPr>
        <p:spPr>
          <a:xfrm>
            <a:off x="7909954" y="1909571"/>
            <a:ext cx="1730478" cy="307777"/>
          </a:xfrm>
          <a:prstGeom prst="rect">
            <a:avLst/>
          </a:prstGeom>
          <a:noFill/>
        </p:spPr>
        <p:txBody>
          <a:bodyPr wrap="square" rtlCol="0">
            <a:spAutoFit/>
          </a:bodyPr>
          <a:lstStyle/>
          <a:p>
            <a:r>
              <a:rPr lang="en-US" sz="1400" dirty="0">
                <a:solidFill>
                  <a:schemeClr val="accent6"/>
                </a:solidFill>
                <a:latin typeface="Franklin Gothic Demi" panose="020B0703020102020204" pitchFamily="34" charset="0"/>
              </a:rPr>
              <a:t>Unsafe</a:t>
            </a:r>
          </a:p>
        </p:txBody>
      </p:sp>
    </p:spTree>
    <p:extLst>
      <p:ext uri="{BB962C8B-B14F-4D97-AF65-F5344CB8AC3E}">
        <p14:creationId xmlns:p14="http://schemas.microsoft.com/office/powerpoint/2010/main" val="285738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310027"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48636" y="969402"/>
            <a:ext cx="7907814" cy="1159606"/>
            <a:chOff x="667218" y="959677"/>
            <a:chExt cx="7907814"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2E3D"/>
                  </a:solidFill>
                  <a:effectLst/>
                  <a:uLnTx/>
                  <a:uFillTx/>
                  <a:latin typeface="Franklin Gothic Demi Cond" panose="020B0706030402020204" pitchFamily="34" charset="0"/>
                  <a:ea typeface="+mn-ea"/>
                  <a:cs typeface="+mn-cs"/>
                </a:rPr>
                <a:t>children internet access </a:t>
              </a:r>
              <a:r>
                <a:rPr kumimoji="0" lang="en-US" sz="1500" b="0" i="0" u="none" strike="noStrike" kern="1200" cap="none" spc="0" normalizeH="0" baseline="0" noProof="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 </a:t>
              </a:r>
              <a:r>
                <a:rPr kumimoji="0" lang="en-US" sz="1000" b="0" i="0" u="none" strike="noStrike" kern="1200" cap="none" spc="0" normalizeH="0" baseline="0" noProof="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percent of children who school and home access to broadband internet and a connected computing device</a:t>
              </a:r>
              <a:endParaRPr kumimoji="0" lang="en-US" sz="1200" b="0" i="0" u="none" strike="noStrike" kern="1200" cap="none" spc="-10" normalizeH="0" baseline="0" noProof="0">
                <a:ln>
                  <a:noFill/>
                </a:ln>
                <a:solidFill>
                  <a:srgbClr val="002E3D"/>
                </a:solidFill>
                <a:effectLst/>
                <a:uLnTx/>
                <a:uFillTx/>
                <a:latin typeface="Franklin Gothic Book" panose="020B0503020102020204" pitchFamily="34" charset="0"/>
                <a:ea typeface="+mn-ea"/>
                <a:cs typeface="+mn-cs"/>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667218" y="959677"/>
              <a:ext cx="2226700"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GPRA 10</a:t>
              </a:r>
              <a:endParaRPr lang="en-US" sz="4800" spc="-200" baseline="30000">
                <a:solidFill>
                  <a:schemeClr val="tx2"/>
                </a:solidFill>
                <a:latin typeface="Franklin Gothic Demi Cond" panose="020B0706030402020204" pitchFamily="34" charset="0"/>
              </a:endParaRPr>
            </a:p>
          </p:txBody>
        </p:sp>
      </p:grpSp>
      <p:sp>
        <p:nvSpPr>
          <p:cNvPr id="2" name="Rectangle 1">
            <a:extLst>
              <a:ext uri="{FF2B5EF4-FFF2-40B4-BE49-F238E27FC236}">
                <a16:creationId xmlns:a16="http://schemas.microsoft.com/office/drawing/2014/main" id="{16B732C0-D21D-4950-EEAF-97FB8E49F8A2}"/>
              </a:ext>
            </a:extLst>
          </p:cNvPr>
          <p:cNvSpPr/>
          <p:nvPr/>
        </p:nvSpPr>
        <p:spPr>
          <a:xfrm>
            <a:off x="685801" y="4820423"/>
            <a:ext cx="5155041" cy="892552"/>
          </a:xfrm>
          <a:prstGeom prst="rect">
            <a:avLst/>
          </a:prstGeom>
          <a:pattFill prst="dkUpDiag">
            <a:fgClr>
              <a:schemeClr val="accent6">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accent6"/>
                </a:solidFill>
                <a:latin typeface="Franklin Gothic Demi Cond" panose="020B0706030402020204" pitchFamily="34" charset="0"/>
              </a:rPr>
              <a:t>The 2023 survey questions did not adequately capture access to broadband internet needed to measure this GPRA.</a:t>
            </a:r>
          </a:p>
        </p:txBody>
      </p:sp>
      <p:pic>
        <p:nvPicPr>
          <p:cNvPr id="4" name="Graphic 3" descr="Question Mark with solid fill">
            <a:extLst>
              <a:ext uri="{FF2B5EF4-FFF2-40B4-BE49-F238E27FC236}">
                <a16:creationId xmlns:a16="http://schemas.microsoft.com/office/drawing/2014/main" id="{87505FBE-9125-8A2C-DA37-84A089814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452" y="2771469"/>
            <a:ext cx="914400" cy="914400"/>
          </a:xfrm>
          <a:prstGeom prst="rect">
            <a:avLst/>
          </a:prstGeom>
        </p:spPr>
      </p:pic>
      <p:pic>
        <p:nvPicPr>
          <p:cNvPr id="5" name="Graphic 4" descr="Question Mark with solid fill">
            <a:extLst>
              <a:ext uri="{FF2B5EF4-FFF2-40B4-BE49-F238E27FC236}">
                <a16:creationId xmlns:a16="http://schemas.microsoft.com/office/drawing/2014/main" id="{C5141258-79CF-61BC-C775-06D08B9DCF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0028" y="2398703"/>
            <a:ext cx="914400" cy="914400"/>
          </a:xfrm>
          <a:prstGeom prst="rect">
            <a:avLst/>
          </a:prstGeom>
        </p:spPr>
      </p:pic>
      <p:pic>
        <p:nvPicPr>
          <p:cNvPr id="6" name="Graphic 5" descr="Question Mark with solid fill">
            <a:extLst>
              <a:ext uri="{FF2B5EF4-FFF2-40B4-BE49-F238E27FC236}">
                <a16:creationId xmlns:a16="http://schemas.microsoft.com/office/drawing/2014/main" id="{26455EF4-87ED-F7F6-D3B7-97EABE4C9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0451" y="2796282"/>
            <a:ext cx="914400" cy="914400"/>
          </a:xfrm>
          <a:prstGeom prst="rect">
            <a:avLst/>
          </a:prstGeom>
        </p:spPr>
      </p:pic>
      <p:pic>
        <p:nvPicPr>
          <p:cNvPr id="7" name="Graphic 6" descr="Question Mark with solid fill">
            <a:extLst>
              <a:ext uri="{FF2B5EF4-FFF2-40B4-BE49-F238E27FC236}">
                <a16:creationId xmlns:a16="http://schemas.microsoft.com/office/drawing/2014/main" id="{6657F782-1FF2-2A0D-61E7-5EC97FFCDF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6611" y="3313103"/>
            <a:ext cx="914400" cy="914400"/>
          </a:xfrm>
          <a:prstGeom prst="rect">
            <a:avLst/>
          </a:prstGeom>
        </p:spPr>
      </p:pic>
    </p:spTree>
    <p:extLst>
      <p:ext uri="{BB962C8B-B14F-4D97-AF65-F5344CB8AC3E}">
        <p14:creationId xmlns:p14="http://schemas.microsoft.com/office/powerpoint/2010/main" val="1081121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310027"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 name="Title 1">
            <a:extLst>
              <a:ext uri="{FF2B5EF4-FFF2-40B4-BE49-F238E27FC236}">
                <a16:creationId xmlns:a16="http://schemas.microsoft.com/office/drawing/2014/main" id="{85732AD6-55AE-4212-18AD-CA9F83CFE90B}"/>
              </a:ext>
            </a:extLst>
          </p:cNvPr>
          <p:cNvSpPr>
            <a:spLocks noGrp="1"/>
          </p:cNvSpPr>
          <p:nvPr>
            <p:ph type="title"/>
          </p:nvPr>
        </p:nvSpPr>
        <p:spPr>
          <a:xfrm>
            <a:off x="685800" y="1142999"/>
            <a:ext cx="7772400" cy="914402"/>
          </a:xfrm>
        </p:spPr>
        <p:txBody>
          <a:bodyPr/>
          <a:lstStyle/>
          <a:p>
            <a:r>
              <a:rPr lang="en-US"/>
              <a:t>ease of technology use</a:t>
            </a:r>
          </a:p>
        </p:txBody>
      </p:sp>
      <p:grpSp>
        <p:nvGrpSpPr>
          <p:cNvPr id="4" name="Group 3">
            <a:extLst>
              <a:ext uri="{FF2B5EF4-FFF2-40B4-BE49-F238E27FC236}">
                <a16:creationId xmlns:a16="http://schemas.microsoft.com/office/drawing/2014/main" id="{431AE32F-3F9A-4A2F-8F80-F1A61500A7A1}"/>
              </a:ext>
            </a:extLst>
          </p:cNvPr>
          <p:cNvGrpSpPr/>
          <p:nvPr/>
        </p:nvGrpSpPr>
        <p:grpSpPr>
          <a:xfrm>
            <a:off x="417656" y="2282127"/>
            <a:ext cx="4708606" cy="2568576"/>
            <a:chOff x="4572000" y="1032046"/>
            <a:chExt cx="4708606" cy="2568576"/>
          </a:xfrm>
        </p:grpSpPr>
        <p:sp>
          <p:nvSpPr>
            <p:cNvPr id="5" name="Circle: Hollow 4">
              <a:extLst>
                <a:ext uri="{FF2B5EF4-FFF2-40B4-BE49-F238E27FC236}">
                  <a16:creationId xmlns:a16="http://schemas.microsoft.com/office/drawing/2014/main" id="{5D4DE49C-D8E9-9DD2-C2F0-5745025F65A7}"/>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6" name="Chart 5">
              <a:extLst>
                <a:ext uri="{FF2B5EF4-FFF2-40B4-BE49-F238E27FC236}">
                  <a16:creationId xmlns:a16="http://schemas.microsoft.com/office/drawing/2014/main" id="{F28B757C-795B-59B4-598C-81551CF49F7A}"/>
                </a:ext>
              </a:extLst>
            </p:cNvPr>
            <p:cNvGraphicFramePr/>
            <p:nvPr>
              <p:extLst>
                <p:ext uri="{D42A27DB-BD31-4B8C-83A1-F6EECF244321}">
                  <p14:modId xmlns:p14="http://schemas.microsoft.com/office/powerpoint/2010/main" val="3937265991"/>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A9BC09C-2A0E-520B-28BC-B2E379849C1A}"/>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a:solidFill>
                    <a:schemeClr val="tx2"/>
                  </a:solidFill>
                  <a:latin typeface="Franklin Gothic Demi Cond" panose="020B0706030402020204" pitchFamily="34" charset="0"/>
                </a:rPr>
                <a:t>80</a:t>
              </a:r>
              <a:r>
                <a:rPr lang="en-US" sz="4800" spc="-200" baseline="30000">
                  <a:solidFill>
                    <a:schemeClr val="tx2"/>
                  </a:solidFill>
                  <a:latin typeface="Franklin Gothic Demi Cond" panose="020B0706030402020204" pitchFamily="34" charset="0"/>
                </a:rPr>
                <a:t>%</a:t>
              </a:r>
            </a:p>
          </p:txBody>
        </p:sp>
        <p:sp>
          <p:nvSpPr>
            <p:cNvPr id="9" name="TextBox 8">
              <a:extLst>
                <a:ext uri="{FF2B5EF4-FFF2-40B4-BE49-F238E27FC236}">
                  <a16:creationId xmlns:a16="http://schemas.microsoft.com/office/drawing/2014/main" id="{7C302AEE-24D6-73E9-DD11-443D84CEFAA8}"/>
                </a:ext>
              </a:extLst>
            </p:cNvPr>
            <p:cNvSpPr txBox="1"/>
            <p:nvPr/>
          </p:nvSpPr>
          <p:spPr>
            <a:xfrm>
              <a:off x="7051066" y="1588967"/>
              <a:ext cx="2229540" cy="46166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Easily use technology for school assignments</a:t>
              </a:r>
            </a:p>
          </p:txBody>
        </p:sp>
        <p:sp>
          <p:nvSpPr>
            <p:cNvPr id="13" name="Freeform 6">
              <a:extLst>
                <a:ext uri="{FF2B5EF4-FFF2-40B4-BE49-F238E27FC236}">
                  <a16:creationId xmlns:a16="http://schemas.microsoft.com/office/drawing/2014/main" id="{F635DB90-11B4-52D6-25C1-F3F3F5433C48}"/>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17" name="Rectangle 16">
            <a:extLst>
              <a:ext uri="{FF2B5EF4-FFF2-40B4-BE49-F238E27FC236}">
                <a16:creationId xmlns:a16="http://schemas.microsoft.com/office/drawing/2014/main" id="{8AB44165-2106-0C3E-1C20-24AC2DBD44F4}"/>
              </a:ext>
            </a:extLst>
          </p:cNvPr>
          <p:cNvSpPr/>
          <p:nvPr/>
        </p:nvSpPr>
        <p:spPr>
          <a:xfrm>
            <a:off x="5250920" y="2604660"/>
            <a:ext cx="3207280" cy="132343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dirty="0">
                <a:solidFill>
                  <a:schemeClr val="accent1"/>
                </a:solidFill>
                <a:latin typeface="Franklin Gothic Demi Cond" panose="020B0706030402020204" pitchFamily="34" charset="0"/>
              </a:rPr>
              <a:t>This is a calculated by summing the number of students who responded that using technology for school assignments was very, somewhat, or slightly easy.</a:t>
            </a:r>
          </a:p>
        </p:txBody>
      </p:sp>
    </p:spTree>
    <p:extLst>
      <p:ext uri="{BB962C8B-B14F-4D97-AF65-F5344CB8AC3E}">
        <p14:creationId xmlns:p14="http://schemas.microsoft.com/office/powerpoint/2010/main" val="2317997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288542"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 name="Title 1">
            <a:extLst>
              <a:ext uri="{FF2B5EF4-FFF2-40B4-BE49-F238E27FC236}">
                <a16:creationId xmlns:a16="http://schemas.microsoft.com/office/drawing/2014/main" id="{85732AD6-55AE-4212-18AD-CA9F83CFE90B}"/>
              </a:ext>
            </a:extLst>
          </p:cNvPr>
          <p:cNvSpPr>
            <a:spLocks noGrp="1"/>
          </p:cNvSpPr>
          <p:nvPr>
            <p:ph type="title"/>
          </p:nvPr>
        </p:nvSpPr>
        <p:spPr>
          <a:xfrm>
            <a:off x="685800" y="1142999"/>
            <a:ext cx="7772400" cy="914402"/>
          </a:xfrm>
        </p:spPr>
        <p:txBody>
          <a:bodyPr/>
          <a:lstStyle/>
          <a:p>
            <a:r>
              <a:rPr lang="en-US" dirty="0"/>
              <a:t>internet access at school </a:t>
            </a:r>
            <a:r>
              <a:rPr lang="en-US" sz="2000" dirty="0"/>
              <a:t>by device</a:t>
            </a:r>
          </a:p>
        </p:txBody>
      </p:sp>
      <p:graphicFrame>
        <p:nvGraphicFramePr>
          <p:cNvPr id="3" name="Chart 2">
            <a:extLst>
              <a:ext uri="{FF2B5EF4-FFF2-40B4-BE49-F238E27FC236}">
                <a16:creationId xmlns:a16="http://schemas.microsoft.com/office/drawing/2014/main" id="{671144D7-BD49-902E-A6F1-35C5933C6E5B}"/>
              </a:ext>
            </a:extLst>
          </p:cNvPr>
          <p:cNvGraphicFramePr>
            <a:graphicFrameLocks/>
          </p:cNvGraphicFramePr>
          <p:nvPr>
            <p:extLst>
              <p:ext uri="{D42A27DB-BD31-4B8C-83A1-F6EECF244321}">
                <p14:modId xmlns:p14="http://schemas.microsoft.com/office/powerpoint/2010/main" val="4195486455"/>
              </p:ext>
            </p:extLst>
          </p:nvPr>
        </p:nvGraphicFramePr>
        <p:xfrm>
          <a:off x="685800" y="1889996"/>
          <a:ext cx="7772400" cy="3924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6387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288542" y="6168328"/>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tx2"/>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 name="Title 1">
            <a:extLst>
              <a:ext uri="{FF2B5EF4-FFF2-40B4-BE49-F238E27FC236}">
                <a16:creationId xmlns:a16="http://schemas.microsoft.com/office/drawing/2014/main" id="{85732AD6-55AE-4212-18AD-CA9F83CFE90B}"/>
              </a:ext>
            </a:extLst>
          </p:cNvPr>
          <p:cNvSpPr>
            <a:spLocks noGrp="1"/>
          </p:cNvSpPr>
          <p:nvPr>
            <p:ph type="title"/>
          </p:nvPr>
        </p:nvSpPr>
        <p:spPr>
          <a:xfrm>
            <a:off x="685800" y="1142999"/>
            <a:ext cx="7772400" cy="914402"/>
          </a:xfrm>
        </p:spPr>
        <p:txBody>
          <a:bodyPr/>
          <a:lstStyle/>
          <a:p>
            <a:r>
              <a:rPr lang="en-US" dirty="0"/>
              <a:t>students have positive relationships </a:t>
            </a:r>
            <a:br>
              <a:rPr lang="en-US" dirty="0"/>
            </a:br>
            <a:r>
              <a:rPr lang="en-US" sz="1600" dirty="0"/>
              <a:t>even though they may not feel proud of or like they belong at their school</a:t>
            </a:r>
          </a:p>
        </p:txBody>
      </p:sp>
      <p:graphicFrame>
        <p:nvGraphicFramePr>
          <p:cNvPr id="4" name="Chart 3">
            <a:extLst>
              <a:ext uri="{FF2B5EF4-FFF2-40B4-BE49-F238E27FC236}">
                <a16:creationId xmlns:a16="http://schemas.microsoft.com/office/drawing/2014/main" id="{F29D2653-107B-DAC8-8038-AA1C3A69A27B}"/>
              </a:ext>
            </a:extLst>
          </p:cNvPr>
          <p:cNvGraphicFramePr>
            <a:graphicFrameLocks/>
          </p:cNvGraphicFramePr>
          <p:nvPr>
            <p:extLst>
              <p:ext uri="{D42A27DB-BD31-4B8C-83A1-F6EECF244321}">
                <p14:modId xmlns:p14="http://schemas.microsoft.com/office/powerpoint/2010/main" val="2791372285"/>
              </p:ext>
            </p:extLst>
          </p:nvPr>
        </p:nvGraphicFramePr>
        <p:xfrm>
          <a:off x="685800" y="1764406"/>
          <a:ext cx="7788786" cy="4253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8796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875379" y="2726309"/>
            <a:ext cx="2929574" cy="2946231"/>
          </a:xfrm>
        </p:spPr>
        <p:txBody>
          <a:bodyPr/>
          <a:lstStyle/>
          <a:p>
            <a:pPr algn="l"/>
            <a:r>
              <a:rPr lang="en-US" sz="4800"/>
              <a:t>community survey results</a:t>
            </a:r>
          </a:p>
        </p:txBody>
      </p:sp>
      <p:pic>
        <p:nvPicPr>
          <p:cNvPr id="6" name="Picture 5">
            <a:extLst>
              <a:ext uri="{FF2B5EF4-FFF2-40B4-BE49-F238E27FC236}">
                <a16:creationId xmlns:a16="http://schemas.microsoft.com/office/drawing/2014/main" id="{6820027D-B846-AAB7-12EE-D5AA4EA1ABDA}"/>
              </a:ext>
            </a:extLst>
          </p:cNvPr>
          <p:cNvPicPr>
            <a:picLocks noChangeAspect="1"/>
          </p:cNvPicPr>
          <p:nvPr/>
        </p:nvPicPr>
        <p:blipFill rotWithShape="1">
          <a:blip r:embed="rId2">
            <a:extLst>
              <a:ext uri="{28A0092B-C50C-407E-A947-70E740481C1C}">
                <a14:useLocalDpi xmlns:a14="http://schemas.microsoft.com/office/drawing/2010/main" val="0"/>
              </a:ext>
            </a:extLst>
          </a:blip>
          <a:srcRect t="9131" b="9131"/>
          <a:stretch/>
        </p:blipFill>
        <p:spPr>
          <a:xfrm>
            <a:off x="452064" y="1641965"/>
            <a:ext cx="5088951" cy="4030575"/>
          </a:xfrm>
          <a:prstGeom prst="rect">
            <a:avLst/>
          </a:prstGeom>
        </p:spPr>
      </p:pic>
      <p:sp>
        <p:nvSpPr>
          <p:cNvPr id="2" name="Text Placeholder 4">
            <a:extLst>
              <a:ext uri="{FF2B5EF4-FFF2-40B4-BE49-F238E27FC236}">
                <a16:creationId xmlns:a16="http://schemas.microsoft.com/office/drawing/2014/main" id="{04CED56B-243C-4D36-EB15-2A1985E4F555}"/>
              </a:ext>
            </a:extLst>
          </p:cNvPr>
          <p:cNvSpPr>
            <a:spLocks noGrp="1"/>
          </p:cNvSpPr>
          <p:nvPr>
            <p:ph type="body" sz="quarter" idx="10"/>
          </p:nvPr>
        </p:nvSpPr>
        <p:spPr>
          <a:xfrm>
            <a:off x="5875379" y="4791331"/>
            <a:ext cx="2929574" cy="2746756"/>
          </a:xfrm>
        </p:spPr>
        <p:txBody>
          <a:bodyPr/>
          <a:lstStyle/>
          <a:p>
            <a:r>
              <a:rPr lang="en-US"/>
              <a:t>parent/family member survey perceptions and </a:t>
            </a:r>
            <a:r>
              <a:rPr lang="en-US" err="1"/>
              <a:t>gpras</a:t>
            </a:r>
            <a:r>
              <a:rPr lang="en-US"/>
              <a:t> </a:t>
            </a:r>
          </a:p>
          <a:p>
            <a:endParaRPr lang="en-US"/>
          </a:p>
        </p:txBody>
      </p:sp>
    </p:spTree>
    <p:extLst>
      <p:ext uri="{BB962C8B-B14F-4D97-AF65-F5344CB8AC3E}">
        <p14:creationId xmlns:p14="http://schemas.microsoft.com/office/powerpoint/2010/main" val="83344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8" name="Rectangle 9">
            <a:extLst>
              <a:ext uri="{FF2B5EF4-FFF2-40B4-BE49-F238E27FC236}">
                <a16:creationId xmlns:a16="http://schemas.microsoft.com/office/drawing/2014/main" id="{7ECF3F32-8B76-FB66-C468-EE5A345CB278}"/>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A5BD864-5FAA-15C5-68B5-20DB68AE278D}"/>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04D354-0115-82CC-57D6-3733267AC535}"/>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6BD216C2-315B-8248-B86F-39C3C1B99F47}"/>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E8AF7F3-69F8-3C13-9C69-59670E7D7C7D}"/>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7AA5EDE2-A7CD-171A-A6A2-88A0B0000F84}"/>
              </a:ext>
            </a:extLst>
          </p:cNvPr>
          <p:cNvGrpSpPr/>
          <p:nvPr/>
        </p:nvGrpSpPr>
        <p:grpSpPr>
          <a:xfrm>
            <a:off x="4612563" y="6159099"/>
            <a:ext cx="1229008" cy="119062"/>
            <a:chOff x="685800" y="6165890"/>
            <a:chExt cx="1229008" cy="119062"/>
          </a:xfrm>
          <a:solidFill>
            <a:schemeClr val="accent2">
              <a:lumMod val="50000"/>
            </a:schemeClr>
          </a:solidFill>
        </p:grpSpPr>
        <p:sp>
          <p:nvSpPr>
            <p:cNvPr id="14" name="Rectangle 9">
              <a:extLst>
                <a:ext uri="{FF2B5EF4-FFF2-40B4-BE49-F238E27FC236}">
                  <a16:creationId xmlns:a16="http://schemas.microsoft.com/office/drawing/2014/main" id="{E9EFA308-459C-E0AC-2285-E49E044D966D}"/>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5DA786D-1156-868B-FDA9-CB26EBD2D934}"/>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AC5CD9C1-6DE0-6560-8FF9-A35CEE45000E}"/>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63803143-197F-32F3-A77E-3CD6ADF60820}"/>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8" name="TextBox 17">
            <a:extLst>
              <a:ext uri="{FF2B5EF4-FFF2-40B4-BE49-F238E27FC236}">
                <a16:creationId xmlns:a16="http://schemas.microsoft.com/office/drawing/2014/main" id="{0256F2E1-BEE0-4C7D-03B1-89FAA28148F7}"/>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9" name="TextBox 18">
            <a:extLst>
              <a:ext uri="{FF2B5EF4-FFF2-40B4-BE49-F238E27FC236}">
                <a16:creationId xmlns:a16="http://schemas.microsoft.com/office/drawing/2014/main" id="{F2F70040-B78B-9A99-CF61-D75DC916CBB5}"/>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20" name="TextBox 19">
            <a:extLst>
              <a:ext uri="{FF2B5EF4-FFF2-40B4-BE49-F238E27FC236}">
                <a16:creationId xmlns:a16="http://schemas.microsoft.com/office/drawing/2014/main" id="{FAE7123C-F5EB-8E57-9718-25A2DB412C93}"/>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21" name="TextBox 20">
            <a:extLst>
              <a:ext uri="{FF2B5EF4-FFF2-40B4-BE49-F238E27FC236}">
                <a16:creationId xmlns:a16="http://schemas.microsoft.com/office/drawing/2014/main" id="{0FDC8418-A6A4-6A6B-8284-27952CFBEA8B}"/>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22" name="TextBox 21">
            <a:extLst>
              <a:ext uri="{FF2B5EF4-FFF2-40B4-BE49-F238E27FC236}">
                <a16:creationId xmlns:a16="http://schemas.microsoft.com/office/drawing/2014/main" id="{7F2B2F15-52F8-87D4-8924-1EC19FE20C6F}"/>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Community survey was administered in early 2023 </a:t>
            </a:r>
          </a:p>
        </p:txBody>
      </p:sp>
      <p:sp>
        <p:nvSpPr>
          <p:cNvPr id="24" name="Content Placeholder 19">
            <a:extLst>
              <a:ext uri="{FF2B5EF4-FFF2-40B4-BE49-F238E27FC236}">
                <a16:creationId xmlns:a16="http://schemas.microsoft.com/office/drawing/2014/main" id="{9090C929-6F89-B8AD-7D4A-FD5BE97C4CBE}"/>
              </a:ext>
            </a:extLst>
          </p:cNvPr>
          <p:cNvSpPr txBox="1">
            <a:spLocks/>
          </p:cNvSpPr>
          <p:nvPr/>
        </p:nvSpPr>
        <p:spPr>
          <a:xfrm>
            <a:off x="685800" y="1407067"/>
            <a:ext cx="7630973" cy="70373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dirty="0"/>
              <a:t>Over 500 residents of the South Ward Promise Neighborhood completed a valid survey. </a:t>
            </a:r>
          </a:p>
        </p:txBody>
      </p:sp>
      <p:pic>
        <p:nvPicPr>
          <p:cNvPr id="26" name="Graphic 25" descr="Telephone with solid fill">
            <a:extLst>
              <a:ext uri="{FF2B5EF4-FFF2-40B4-BE49-F238E27FC236}">
                <a16:creationId xmlns:a16="http://schemas.microsoft.com/office/drawing/2014/main" id="{9115EB0A-7495-D9A7-7B15-729D1E2C34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2982" y="1879769"/>
            <a:ext cx="1463652" cy="1463652"/>
          </a:xfrm>
          <a:prstGeom prst="rect">
            <a:avLst/>
          </a:prstGeom>
        </p:spPr>
      </p:pic>
      <p:pic>
        <p:nvPicPr>
          <p:cNvPr id="28" name="Graphic 27" descr="Email with solid fill">
            <a:extLst>
              <a:ext uri="{FF2B5EF4-FFF2-40B4-BE49-F238E27FC236}">
                <a16:creationId xmlns:a16="http://schemas.microsoft.com/office/drawing/2014/main" id="{841DC6F8-EA2D-378B-D58F-48BE03ECCB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1404" y="2110798"/>
            <a:ext cx="1041520" cy="1041520"/>
          </a:xfrm>
          <a:prstGeom prst="rect">
            <a:avLst/>
          </a:prstGeom>
        </p:spPr>
      </p:pic>
      <p:pic>
        <p:nvPicPr>
          <p:cNvPr id="30" name="Graphic 29" descr="Vlog with solid fill">
            <a:extLst>
              <a:ext uri="{FF2B5EF4-FFF2-40B4-BE49-F238E27FC236}">
                <a16:creationId xmlns:a16="http://schemas.microsoft.com/office/drawing/2014/main" id="{5BC1C179-0873-7E4A-3B2E-A179EB5DB8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5528" y="1993222"/>
            <a:ext cx="1260099" cy="1260099"/>
          </a:xfrm>
          <a:prstGeom prst="rect">
            <a:avLst/>
          </a:prstGeom>
        </p:spPr>
      </p:pic>
      <p:sp>
        <p:nvSpPr>
          <p:cNvPr id="31" name="Content Placeholder 19">
            <a:extLst>
              <a:ext uri="{FF2B5EF4-FFF2-40B4-BE49-F238E27FC236}">
                <a16:creationId xmlns:a16="http://schemas.microsoft.com/office/drawing/2014/main" id="{131001D9-5ECF-4107-57CE-8395C142E632}"/>
              </a:ext>
            </a:extLst>
          </p:cNvPr>
          <p:cNvSpPr>
            <a:spLocks noGrp="1"/>
          </p:cNvSpPr>
          <p:nvPr>
            <p:ph sz="quarter" idx="15"/>
          </p:nvPr>
        </p:nvSpPr>
        <p:spPr>
          <a:xfrm>
            <a:off x="685800" y="3344640"/>
            <a:ext cx="2274382" cy="2489042"/>
          </a:xfrm>
        </p:spPr>
        <p:txBody>
          <a:bodyPr/>
          <a:lstStyle/>
          <a:p>
            <a:pPr algn="ctr"/>
            <a:r>
              <a:rPr lang="en-US" b="1" dirty="0">
                <a:solidFill>
                  <a:schemeClr val="tx2">
                    <a:lumMod val="90000"/>
                    <a:lumOff val="10000"/>
                  </a:schemeClr>
                </a:solidFill>
              </a:rPr>
              <a:t>Phone Calls</a:t>
            </a:r>
          </a:p>
          <a:p>
            <a:pPr lvl="2"/>
            <a:r>
              <a:rPr lang="en-US" dirty="0"/>
              <a:t>Cornerstone Research conducted a phone survey, calling over 5000 phone numbers associated with people living in South Ward zip codes. They conducted 310 surveys. </a:t>
            </a:r>
          </a:p>
        </p:txBody>
      </p:sp>
      <p:sp>
        <p:nvSpPr>
          <p:cNvPr id="32" name="Content Placeholder 19">
            <a:extLst>
              <a:ext uri="{FF2B5EF4-FFF2-40B4-BE49-F238E27FC236}">
                <a16:creationId xmlns:a16="http://schemas.microsoft.com/office/drawing/2014/main" id="{55D4540D-9021-2344-EA7E-7CEEC1EE82F6}"/>
              </a:ext>
            </a:extLst>
          </p:cNvPr>
          <p:cNvSpPr txBox="1">
            <a:spLocks/>
          </p:cNvSpPr>
          <p:nvPr/>
        </p:nvSpPr>
        <p:spPr>
          <a:xfrm>
            <a:off x="3332490" y="3335869"/>
            <a:ext cx="2415735" cy="248904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ctr">
              <a:buNone/>
            </a:pPr>
            <a:r>
              <a:rPr lang="en-US" b="1" dirty="0">
                <a:solidFill>
                  <a:schemeClr val="tx2">
                    <a:lumMod val="90000"/>
                    <a:lumOff val="10000"/>
                  </a:schemeClr>
                </a:solidFill>
              </a:rPr>
              <a:t>Internet Reach</a:t>
            </a:r>
          </a:p>
          <a:p>
            <a:pPr lvl="2"/>
            <a:r>
              <a:rPr lang="en-US" dirty="0"/>
              <a:t>Child Trends administered the survey online through an open email invitation to residents of the South Ward. A total of 43 people responded and completed a survey. </a:t>
            </a:r>
          </a:p>
        </p:txBody>
      </p:sp>
      <p:sp>
        <p:nvSpPr>
          <p:cNvPr id="33" name="Content Placeholder 19">
            <a:extLst>
              <a:ext uri="{FF2B5EF4-FFF2-40B4-BE49-F238E27FC236}">
                <a16:creationId xmlns:a16="http://schemas.microsoft.com/office/drawing/2014/main" id="{5A1996A1-1E88-E2ED-8F3F-1410AB7F007E}"/>
              </a:ext>
            </a:extLst>
          </p:cNvPr>
          <p:cNvSpPr txBox="1">
            <a:spLocks/>
          </p:cNvSpPr>
          <p:nvPr/>
        </p:nvSpPr>
        <p:spPr>
          <a:xfrm>
            <a:off x="6120533" y="3319852"/>
            <a:ext cx="2337667" cy="248904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ctr"/>
            <a:r>
              <a:rPr lang="en-US" b="1" dirty="0">
                <a:solidFill>
                  <a:schemeClr val="tx2">
                    <a:lumMod val="90000"/>
                    <a:lumOff val="10000"/>
                  </a:schemeClr>
                </a:solidFill>
              </a:rPr>
              <a:t>Partner Invitation</a:t>
            </a:r>
          </a:p>
          <a:p>
            <a:pPr lvl="2"/>
            <a:r>
              <a:rPr lang="en-US" dirty="0"/>
              <a:t>South Ward Promise Neighborhood partner organizations distributed the survey link to their email lists. A total of 160 people completed a survey in response to receiving one of these emails. These respondents are referred to as “partner-connected” in this data presentation. </a:t>
            </a:r>
          </a:p>
        </p:txBody>
      </p:sp>
    </p:spTree>
    <p:extLst>
      <p:ext uri="{BB962C8B-B14F-4D97-AF65-F5344CB8AC3E}">
        <p14:creationId xmlns:p14="http://schemas.microsoft.com/office/powerpoint/2010/main" val="1033356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8" name="Rectangle 9">
            <a:extLst>
              <a:ext uri="{FF2B5EF4-FFF2-40B4-BE49-F238E27FC236}">
                <a16:creationId xmlns:a16="http://schemas.microsoft.com/office/drawing/2014/main" id="{7ECF3F32-8B76-FB66-C468-EE5A345CB278}"/>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A5BD864-5FAA-15C5-68B5-20DB68AE278D}"/>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04D354-0115-82CC-57D6-3733267AC535}"/>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6BD216C2-315B-8248-B86F-39C3C1B99F47}"/>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E8AF7F3-69F8-3C13-9C69-59670E7D7C7D}"/>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7AA5EDE2-A7CD-171A-A6A2-88A0B0000F84}"/>
              </a:ext>
            </a:extLst>
          </p:cNvPr>
          <p:cNvGrpSpPr/>
          <p:nvPr/>
        </p:nvGrpSpPr>
        <p:grpSpPr>
          <a:xfrm>
            <a:off x="4612563" y="6159099"/>
            <a:ext cx="1229008" cy="119062"/>
            <a:chOff x="685800" y="6165890"/>
            <a:chExt cx="1229008" cy="119062"/>
          </a:xfrm>
          <a:solidFill>
            <a:schemeClr val="accent2">
              <a:lumMod val="50000"/>
            </a:schemeClr>
          </a:solidFill>
        </p:grpSpPr>
        <p:sp>
          <p:nvSpPr>
            <p:cNvPr id="14" name="Rectangle 9">
              <a:extLst>
                <a:ext uri="{FF2B5EF4-FFF2-40B4-BE49-F238E27FC236}">
                  <a16:creationId xmlns:a16="http://schemas.microsoft.com/office/drawing/2014/main" id="{E9EFA308-459C-E0AC-2285-E49E044D966D}"/>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5DA786D-1156-868B-FDA9-CB26EBD2D934}"/>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AC5CD9C1-6DE0-6560-8FF9-A35CEE45000E}"/>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63803143-197F-32F3-A77E-3CD6ADF60820}"/>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8" name="TextBox 17">
            <a:extLst>
              <a:ext uri="{FF2B5EF4-FFF2-40B4-BE49-F238E27FC236}">
                <a16:creationId xmlns:a16="http://schemas.microsoft.com/office/drawing/2014/main" id="{0256F2E1-BEE0-4C7D-03B1-89FAA28148F7}"/>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9" name="TextBox 18">
            <a:extLst>
              <a:ext uri="{FF2B5EF4-FFF2-40B4-BE49-F238E27FC236}">
                <a16:creationId xmlns:a16="http://schemas.microsoft.com/office/drawing/2014/main" id="{F2F70040-B78B-9A99-CF61-D75DC916CBB5}"/>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20" name="TextBox 19">
            <a:extLst>
              <a:ext uri="{FF2B5EF4-FFF2-40B4-BE49-F238E27FC236}">
                <a16:creationId xmlns:a16="http://schemas.microsoft.com/office/drawing/2014/main" id="{FAE7123C-F5EB-8E57-9718-25A2DB412C93}"/>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21" name="TextBox 20">
            <a:extLst>
              <a:ext uri="{FF2B5EF4-FFF2-40B4-BE49-F238E27FC236}">
                <a16:creationId xmlns:a16="http://schemas.microsoft.com/office/drawing/2014/main" id="{0FDC8418-A6A4-6A6B-8284-27952CFBEA8B}"/>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22" name="TextBox 21">
            <a:extLst>
              <a:ext uri="{FF2B5EF4-FFF2-40B4-BE49-F238E27FC236}">
                <a16:creationId xmlns:a16="http://schemas.microsoft.com/office/drawing/2014/main" id="{7F2B2F15-52F8-87D4-8924-1EC19FE20C6F}"/>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3600" dirty="0"/>
              <a:t>Respondent residence</a:t>
            </a:r>
          </a:p>
        </p:txBody>
      </p:sp>
      <p:sp>
        <p:nvSpPr>
          <p:cNvPr id="31" name="Content Placeholder 19">
            <a:extLst>
              <a:ext uri="{FF2B5EF4-FFF2-40B4-BE49-F238E27FC236}">
                <a16:creationId xmlns:a16="http://schemas.microsoft.com/office/drawing/2014/main" id="{131001D9-5ECF-4107-57CE-8395C142E632}"/>
              </a:ext>
            </a:extLst>
          </p:cNvPr>
          <p:cNvSpPr>
            <a:spLocks noGrp="1"/>
          </p:cNvSpPr>
          <p:nvPr>
            <p:ph sz="quarter" idx="15"/>
          </p:nvPr>
        </p:nvSpPr>
        <p:spPr>
          <a:xfrm>
            <a:off x="685800" y="2059199"/>
            <a:ext cx="3370210" cy="2489042"/>
          </a:xfrm>
        </p:spPr>
        <p:txBody>
          <a:bodyPr/>
          <a:lstStyle/>
          <a:p>
            <a:r>
              <a:rPr lang="en-US" dirty="0">
                <a:solidFill>
                  <a:schemeClr val="tx2">
                    <a:lumMod val="90000"/>
                    <a:lumOff val="10000"/>
                  </a:schemeClr>
                </a:solidFill>
                <a:latin typeface="Franklin Gothic Demi" panose="020B0703020102020204" pitchFamily="34" charset="0"/>
              </a:rPr>
              <a:t>Respondents live in:</a:t>
            </a:r>
          </a:p>
          <a:p>
            <a:pPr marL="285750" indent="-285750">
              <a:buFont typeface="Wingdings" panose="05000000000000000000" pitchFamily="2" charset="2"/>
              <a:buChar char="§"/>
            </a:pPr>
            <a:r>
              <a:rPr lang="en-US" dirty="0">
                <a:solidFill>
                  <a:schemeClr val="tx2">
                    <a:lumMod val="90000"/>
                    <a:lumOff val="10000"/>
                  </a:schemeClr>
                </a:solidFill>
                <a:latin typeface="Franklin Gothic Demi" panose="020B0703020102020204" pitchFamily="34" charset="0"/>
              </a:rPr>
              <a:t>Clinton Hill 07108 = 229 or 45%</a:t>
            </a:r>
          </a:p>
          <a:p>
            <a:pPr marL="285750" indent="-285750">
              <a:buFont typeface="Wingdings" panose="05000000000000000000" pitchFamily="2" charset="2"/>
              <a:buChar char="§"/>
            </a:pPr>
            <a:r>
              <a:rPr lang="en-US" dirty="0">
                <a:solidFill>
                  <a:schemeClr val="tx2">
                    <a:lumMod val="90000"/>
                    <a:lumOff val="10000"/>
                  </a:schemeClr>
                </a:solidFill>
                <a:latin typeface="Franklin Gothic Demi" panose="020B0703020102020204" pitchFamily="34" charset="0"/>
              </a:rPr>
              <a:t>Weequahic 07112 = 241 or 47%</a:t>
            </a:r>
          </a:p>
          <a:p>
            <a:pPr marL="285750" indent="-285750">
              <a:buFont typeface="Wingdings" panose="05000000000000000000" pitchFamily="2" charset="2"/>
              <a:buChar char="§"/>
            </a:pPr>
            <a:r>
              <a:rPr lang="en-US" dirty="0">
                <a:solidFill>
                  <a:schemeClr val="tx2">
                    <a:lumMod val="90000"/>
                    <a:lumOff val="10000"/>
                  </a:schemeClr>
                </a:solidFill>
                <a:latin typeface="Franklin Gothic Demi" panose="020B0703020102020204" pitchFamily="34" charset="0"/>
              </a:rPr>
              <a:t>Dayton 07114 = 43 or 8%</a:t>
            </a:r>
          </a:p>
        </p:txBody>
      </p:sp>
      <p:pic>
        <p:nvPicPr>
          <p:cNvPr id="2" name="Picture 1">
            <a:extLst>
              <a:ext uri="{FF2B5EF4-FFF2-40B4-BE49-F238E27FC236}">
                <a16:creationId xmlns:a16="http://schemas.microsoft.com/office/drawing/2014/main" id="{F9DB7E27-045C-1B57-AA8D-B37334DB862D}"/>
              </a:ext>
            </a:extLst>
          </p:cNvPr>
          <p:cNvPicPr>
            <a:picLocks noChangeAspect="1"/>
          </p:cNvPicPr>
          <p:nvPr/>
        </p:nvPicPr>
        <p:blipFill>
          <a:blip r:embed="rId3"/>
          <a:stretch>
            <a:fillRect/>
          </a:stretch>
        </p:blipFill>
        <p:spPr>
          <a:xfrm>
            <a:off x="4526029" y="1698404"/>
            <a:ext cx="3932171" cy="4110490"/>
          </a:xfrm>
          <a:prstGeom prst="rect">
            <a:avLst/>
          </a:prstGeom>
        </p:spPr>
      </p:pic>
      <p:sp>
        <p:nvSpPr>
          <p:cNvPr id="3" name="TextBox 2">
            <a:extLst>
              <a:ext uri="{FF2B5EF4-FFF2-40B4-BE49-F238E27FC236}">
                <a16:creationId xmlns:a16="http://schemas.microsoft.com/office/drawing/2014/main" id="{36DBA785-AD66-0314-A9AE-1F1A657B53C9}"/>
              </a:ext>
            </a:extLst>
          </p:cNvPr>
          <p:cNvSpPr txBox="1"/>
          <p:nvPr/>
        </p:nvSpPr>
        <p:spPr>
          <a:xfrm>
            <a:off x="6535016" y="2487358"/>
            <a:ext cx="896810" cy="523220"/>
          </a:xfrm>
          <a:prstGeom prst="rect">
            <a:avLst/>
          </a:prstGeom>
          <a:solidFill>
            <a:srgbClr val="FFFFFF">
              <a:alpha val="50196"/>
            </a:srgbClr>
          </a:solidFill>
        </p:spPr>
        <p:txBody>
          <a:bodyPr wrap="square" rtlCol="0">
            <a:spAutoFit/>
          </a:bodyPr>
          <a:lstStyle/>
          <a:p>
            <a:pPr algn="ctr"/>
            <a:r>
              <a:rPr lang="en-US" sz="2800" b="1" dirty="0">
                <a:solidFill>
                  <a:srgbClr val="993366"/>
                </a:solidFill>
                <a:latin typeface="Franklin Gothic Demi" panose="020B0703020102020204" pitchFamily="34" charset="0"/>
              </a:rPr>
              <a:t>229</a:t>
            </a:r>
          </a:p>
        </p:txBody>
      </p:sp>
      <p:sp>
        <p:nvSpPr>
          <p:cNvPr id="4" name="TextBox 3">
            <a:extLst>
              <a:ext uri="{FF2B5EF4-FFF2-40B4-BE49-F238E27FC236}">
                <a16:creationId xmlns:a16="http://schemas.microsoft.com/office/drawing/2014/main" id="{692F2C26-D9BE-82B1-4FF1-3454095B12F7}"/>
              </a:ext>
            </a:extLst>
          </p:cNvPr>
          <p:cNvSpPr txBox="1"/>
          <p:nvPr/>
        </p:nvSpPr>
        <p:spPr>
          <a:xfrm>
            <a:off x="5951359" y="3753649"/>
            <a:ext cx="890700" cy="523220"/>
          </a:xfrm>
          <a:prstGeom prst="rect">
            <a:avLst/>
          </a:prstGeom>
          <a:solidFill>
            <a:srgbClr val="FFFFFF">
              <a:alpha val="50196"/>
            </a:srgbClr>
          </a:solidFill>
        </p:spPr>
        <p:txBody>
          <a:bodyPr wrap="square" rtlCol="0">
            <a:spAutoFit/>
          </a:bodyPr>
          <a:lstStyle/>
          <a:p>
            <a:pPr algn="ctr"/>
            <a:r>
              <a:rPr lang="en-US" sz="2800" b="1" dirty="0">
                <a:latin typeface="Franklin Gothic Demi" panose="020B0703020102020204" pitchFamily="34" charset="0"/>
              </a:rPr>
              <a:t>241</a:t>
            </a:r>
          </a:p>
        </p:txBody>
      </p:sp>
      <p:sp>
        <p:nvSpPr>
          <p:cNvPr id="5" name="TextBox 4">
            <a:extLst>
              <a:ext uri="{FF2B5EF4-FFF2-40B4-BE49-F238E27FC236}">
                <a16:creationId xmlns:a16="http://schemas.microsoft.com/office/drawing/2014/main" id="{681C2BC1-B975-DAD9-74D1-634A260985DA}"/>
              </a:ext>
            </a:extLst>
          </p:cNvPr>
          <p:cNvSpPr txBox="1"/>
          <p:nvPr/>
        </p:nvSpPr>
        <p:spPr>
          <a:xfrm>
            <a:off x="6492114" y="5261320"/>
            <a:ext cx="890700" cy="523220"/>
          </a:xfrm>
          <a:prstGeom prst="rect">
            <a:avLst/>
          </a:prstGeom>
          <a:solidFill>
            <a:srgbClr val="FFFFFF">
              <a:alpha val="50196"/>
            </a:srgbClr>
          </a:solidFill>
          <a:ln>
            <a:solidFill>
              <a:schemeClr val="accent1"/>
            </a:solidFill>
          </a:ln>
        </p:spPr>
        <p:txBody>
          <a:bodyPr wrap="square" rtlCol="0">
            <a:spAutoFit/>
          </a:bodyPr>
          <a:lstStyle/>
          <a:p>
            <a:pPr algn="ctr"/>
            <a:r>
              <a:rPr lang="en-US" sz="2800" b="1" dirty="0">
                <a:solidFill>
                  <a:schemeClr val="accent2"/>
                </a:solidFill>
                <a:latin typeface="Franklin Gothic Demi" panose="020B0703020102020204" pitchFamily="34" charset="0"/>
              </a:rPr>
              <a:t>43</a:t>
            </a:r>
          </a:p>
        </p:txBody>
      </p:sp>
    </p:spTree>
    <p:extLst>
      <p:ext uri="{BB962C8B-B14F-4D97-AF65-F5344CB8AC3E}">
        <p14:creationId xmlns:p14="http://schemas.microsoft.com/office/powerpoint/2010/main" val="313704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sz="quarter" idx="15"/>
          </p:nvPr>
        </p:nvSpPr>
        <p:spPr>
          <a:xfrm>
            <a:off x="685800" y="2084949"/>
            <a:ext cx="5234712" cy="4059115"/>
          </a:xfrm>
        </p:spPr>
        <p:txBody>
          <a:bodyPr/>
          <a:lstStyle/>
          <a:p>
            <a:r>
              <a:rPr lang="en-US" dirty="0"/>
              <a:t>How are these performance measures and data points important and meaningful? </a:t>
            </a:r>
          </a:p>
          <a:p>
            <a:pPr lvl="2"/>
            <a:r>
              <a:rPr lang="en-US" dirty="0"/>
              <a:t>The South Ward Promise Neighborhood is funded by a US Department of Education Promise Neighborhoods grant. These grants require that funded organizations report on 10 established </a:t>
            </a:r>
            <a:r>
              <a:rPr lang="en-US" b="1" dirty="0"/>
              <a:t>Government Performance and Results Act indicators, known as GPRAs</a:t>
            </a:r>
            <a:r>
              <a:rPr lang="en-US" dirty="0"/>
              <a:t>. Grantees must also conduct a school climate and culture survey of 6</a:t>
            </a:r>
            <a:r>
              <a:rPr lang="en-US" baseline="30000" dirty="0"/>
              <a:t>th</a:t>
            </a:r>
            <a:r>
              <a:rPr lang="en-US" dirty="0"/>
              <a:t> through 12</a:t>
            </a:r>
            <a:r>
              <a:rPr lang="en-US" baseline="30000" dirty="0"/>
              <a:t>th</a:t>
            </a:r>
            <a:r>
              <a:rPr lang="en-US" dirty="0"/>
              <a:t> grade students attending partner schools every year, and a community survey of people residing in their Promise Neighborhood every other year. </a:t>
            </a:r>
          </a:p>
          <a:p>
            <a:pPr lvl="2"/>
            <a:r>
              <a:rPr lang="en-US" dirty="0"/>
              <a:t>This presentation shares these data with the community. </a:t>
            </a:r>
          </a:p>
          <a:p>
            <a:pPr lvl="2"/>
            <a:r>
              <a:rPr lang="en-US" dirty="0"/>
              <a:t>While the required data are intended to provide a comprehensive assessment of progress and impact of the Promise Neighborhood’s work, there are additional data that may be more meaningful to the community in understanding how well the Promise Neighborhood is operating. </a:t>
            </a:r>
          </a:p>
          <a:p>
            <a:pPr lvl="2"/>
            <a:endParaRPr lang="en-US" dirty="0"/>
          </a:p>
        </p:txBody>
      </p:sp>
      <p:sp>
        <p:nvSpPr>
          <p:cNvPr id="17"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685800" y="6165890"/>
            <a:ext cx="1229008" cy="119062"/>
            <a:chOff x="685800" y="6165890"/>
            <a:chExt cx="1229008" cy="119062"/>
          </a:xfrm>
          <a:solidFill>
            <a:schemeClr val="accent2">
              <a:lumMod val="50000"/>
            </a:schemeClr>
          </a:solidFill>
        </p:grpSpPr>
        <p:sp>
          <p:nvSpPr>
            <p:cNvPr id="25"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sp>
          <p:nvSpPr>
            <p:cNvPr id="2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2">
                    <a:lumMod val="50000"/>
                  </a:schemeClr>
                </a:solidFill>
              </a:endParaRPr>
            </a:p>
          </p:txBody>
        </p:sp>
      </p:grpSp>
      <p:sp>
        <p:nvSpPr>
          <p:cNvPr id="6" name="Title 11">
            <a:extLst>
              <a:ext uri="{FF2B5EF4-FFF2-40B4-BE49-F238E27FC236}">
                <a16:creationId xmlns:a16="http://schemas.microsoft.com/office/drawing/2014/main" id="{709DA7F0-4E50-7F52-2748-40D28ED47563}"/>
              </a:ext>
            </a:extLst>
          </p:cNvPr>
          <p:cNvSpPr txBox="1">
            <a:spLocks/>
          </p:cNvSpPr>
          <p:nvPr/>
        </p:nvSpPr>
        <p:spPr>
          <a:xfrm>
            <a:off x="645964" y="1165883"/>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a:t>why are we talking about this?</a:t>
            </a:r>
          </a:p>
        </p:txBody>
      </p:sp>
      <p:sp>
        <p:nvSpPr>
          <p:cNvPr id="8" name="Text Placeholder 29">
            <a:extLst>
              <a:ext uri="{FF2B5EF4-FFF2-40B4-BE49-F238E27FC236}">
                <a16:creationId xmlns:a16="http://schemas.microsoft.com/office/drawing/2014/main" id="{8F56A52E-EA2A-48BA-42AE-0627B4B4097F}"/>
              </a:ext>
            </a:extLst>
          </p:cNvPr>
          <p:cNvSpPr txBox="1">
            <a:spLocks/>
          </p:cNvSpPr>
          <p:nvPr/>
        </p:nvSpPr>
        <p:spPr>
          <a:xfrm>
            <a:off x="645964" y="713935"/>
            <a:ext cx="7772400" cy="451948"/>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a:t>introduction</a:t>
            </a:r>
          </a:p>
        </p:txBody>
      </p:sp>
      <p:sp>
        <p:nvSpPr>
          <p:cNvPr id="9" name="TextBox 8">
            <a:extLst>
              <a:ext uri="{FF2B5EF4-FFF2-40B4-BE49-F238E27FC236}">
                <a16:creationId xmlns:a16="http://schemas.microsoft.com/office/drawing/2014/main" id="{C57183A2-E41B-E914-3CBE-57B0E7198BBD}"/>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intro</a:t>
            </a:r>
          </a:p>
        </p:txBody>
      </p:sp>
      <p:sp>
        <p:nvSpPr>
          <p:cNvPr id="10" name="TextBox 9">
            <a:extLst>
              <a:ext uri="{FF2B5EF4-FFF2-40B4-BE49-F238E27FC236}">
                <a16:creationId xmlns:a16="http://schemas.microsoft.com/office/drawing/2014/main" id="{ECEF4BE7-6635-5BEB-8DC7-F618803B05EC}"/>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1" name="TextBox 10">
            <a:extLst>
              <a:ext uri="{FF2B5EF4-FFF2-40B4-BE49-F238E27FC236}">
                <a16:creationId xmlns:a16="http://schemas.microsoft.com/office/drawing/2014/main" id="{7223623A-D570-A45F-5BC6-8478BD2636FB}"/>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2" name="TextBox 11">
            <a:extLst>
              <a:ext uri="{FF2B5EF4-FFF2-40B4-BE49-F238E27FC236}">
                <a16:creationId xmlns:a16="http://schemas.microsoft.com/office/drawing/2014/main" id="{99785677-D138-65A1-CA4A-FDAE2660667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3" name="TextBox 12">
            <a:extLst>
              <a:ext uri="{FF2B5EF4-FFF2-40B4-BE49-F238E27FC236}">
                <a16:creationId xmlns:a16="http://schemas.microsoft.com/office/drawing/2014/main" id="{9FC33109-E19E-0F71-D1D1-AB5C4B6A6846}"/>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4" name="TextBox 13">
            <a:extLst>
              <a:ext uri="{FF2B5EF4-FFF2-40B4-BE49-F238E27FC236}">
                <a16:creationId xmlns:a16="http://schemas.microsoft.com/office/drawing/2014/main" id="{731F99B5-EA86-89D8-4CAB-AFB10BEB3D7B}"/>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pic>
        <p:nvPicPr>
          <p:cNvPr id="2" name="Picture 1">
            <a:extLst>
              <a:ext uri="{FF2B5EF4-FFF2-40B4-BE49-F238E27FC236}">
                <a16:creationId xmlns:a16="http://schemas.microsoft.com/office/drawing/2014/main" id="{5459A816-22AD-DBAD-2FB6-1649FC1A5D8A}"/>
              </a:ext>
            </a:extLst>
          </p:cNvPr>
          <p:cNvPicPr>
            <a:picLocks noChangeAspect="1"/>
          </p:cNvPicPr>
          <p:nvPr/>
        </p:nvPicPr>
        <p:blipFill rotWithShape="1">
          <a:blip r:embed="rId3"/>
          <a:srcRect l="3722"/>
          <a:stretch/>
        </p:blipFill>
        <p:spPr>
          <a:xfrm>
            <a:off x="6092575" y="1165883"/>
            <a:ext cx="2864322" cy="4467838"/>
          </a:xfrm>
          <a:prstGeom prst="rect">
            <a:avLst/>
          </a:prstGeom>
        </p:spPr>
      </p:pic>
    </p:spTree>
    <p:extLst>
      <p:ext uri="{BB962C8B-B14F-4D97-AF65-F5344CB8AC3E}">
        <p14:creationId xmlns:p14="http://schemas.microsoft.com/office/powerpoint/2010/main" val="4291722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8" name="Rectangle 9">
            <a:extLst>
              <a:ext uri="{FF2B5EF4-FFF2-40B4-BE49-F238E27FC236}">
                <a16:creationId xmlns:a16="http://schemas.microsoft.com/office/drawing/2014/main" id="{7ECF3F32-8B76-FB66-C468-EE5A345CB278}"/>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A5BD864-5FAA-15C5-68B5-20DB68AE278D}"/>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04D354-0115-82CC-57D6-3733267AC535}"/>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6BD216C2-315B-8248-B86F-39C3C1B99F47}"/>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E8AF7F3-69F8-3C13-9C69-59670E7D7C7D}"/>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7AA5EDE2-A7CD-171A-A6A2-88A0B0000F84}"/>
              </a:ext>
            </a:extLst>
          </p:cNvPr>
          <p:cNvGrpSpPr/>
          <p:nvPr/>
        </p:nvGrpSpPr>
        <p:grpSpPr>
          <a:xfrm>
            <a:off x="4612563" y="6159099"/>
            <a:ext cx="1229008" cy="119062"/>
            <a:chOff x="685800" y="6165890"/>
            <a:chExt cx="1229008" cy="119062"/>
          </a:xfrm>
          <a:solidFill>
            <a:schemeClr val="accent2">
              <a:lumMod val="50000"/>
            </a:schemeClr>
          </a:solidFill>
        </p:grpSpPr>
        <p:sp>
          <p:nvSpPr>
            <p:cNvPr id="14" name="Rectangle 9">
              <a:extLst>
                <a:ext uri="{FF2B5EF4-FFF2-40B4-BE49-F238E27FC236}">
                  <a16:creationId xmlns:a16="http://schemas.microsoft.com/office/drawing/2014/main" id="{E9EFA308-459C-E0AC-2285-E49E044D966D}"/>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5DA786D-1156-868B-FDA9-CB26EBD2D934}"/>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AC5CD9C1-6DE0-6560-8FF9-A35CEE45000E}"/>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63803143-197F-32F3-A77E-3CD6ADF60820}"/>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8" name="TextBox 17">
            <a:extLst>
              <a:ext uri="{FF2B5EF4-FFF2-40B4-BE49-F238E27FC236}">
                <a16:creationId xmlns:a16="http://schemas.microsoft.com/office/drawing/2014/main" id="{0256F2E1-BEE0-4C7D-03B1-89FAA28148F7}"/>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9" name="TextBox 18">
            <a:extLst>
              <a:ext uri="{FF2B5EF4-FFF2-40B4-BE49-F238E27FC236}">
                <a16:creationId xmlns:a16="http://schemas.microsoft.com/office/drawing/2014/main" id="{F2F70040-B78B-9A99-CF61-D75DC916CBB5}"/>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20" name="TextBox 19">
            <a:extLst>
              <a:ext uri="{FF2B5EF4-FFF2-40B4-BE49-F238E27FC236}">
                <a16:creationId xmlns:a16="http://schemas.microsoft.com/office/drawing/2014/main" id="{FAE7123C-F5EB-8E57-9718-25A2DB412C93}"/>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21" name="TextBox 20">
            <a:extLst>
              <a:ext uri="{FF2B5EF4-FFF2-40B4-BE49-F238E27FC236}">
                <a16:creationId xmlns:a16="http://schemas.microsoft.com/office/drawing/2014/main" id="{0FDC8418-A6A4-6A6B-8284-27952CFBEA8B}"/>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22" name="TextBox 21">
            <a:extLst>
              <a:ext uri="{FF2B5EF4-FFF2-40B4-BE49-F238E27FC236}">
                <a16:creationId xmlns:a16="http://schemas.microsoft.com/office/drawing/2014/main" id="{7F2B2F15-52F8-87D4-8924-1EC19FE20C6F}"/>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799" y="1049106"/>
            <a:ext cx="8017387"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Over half of respondents are parents </a:t>
            </a:r>
            <a:r>
              <a:rPr lang="en-US" sz="2000" dirty="0"/>
              <a:t>of children 18 &amp; under</a:t>
            </a:r>
          </a:p>
        </p:txBody>
      </p:sp>
      <p:grpSp>
        <p:nvGrpSpPr>
          <p:cNvPr id="25" name="Group 24">
            <a:extLst>
              <a:ext uri="{FF2B5EF4-FFF2-40B4-BE49-F238E27FC236}">
                <a16:creationId xmlns:a16="http://schemas.microsoft.com/office/drawing/2014/main" id="{294701F4-9B22-031F-EE4E-490F0C313063}"/>
              </a:ext>
            </a:extLst>
          </p:cNvPr>
          <p:cNvGrpSpPr/>
          <p:nvPr/>
        </p:nvGrpSpPr>
        <p:grpSpPr>
          <a:xfrm>
            <a:off x="440814" y="1365054"/>
            <a:ext cx="4537180" cy="2539448"/>
            <a:chOff x="4572000" y="1032046"/>
            <a:chExt cx="4841166" cy="2568576"/>
          </a:xfrm>
        </p:grpSpPr>
        <p:sp>
          <p:nvSpPr>
            <p:cNvPr id="26" name="Circle: Hollow 25">
              <a:extLst>
                <a:ext uri="{FF2B5EF4-FFF2-40B4-BE49-F238E27FC236}">
                  <a16:creationId xmlns:a16="http://schemas.microsoft.com/office/drawing/2014/main" id="{FB461E22-ABE2-6D6C-C7CF-4E52B6F77EA8}"/>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7" name="Chart 26">
              <a:extLst>
                <a:ext uri="{FF2B5EF4-FFF2-40B4-BE49-F238E27FC236}">
                  <a16:creationId xmlns:a16="http://schemas.microsoft.com/office/drawing/2014/main" id="{F74D7E55-9A01-E8B0-3D54-40F08ED6CBEE}"/>
                </a:ext>
              </a:extLst>
            </p:cNvPr>
            <p:cNvGraphicFramePr/>
            <p:nvPr>
              <p:extLst>
                <p:ext uri="{D42A27DB-BD31-4B8C-83A1-F6EECF244321}">
                  <p14:modId xmlns:p14="http://schemas.microsoft.com/office/powerpoint/2010/main" val="3436409374"/>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C0EE4B1D-3AFE-4FF1-74E5-523501BEEB4F}"/>
                </a:ext>
              </a:extLst>
            </p:cNvPr>
            <p:cNvSpPr txBox="1"/>
            <p:nvPr/>
          </p:nvSpPr>
          <p:spPr>
            <a:xfrm>
              <a:off x="5302605" y="1905744"/>
              <a:ext cx="1072286" cy="840529"/>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56</a:t>
              </a:r>
              <a:r>
                <a:rPr lang="en-US" sz="4800" spc="-200" baseline="30000" dirty="0">
                  <a:solidFill>
                    <a:schemeClr val="tx2"/>
                  </a:solidFill>
                  <a:latin typeface="Franklin Gothic Demi Cond" panose="020B0706030402020204" pitchFamily="34" charset="0"/>
                </a:rPr>
                <a:t>%</a:t>
              </a:r>
            </a:p>
          </p:txBody>
        </p:sp>
        <p:sp>
          <p:nvSpPr>
            <p:cNvPr id="29" name="TextBox 28">
              <a:extLst>
                <a:ext uri="{FF2B5EF4-FFF2-40B4-BE49-F238E27FC236}">
                  <a16:creationId xmlns:a16="http://schemas.microsoft.com/office/drawing/2014/main" id="{31DFDF13-8A4B-644A-7F70-1D8D11D5FBA3}"/>
                </a:ext>
              </a:extLst>
            </p:cNvPr>
            <p:cNvSpPr txBox="1"/>
            <p:nvPr/>
          </p:nvSpPr>
          <p:spPr>
            <a:xfrm>
              <a:off x="7183626" y="2164731"/>
              <a:ext cx="2229540" cy="233480"/>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Have child(ren)</a:t>
              </a:r>
            </a:p>
          </p:txBody>
        </p:sp>
        <p:sp>
          <p:nvSpPr>
            <p:cNvPr id="30" name="Freeform 6">
              <a:extLst>
                <a:ext uri="{FF2B5EF4-FFF2-40B4-BE49-F238E27FC236}">
                  <a16:creationId xmlns:a16="http://schemas.microsoft.com/office/drawing/2014/main" id="{D44BAE82-DEDB-5D03-52F4-28A648190EA6}"/>
                </a:ext>
              </a:extLst>
            </p:cNvPr>
            <p:cNvSpPr>
              <a:spLocks/>
            </p:cNvSpPr>
            <p:nvPr/>
          </p:nvSpPr>
          <p:spPr bwMode="auto">
            <a:xfrm flipV="1">
              <a:off x="6870236" y="2211426"/>
              <a:ext cx="1653796" cy="202349"/>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highlight>
                  <a:srgbClr val="FFFF00"/>
                </a:highlight>
              </a:endParaRPr>
            </a:p>
          </p:txBody>
        </p:sp>
      </p:grpSp>
      <p:grpSp>
        <p:nvGrpSpPr>
          <p:cNvPr id="32" name="Group 31">
            <a:extLst>
              <a:ext uri="{FF2B5EF4-FFF2-40B4-BE49-F238E27FC236}">
                <a16:creationId xmlns:a16="http://schemas.microsoft.com/office/drawing/2014/main" id="{0B910735-0116-8AEF-737C-CF575C76FAF2}"/>
              </a:ext>
            </a:extLst>
          </p:cNvPr>
          <p:cNvGrpSpPr/>
          <p:nvPr/>
        </p:nvGrpSpPr>
        <p:grpSpPr>
          <a:xfrm>
            <a:off x="1060544" y="4270552"/>
            <a:ext cx="1159449" cy="1253348"/>
            <a:chOff x="4572000" y="1032046"/>
            <a:chExt cx="2568576" cy="2568576"/>
          </a:xfrm>
        </p:grpSpPr>
        <p:sp>
          <p:nvSpPr>
            <p:cNvPr id="33" name="Circle: Hollow 32">
              <a:extLst>
                <a:ext uri="{FF2B5EF4-FFF2-40B4-BE49-F238E27FC236}">
                  <a16:creationId xmlns:a16="http://schemas.microsoft.com/office/drawing/2014/main" id="{8A0C1F60-13E5-A92B-12BB-B6C13E2DC060}"/>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34" name="Chart 33">
              <a:extLst>
                <a:ext uri="{FF2B5EF4-FFF2-40B4-BE49-F238E27FC236}">
                  <a16:creationId xmlns:a16="http://schemas.microsoft.com/office/drawing/2014/main" id="{F375E5D0-CAF4-D945-4513-05A710739F3E}"/>
                </a:ext>
              </a:extLst>
            </p:cNvPr>
            <p:cNvGraphicFramePr/>
            <p:nvPr>
              <p:extLst>
                <p:ext uri="{D42A27DB-BD31-4B8C-83A1-F6EECF244321}">
                  <p14:modId xmlns:p14="http://schemas.microsoft.com/office/powerpoint/2010/main" val="3452865211"/>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F50C6EEF-6515-73A7-4410-A84DDB31D3F8}"/>
                </a:ext>
              </a:extLst>
            </p:cNvPr>
            <p:cNvSpPr txBox="1"/>
            <p:nvPr/>
          </p:nvSpPr>
          <p:spPr>
            <a:xfrm>
              <a:off x="5071072" y="1748660"/>
              <a:ext cx="1448605" cy="1135348"/>
            </a:xfrm>
            <a:prstGeom prst="rect">
              <a:avLst/>
            </a:prstGeom>
            <a:noFill/>
            <a:ln>
              <a:noFill/>
            </a:ln>
          </p:spPr>
          <p:txBody>
            <a:bodyPr wrap="none" tIns="0" rIns="0" bIns="0" rtlCol="0" anchor="ctr">
              <a:spAutoFit/>
            </a:bodyPr>
            <a:lstStyle/>
            <a:p>
              <a:pPr algn="ctr"/>
              <a:r>
                <a:rPr lang="en-US" sz="3600" spc="-200" dirty="0">
                  <a:solidFill>
                    <a:schemeClr val="tx2"/>
                  </a:solidFill>
                  <a:latin typeface="Franklin Gothic Demi Cond" panose="020B0706030402020204" pitchFamily="34" charset="0"/>
                </a:rPr>
                <a:t>43</a:t>
              </a:r>
              <a:r>
                <a:rPr lang="en-US" sz="2800" spc="-200" baseline="30000" dirty="0">
                  <a:solidFill>
                    <a:schemeClr val="tx2"/>
                  </a:solidFill>
                  <a:latin typeface="Franklin Gothic Demi Cond" panose="020B0706030402020204" pitchFamily="34" charset="0"/>
                </a:rPr>
                <a:t>%</a:t>
              </a:r>
            </a:p>
          </p:txBody>
        </p:sp>
      </p:grpSp>
      <p:grpSp>
        <p:nvGrpSpPr>
          <p:cNvPr id="38" name="Group 37">
            <a:extLst>
              <a:ext uri="{FF2B5EF4-FFF2-40B4-BE49-F238E27FC236}">
                <a16:creationId xmlns:a16="http://schemas.microsoft.com/office/drawing/2014/main" id="{1F6B2098-E094-A279-A717-431D2F20DECC}"/>
              </a:ext>
            </a:extLst>
          </p:cNvPr>
          <p:cNvGrpSpPr/>
          <p:nvPr/>
        </p:nvGrpSpPr>
        <p:grpSpPr>
          <a:xfrm>
            <a:off x="2978926" y="4270552"/>
            <a:ext cx="1336632" cy="1253348"/>
            <a:chOff x="4572000" y="1032046"/>
            <a:chExt cx="2568576" cy="2568576"/>
          </a:xfrm>
        </p:grpSpPr>
        <p:sp>
          <p:nvSpPr>
            <p:cNvPr id="39" name="Circle: Hollow 38">
              <a:extLst>
                <a:ext uri="{FF2B5EF4-FFF2-40B4-BE49-F238E27FC236}">
                  <a16:creationId xmlns:a16="http://schemas.microsoft.com/office/drawing/2014/main" id="{4844CDAF-EFB8-5AA6-1708-3D79EA3E4470}"/>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40" name="Chart 39">
              <a:extLst>
                <a:ext uri="{FF2B5EF4-FFF2-40B4-BE49-F238E27FC236}">
                  <a16:creationId xmlns:a16="http://schemas.microsoft.com/office/drawing/2014/main" id="{A7A4CF2C-75EF-CA9D-5BB1-37DEC6626B4F}"/>
                </a:ext>
              </a:extLst>
            </p:cNvPr>
            <p:cNvGraphicFramePr/>
            <p:nvPr>
              <p:extLst>
                <p:ext uri="{D42A27DB-BD31-4B8C-83A1-F6EECF244321}">
                  <p14:modId xmlns:p14="http://schemas.microsoft.com/office/powerpoint/2010/main" val="69540198"/>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a:extLst>
                <a:ext uri="{FF2B5EF4-FFF2-40B4-BE49-F238E27FC236}">
                  <a16:creationId xmlns:a16="http://schemas.microsoft.com/office/drawing/2014/main" id="{260F28DE-2CE6-BB05-D85D-2D001EED57E8}"/>
                </a:ext>
              </a:extLst>
            </p:cNvPr>
            <p:cNvSpPr txBox="1"/>
            <p:nvPr/>
          </p:nvSpPr>
          <p:spPr>
            <a:xfrm>
              <a:off x="5210458" y="1758335"/>
              <a:ext cx="1256579" cy="1135348"/>
            </a:xfrm>
            <a:prstGeom prst="rect">
              <a:avLst/>
            </a:prstGeom>
            <a:noFill/>
            <a:ln>
              <a:noFill/>
            </a:ln>
          </p:spPr>
          <p:txBody>
            <a:bodyPr wrap="none" tIns="0" rIns="0" bIns="0" rtlCol="0" anchor="ctr">
              <a:spAutoFit/>
            </a:bodyPr>
            <a:lstStyle/>
            <a:p>
              <a:pPr algn="ctr"/>
              <a:r>
                <a:rPr lang="en-US" sz="3600" spc="-200" dirty="0">
                  <a:solidFill>
                    <a:schemeClr val="tx2"/>
                  </a:solidFill>
                  <a:latin typeface="Franklin Gothic Demi Cond" panose="020B0706030402020204" pitchFamily="34" charset="0"/>
                </a:rPr>
                <a:t>79</a:t>
              </a:r>
              <a:r>
                <a:rPr lang="en-US" sz="2800" spc="-200" baseline="30000" dirty="0">
                  <a:solidFill>
                    <a:schemeClr val="tx2"/>
                  </a:solidFill>
                  <a:latin typeface="Franklin Gothic Demi Cond" panose="020B0706030402020204" pitchFamily="34" charset="0"/>
                </a:rPr>
                <a:t>%</a:t>
              </a:r>
            </a:p>
          </p:txBody>
        </p:sp>
      </p:grpSp>
      <p:sp>
        <p:nvSpPr>
          <p:cNvPr id="44" name="TextBox 43">
            <a:extLst>
              <a:ext uri="{FF2B5EF4-FFF2-40B4-BE49-F238E27FC236}">
                <a16:creationId xmlns:a16="http://schemas.microsoft.com/office/drawing/2014/main" id="{E0431674-9F10-FBC8-072B-91D295D02A5E}"/>
              </a:ext>
            </a:extLst>
          </p:cNvPr>
          <p:cNvSpPr txBox="1"/>
          <p:nvPr/>
        </p:nvSpPr>
        <p:spPr>
          <a:xfrm>
            <a:off x="706877" y="3711232"/>
            <a:ext cx="1918493" cy="230832"/>
          </a:xfrm>
          <a:prstGeom prst="rect">
            <a:avLst/>
          </a:prstGeom>
          <a:noFill/>
        </p:spPr>
        <p:txBody>
          <a:bodyPr wrap="square" lIns="0" tIns="0" rIns="0" bIns="0" rtlCol="0" anchor="ctr">
            <a:spAutoFit/>
          </a:bodyPr>
          <a:lstStyle/>
          <a:p>
            <a:pPr lvl="0" algn="ctr"/>
            <a:r>
              <a:rPr lang="en-US" sz="1500" dirty="0">
                <a:solidFill>
                  <a:schemeClr val="tx2"/>
                </a:solidFill>
                <a:latin typeface="Franklin Gothic Demi Cond" panose="020B0706030402020204" pitchFamily="34" charset="0"/>
              </a:rPr>
              <a:t>all respondents</a:t>
            </a:r>
            <a:endParaRPr lang="en-US" sz="1000" dirty="0">
              <a:solidFill>
                <a:schemeClr val="tx2"/>
              </a:solidFill>
              <a:latin typeface="Franklin Gothic Demi Cond" panose="020B0706030402020204" pitchFamily="34" charset="0"/>
            </a:endParaRPr>
          </a:p>
        </p:txBody>
      </p:sp>
      <p:sp>
        <p:nvSpPr>
          <p:cNvPr id="45" name="TextBox 44">
            <a:extLst>
              <a:ext uri="{FF2B5EF4-FFF2-40B4-BE49-F238E27FC236}">
                <a16:creationId xmlns:a16="http://schemas.microsoft.com/office/drawing/2014/main" id="{D38C4737-CE51-3C55-1DCA-A6D4D795AFBB}"/>
              </a:ext>
            </a:extLst>
          </p:cNvPr>
          <p:cNvSpPr txBox="1"/>
          <p:nvPr/>
        </p:nvSpPr>
        <p:spPr>
          <a:xfrm>
            <a:off x="668773" y="5407667"/>
            <a:ext cx="1918493" cy="230832"/>
          </a:xfrm>
          <a:prstGeom prst="rect">
            <a:avLst/>
          </a:prstGeom>
          <a:noFill/>
        </p:spPr>
        <p:txBody>
          <a:bodyPr wrap="square" lIns="0" tIns="0" rIns="0" bIns="0" rtlCol="0" anchor="ctr">
            <a:spAutoFit/>
          </a:bodyPr>
          <a:lstStyle/>
          <a:p>
            <a:pPr lvl="0" algn="ctr"/>
            <a:r>
              <a:rPr lang="en-US" sz="1500" dirty="0">
                <a:solidFill>
                  <a:schemeClr val="tx2"/>
                </a:solidFill>
                <a:latin typeface="Franklin Gothic Demi Cond" panose="020B0706030402020204" pitchFamily="34" charset="0"/>
              </a:rPr>
              <a:t>random sample</a:t>
            </a:r>
            <a:endParaRPr lang="en-US" sz="1000" dirty="0">
              <a:solidFill>
                <a:schemeClr val="tx2"/>
              </a:solidFill>
              <a:latin typeface="Franklin Gothic Demi Cond" panose="020B0706030402020204" pitchFamily="34" charset="0"/>
            </a:endParaRPr>
          </a:p>
        </p:txBody>
      </p:sp>
      <p:sp>
        <p:nvSpPr>
          <p:cNvPr id="46" name="TextBox 45">
            <a:extLst>
              <a:ext uri="{FF2B5EF4-FFF2-40B4-BE49-F238E27FC236}">
                <a16:creationId xmlns:a16="http://schemas.microsoft.com/office/drawing/2014/main" id="{208B4445-0ADF-2690-0FB0-B5A028E90B34}"/>
              </a:ext>
            </a:extLst>
          </p:cNvPr>
          <p:cNvSpPr txBox="1"/>
          <p:nvPr/>
        </p:nvSpPr>
        <p:spPr>
          <a:xfrm>
            <a:off x="2767558" y="5408484"/>
            <a:ext cx="1918493" cy="230832"/>
          </a:xfrm>
          <a:prstGeom prst="rect">
            <a:avLst/>
          </a:prstGeom>
          <a:noFill/>
        </p:spPr>
        <p:txBody>
          <a:bodyPr wrap="square" lIns="0" tIns="0" rIns="0" bIns="0" rtlCol="0" anchor="ctr">
            <a:spAutoFit/>
          </a:bodyPr>
          <a:lstStyle/>
          <a:p>
            <a:pPr lvl="0" algn="ctr"/>
            <a:r>
              <a:rPr lang="en-US" sz="1500" dirty="0">
                <a:solidFill>
                  <a:schemeClr val="tx2"/>
                </a:solidFill>
                <a:latin typeface="Franklin Gothic Demi Cond" panose="020B0706030402020204" pitchFamily="34" charset="0"/>
              </a:rPr>
              <a:t>partner-connected sample</a:t>
            </a:r>
            <a:endParaRPr lang="en-US" sz="1000" dirty="0">
              <a:solidFill>
                <a:schemeClr val="tx2"/>
              </a:solidFill>
              <a:latin typeface="Franklin Gothic Demi Cond" panose="020B0706030402020204" pitchFamily="34" charset="0"/>
            </a:endParaRPr>
          </a:p>
        </p:txBody>
      </p:sp>
      <p:sp>
        <p:nvSpPr>
          <p:cNvPr id="47" name="Rectangle 46">
            <a:extLst>
              <a:ext uri="{FF2B5EF4-FFF2-40B4-BE49-F238E27FC236}">
                <a16:creationId xmlns:a16="http://schemas.microsoft.com/office/drawing/2014/main" id="{7B387248-05FB-4DA3-74F7-4156B8156BCC}"/>
              </a:ext>
            </a:extLst>
          </p:cNvPr>
          <p:cNvSpPr/>
          <p:nvPr/>
        </p:nvSpPr>
        <p:spPr>
          <a:xfrm>
            <a:off x="5436406" y="4293002"/>
            <a:ext cx="2407290" cy="132343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dirty="0">
                <a:solidFill>
                  <a:schemeClr val="accent1"/>
                </a:solidFill>
                <a:latin typeface="Franklin Gothic Demi Cond" panose="020B0706030402020204" pitchFamily="34" charset="0"/>
              </a:rPr>
              <a:t>Partner-connected respondents were almost twice as likely to be parents of children 18 and under. </a:t>
            </a:r>
          </a:p>
        </p:txBody>
      </p:sp>
    </p:spTree>
    <p:extLst>
      <p:ext uri="{BB962C8B-B14F-4D97-AF65-F5344CB8AC3E}">
        <p14:creationId xmlns:p14="http://schemas.microsoft.com/office/powerpoint/2010/main" val="3384108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8" name="Rectangle 9">
            <a:extLst>
              <a:ext uri="{FF2B5EF4-FFF2-40B4-BE49-F238E27FC236}">
                <a16:creationId xmlns:a16="http://schemas.microsoft.com/office/drawing/2014/main" id="{7ECF3F32-8B76-FB66-C468-EE5A345CB278}"/>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A5BD864-5FAA-15C5-68B5-20DB68AE278D}"/>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04D354-0115-82CC-57D6-3733267AC535}"/>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6BD216C2-315B-8248-B86F-39C3C1B99F47}"/>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E8AF7F3-69F8-3C13-9C69-59670E7D7C7D}"/>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7AA5EDE2-A7CD-171A-A6A2-88A0B0000F84}"/>
              </a:ext>
            </a:extLst>
          </p:cNvPr>
          <p:cNvGrpSpPr/>
          <p:nvPr/>
        </p:nvGrpSpPr>
        <p:grpSpPr>
          <a:xfrm>
            <a:off x="4612563" y="6159099"/>
            <a:ext cx="1229008" cy="119062"/>
            <a:chOff x="685800" y="6165890"/>
            <a:chExt cx="1229008" cy="119062"/>
          </a:xfrm>
          <a:solidFill>
            <a:schemeClr val="accent2">
              <a:lumMod val="50000"/>
            </a:schemeClr>
          </a:solidFill>
        </p:grpSpPr>
        <p:sp>
          <p:nvSpPr>
            <p:cNvPr id="14" name="Rectangle 9">
              <a:extLst>
                <a:ext uri="{FF2B5EF4-FFF2-40B4-BE49-F238E27FC236}">
                  <a16:creationId xmlns:a16="http://schemas.microsoft.com/office/drawing/2014/main" id="{E9EFA308-459C-E0AC-2285-E49E044D966D}"/>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5DA786D-1156-868B-FDA9-CB26EBD2D934}"/>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AC5CD9C1-6DE0-6560-8FF9-A35CEE45000E}"/>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63803143-197F-32F3-A77E-3CD6ADF60820}"/>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8" name="TextBox 17">
            <a:extLst>
              <a:ext uri="{FF2B5EF4-FFF2-40B4-BE49-F238E27FC236}">
                <a16:creationId xmlns:a16="http://schemas.microsoft.com/office/drawing/2014/main" id="{0256F2E1-BEE0-4C7D-03B1-89FAA28148F7}"/>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9" name="TextBox 18">
            <a:extLst>
              <a:ext uri="{FF2B5EF4-FFF2-40B4-BE49-F238E27FC236}">
                <a16:creationId xmlns:a16="http://schemas.microsoft.com/office/drawing/2014/main" id="{F2F70040-B78B-9A99-CF61-D75DC916CBB5}"/>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20" name="TextBox 19">
            <a:extLst>
              <a:ext uri="{FF2B5EF4-FFF2-40B4-BE49-F238E27FC236}">
                <a16:creationId xmlns:a16="http://schemas.microsoft.com/office/drawing/2014/main" id="{FAE7123C-F5EB-8E57-9718-25A2DB412C93}"/>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21" name="TextBox 20">
            <a:extLst>
              <a:ext uri="{FF2B5EF4-FFF2-40B4-BE49-F238E27FC236}">
                <a16:creationId xmlns:a16="http://schemas.microsoft.com/office/drawing/2014/main" id="{0FDC8418-A6A4-6A6B-8284-27952CFBEA8B}"/>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22" name="TextBox 21">
            <a:extLst>
              <a:ext uri="{FF2B5EF4-FFF2-40B4-BE49-F238E27FC236}">
                <a16:creationId xmlns:a16="http://schemas.microsoft.com/office/drawing/2014/main" id="{7F2B2F15-52F8-87D4-8924-1EC19FE20C6F}"/>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over one-third of respondents have heard of SWPN</a:t>
            </a:r>
          </a:p>
        </p:txBody>
      </p:sp>
      <p:grpSp>
        <p:nvGrpSpPr>
          <p:cNvPr id="28" name="Group 27">
            <a:extLst>
              <a:ext uri="{FF2B5EF4-FFF2-40B4-BE49-F238E27FC236}">
                <a16:creationId xmlns:a16="http://schemas.microsoft.com/office/drawing/2014/main" id="{976AC84C-388D-1619-AA89-FDB9BF656BB5}"/>
              </a:ext>
            </a:extLst>
          </p:cNvPr>
          <p:cNvGrpSpPr/>
          <p:nvPr/>
        </p:nvGrpSpPr>
        <p:grpSpPr>
          <a:xfrm>
            <a:off x="546746" y="1351234"/>
            <a:ext cx="4395656" cy="2539448"/>
            <a:chOff x="4572000" y="1032046"/>
            <a:chExt cx="4690160" cy="2568576"/>
          </a:xfrm>
        </p:grpSpPr>
        <p:sp>
          <p:nvSpPr>
            <p:cNvPr id="29" name="Circle: Hollow 28">
              <a:extLst>
                <a:ext uri="{FF2B5EF4-FFF2-40B4-BE49-F238E27FC236}">
                  <a16:creationId xmlns:a16="http://schemas.microsoft.com/office/drawing/2014/main" id="{F55F0820-5853-A8C8-B25A-085C612D309D}"/>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30" name="Chart 29">
              <a:extLst>
                <a:ext uri="{FF2B5EF4-FFF2-40B4-BE49-F238E27FC236}">
                  <a16:creationId xmlns:a16="http://schemas.microsoft.com/office/drawing/2014/main" id="{381379BB-4DD5-CC4F-D66A-0C3719383E06}"/>
                </a:ext>
              </a:extLst>
            </p:cNvPr>
            <p:cNvGraphicFramePr/>
            <p:nvPr>
              <p:extLst>
                <p:ext uri="{D42A27DB-BD31-4B8C-83A1-F6EECF244321}">
                  <p14:modId xmlns:p14="http://schemas.microsoft.com/office/powerpoint/2010/main" val="2740904205"/>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C3E58034-E876-93B1-A2C5-991F7B26A702}"/>
                </a:ext>
              </a:extLst>
            </p:cNvPr>
            <p:cNvSpPr txBox="1"/>
            <p:nvPr/>
          </p:nvSpPr>
          <p:spPr>
            <a:xfrm>
              <a:off x="5344222" y="1910510"/>
              <a:ext cx="989053"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37</a:t>
              </a:r>
              <a:r>
                <a:rPr lang="en-US" sz="4800" spc="-200" baseline="30000" dirty="0">
                  <a:solidFill>
                    <a:schemeClr val="tx2"/>
                  </a:solidFill>
                  <a:latin typeface="Franklin Gothic Demi Cond" panose="020B0706030402020204" pitchFamily="34" charset="0"/>
                </a:rPr>
                <a:t>%</a:t>
              </a:r>
            </a:p>
          </p:txBody>
        </p:sp>
        <p:sp>
          <p:nvSpPr>
            <p:cNvPr id="33" name="TextBox 32">
              <a:extLst>
                <a:ext uri="{FF2B5EF4-FFF2-40B4-BE49-F238E27FC236}">
                  <a16:creationId xmlns:a16="http://schemas.microsoft.com/office/drawing/2014/main" id="{26534479-8426-BD46-E33E-9690854DAC97}"/>
                </a:ext>
              </a:extLst>
            </p:cNvPr>
            <p:cNvSpPr txBox="1"/>
            <p:nvPr/>
          </p:nvSpPr>
          <p:spPr>
            <a:xfrm>
              <a:off x="7032620" y="1792603"/>
              <a:ext cx="2229540" cy="233480"/>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Heard of SWPN</a:t>
              </a:r>
            </a:p>
          </p:txBody>
        </p:sp>
        <p:sp>
          <p:nvSpPr>
            <p:cNvPr id="34" name="Freeform 6">
              <a:extLst>
                <a:ext uri="{FF2B5EF4-FFF2-40B4-BE49-F238E27FC236}">
                  <a16:creationId xmlns:a16="http://schemas.microsoft.com/office/drawing/2014/main" id="{929AA96C-14B1-46AA-F415-0F7D674FB638}"/>
                </a:ext>
              </a:extLst>
            </p:cNvPr>
            <p:cNvSpPr>
              <a:spLocks/>
            </p:cNvSpPr>
            <p:nvPr/>
          </p:nvSpPr>
          <p:spPr bwMode="auto">
            <a:xfrm flipV="1">
              <a:off x="6585610" y="1765149"/>
              <a:ext cx="1530221"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grpSp>
        <p:nvGrpSpPr>
          <p:cNvPr id="35" name="Group 34">
            <a:extLst>
              <a:ext uri="{FF2B5EF4-FFF2-40B4-BE49-F238E27FC236}">
                <a16:creationId xmlns:a16="http://schemas.microsoft.com/office/drawing/2014/main" id="{36B76650-F28F-8232-E1B4-08B98492C817}"/>
              </a:ext>
            </a:extLst>
          </p:cNvPr>
          <p:cNvGrpSpPr/>
          <p:nvPr/>
        </p:nvGrpSpPr>
        <p:grpSpPr>
          <a:xfrm>
            <a:off x="5032951" y="1390886"/>
            <a:ext cx="4219395" cy="2499796"/>
            <a:chOff x="4572000" y="1032046"/>
            <a:chExt cx="4690160" cy="2568576"/>
          </a:xfrm>
        </p:grpSpPr>
        <p:sp>
          <p:nvSpPr>
            <p:cNvPr id="36" name="Circle: Hollow 35">
              <a:extLst>
                <a:ext uri="{FF2B5EF4-FFF2-40B4-BE49-F238E27FC236}">
                  <a16:creationId xmlns:a16="http://schemas.microsoft.com/office/drawing/2014/main" id="{EA0A3925-8953-22F6-D465-5C3CA92CDC54}"/>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37" name="Chart 36">
              <a:extLst>
                <a:ext uri="{FF2B5EF4-FFF2-40B4-BE49-F238E27FC236}">
                  <a16:creationId xmlns:a16="http://schemas.microsoft.com/office/drawing/2014/main" id="{56A903E5-350C-EFFE-A6C2-1066E8C2AFED}"/>
                </a:ext>
              </a:extLst>
            </p:cNvPr>
            <p:cNvGraphicFramePr/>
            <p:nvPr>
              <p:extLst>
                <p:ext uri="{D42A27DB-BD31-4B8C-83A1-F6EECF244321}">
                  <p14:modId xmlns:p14="http://schemas.microsoft.com/office/powerpoint/2010/main" val="3383217504"/>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3747E08D-1A42-66B0-6DA8-746B3868DE34}"/>
                </a:ext>
              </a:extLst>
            </p:cNvPr>
            <p:cNvSpPr txBox="1"/>
            <p:nvPr/>
          </p:nvSpPr>
          <p:spPr>
            <a:xfrm>
              <a:off x="5336271"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55</a:t>
              </a:r>
              <a:r>
                <a:rPr lang="en-US" sz="4800" spc="-200" baseline="30000" dirty="0">
                  <a:solidFill>
                    <a:schemeClr val="tx2"/>
                  </a:solidFill>
                  <a:latin typeface="Franklin Gothic Demi Cond" panose="020B0706030402020204" pitchFamily="34" charset="0"/>
                </a:rPr>
                <a:t>%</a:t>
              </a:r>
            </a:p>
          </p:txBody>
        </p:sp>
        <p:sp>
          <p:nvSpPr>
            <p:cNvPr id="39" name="TextBox 38">
              <a:extLst>
                <a:ext uri="{FF2B5EF4-FFF2-40B4-BE49-F238E27FC236}">
                  <a16:creationId xmlns:a16="http://schemas.microsoft.com/office/drawing/2014/main" id="{30279852-DAE7-159B-23FB-1E7CB1AB8B0F}"/>
                </a:ext>
              </a:extLst>
            </p:cNvPr>
            <p:cNvSpPr txBox="1"/>
            <p:nvPr/>
          </p:nvSpPr>
          <p:spPr>
            <a:xfrm>
              <a:off x="7032620" y="1790752"/>
              <a:ext cx="2229540" cy="237183"/>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Heard of SWPN</a:t>
              </a:r>
            </a:p>
          </p:txBody>
        </p:sp>
        <p:sp>
          <p:nvSpPr>
            <p:cNvPr id="40" name="Freeform 6">
              <a:extLst>
                <a:ext uri="{FF2B5EF4-FFF2-40B4-BE49-F238E27FC236}">
                  <a16:creationId xmlns:a16="http://schemas.microsoft.com/office/drawing/2014/main" id="{058E25B3-2402-D73E-8E1E-394A4B7641C5}"/>
                </a:ext>
              </a:extLst>
            </p:cNvPr>
            <p:cNvSpPr>
              <a:spLocks/>
            </p:cNvSpPr>
            <p:nvPr/>
          </p:nvSpPr>
          <p:spPr bwMode="auto">
            <a:xfrm flipV="1">
              <a:off x="6585609" y="1765149"/>
              <a:ext cx="1674402" cy="25961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41" name="Rectangle 40">
            <a:extLst>
              <a:ext uri="{FF2B5EF4-FFF2-40B4-BE49-F238E27FC236}">
                <a16:creationId xmlns:a16="http://schemas.microsoft.com/office/drawing/2014/main" id="{2EB2E235-75F9-B683-2E73-2DF02E10AB6F}"/>
              </a:ext>
            </a:extLst>
          </p:cNvPr>
          <p:cNvSpPr/>
          <p:nvPr/>
        </p:nvSpPr>
        <p:spPr>
          <a:xfrm>
            <a:off x="669414" y="4882574"/>
            <a:ext cx="7788786" cy="892552"/>
          </a:xfrm>
          <a:prstGeom prst="rect">
            <a:avLst/>
          </a:prstGeom>
          <a:pattFill prst="dkUpDiag">
            <a:fgClr>
              <a:schemeClr val="accent6">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accent6"/>
                </a:solidFill>
                <a:latin typeface="Franklin Gothic Demi Cond" panose="020B0706030402020204" pitchFamily="34" charset="0"/>
              </a:rPr>
              <a:t>This increases to 55% among those who were invited to complete a survey by a SWPN partner. However, nearly half (45%) of people who are connected to SWPN organizations reported that they had not heard of SWPN. </a:t>
            </a:r>
          </a:p>
        </p:txBody>
      </p:sp>
      <p:sp>
        <p:nvSpPr>
          <p:cNvPr id="43" name="TextBox 42">
            <a:extLst>
              <a:ext uri="{FF2B5EF4-FFF2-40B4-BE49-F238E27FC236}">
                <a16:creationId xmlns:a16="http://schemas.microsoft.com/office/drawing/2014/main" id="{A131D990-12E2-7B07-C568-4F5E813E3F6B}"/>
              </a:ext>
            </a:extLst>
          </p:cNvPr>
          <p:cNvSpPr txBox="1"/>
          <p:nvPr/>
        </p:nvSpPr>
        <p:spPr>
          <a:xfrm>
            <a:off x="774706" y="3725107"/>
            <a:ext cx="1918493" cy="230832"/>
          </a:xfrm>
          <a:prstGeom prst="rect">
            <a:avLst/>
          </a:prstGeom>
          <a:noFill/>
        </p:spPr>
        <p:txBody>
          <a:bodyPr wrap="square" lIns="0" tIns="0" rIns="0" bIns="0" rtlCol="0" anchor="ctr">
            <a:spAutoFit/>
          </a:bodyPr>
          <a:lstStyle/>
          <a:p>
            <a:pPr lvl="0" algn="ctr"/>
            <a:r>
              <a:rPr lang="en-US" sz="1500" dirty="0">
                <a:solidFill>
                  <a:schemeClr val="tx2"/>
                </a:solidFill>
                <a:latin typeface="Franklin Gothic Demi Cond" panose="020B0706030402020204" pitchFamily="34" charset="0"/>
              </a:rPr>
              <a:t>all respondents</a:t>
            </a:r>
            <a:endParaRPr lang="en-US" sz="1000" dirty="0">
              <a:solidFill>
                <a:schemeClr val="tx2"/>
              </a:solidFill>
              <a:latin typeface="Franklin Gothic Demi Cond" panose="020B0706030402020204" pitchFamily="34" charset="0"/>
            </a:endParaRPr>
          </a:p>
        </p:txBody>
      </p:sp>
      <p:sp>
        <p:nvSpPr>
          <p:cNvPr id="44" name="TextBox 43">
            <a:extLst>
              <a:ext uri="{FF2B5EF4-FFF2-40B4-BE49-F238E27FC236}">
                <a16:creationId xmlns:a16="http://schemas.microsoft.com/office/drawing/2014/main" id="{F969AC75-2C00-D9BC-D667-4CB59E02B156}"/>
              </a:ext>
            </a:extLst>
          </p:cNvPr>
          <p:cNvSpPr txBox="1"/>
          <p:nvPr/>
        </p:nvSpPr>
        <p:spPr>
          <a:xfrm>
            <a:off x="5032951" y="3725752"/>
            <a:ext cx="2407290" cy="230832"/>
          </a:xfrm>
          <a:prstGeom prst="rect">
            <a:avLst/>
          </a:prstGeom>
          <a:noFill/>
        </p:spPr>
        <p:txBody>
          <a:bodyPr wrap="square" lIns="0" tIns="0" rIns="0" bIns="0" rtlCol="0" anchor="ctr">
            <a:spAutoFit/>
          </a:bodyPr>
          <a:lstStyle/>
          <a:p>
            <a:pPr lvl="0" algn="ctr"/>
            <a:r>
              <a:rPr lang="en-US" sz="1500" dirty="0">
                <a:solidFill>
                  <a:schemeClr val="tx2"/>
                </a:solidFill>
                <a:latin typeface="Franklin Gothic Demi Cond" panose="020B0706030402020204" pitchFamily="34" charset="0"/>
              </a:rPr>
              <a:t>partner-connected respondents</a:t>
            </a:r>
            <a:endParaRPr lang="en-US" sz="1000" dirty="0">
              <a:solidFill>
                <a:schemeClr val="tx2"/>
              </a:solidFill>
              <a:latin typeface="Franklin Gothic Demi Cond" panose="020B0706030402020204" pitchFamily="34" charset="0"/>
            </a:endParaRPr>
          </a:p>
        </p:txBody>
      </p:sp>
      <p:sp>
        <p:nvSpPr>
          <p:cNvPr id="46" name="Arrow: Curved Right 45">
            <a:extLst>
              <a:ext uri="{FF2B5EF4-FFF2-40B4-BE49-F238E27FC236}">
                <a16:creationId xmlns:a16="http://schemas.microsoft.com/office/drawing/2014/main" id="{E0B8606A-17B7-EA72-A1ED-DCCA6BDBA3D1}"/>
              </a:ext>
            </a:extLst>
          </p:cNvPr>
          <p:cNvSpPr/>
          <p:nvPr/>
        </p:nvSpPr>
        <p:spPr>
          <a:xfrm rot="16200000">
            <a:off x="3622430" y="1999333"/>
            <a:ext cx="1010235" cy="4994098"/>
          </a:xfrm>
          <a:prstGeom prst="curvedRightArrow">
            <a:avLst/>
          </a:prstGeom>
          <a:pattFill prst="dkUpDiag">
            <a:fgClr>
              <a:schemeClr val="bg2">
                <a:lumMod val="50000"/>
              </a:schemeClr>
            </a:fgClr>
            <a:bgClr>
              <a:schemeClr val="bg2">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1766834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community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4612563" y="6159099"/>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67218" y="969402"/>
            <a:ext cx="7889232" cy="1159606"/>
            <a:chOff x="685800" y="959677"/>
            <a:chExt cx="7889232"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rPr>
                <a:t>reading to children </a:t>
              </a:r>
              <a:r>
                <a:rPr kumimoji="0" lang="en-US" sz="15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 </a:t>
              </a:r>
              <a:r>
                <a:rPr kumimoji="0" lang="en-US" sz="10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percent of parents/families who read to their children (ages</a:t>
              </a:r>
              <a:r>
                <a:rPr lang="en-US" sz="1000" dirty="0">
                  <a:solidFill>
                    <a:srgbClr val="002E3D"/>
                  </a:solidFill>
                  <a:latin typeface="Franklin Gothic Demi Cond" panose="020B0706030402020204" pitchFamily="34" charset="0"/>
                  <a:sym typeface="Symbol" panose="05050102010706020507" pitchFamily="18" charset="2"/>
                </a:rPr>
                <a:t> </a:t>
              </a:r>
              <a:r>
                <a:rPr kumimoji="0" lang="en-US" sz="10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birth to 5-years old) or encourage their children to read (K-8</a:t>
              </a:r>
              <a:r>
                <a:rPr kumimoji="0" lang="en-US" sz="1000" b="0" i="0" u="none" strike="noStrike" kern="1200" cap="none" spc="0" normalizeH="0" baseline="3000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th</a:t>
              </a:r>
              <a:r>
                <a:rPr kumimoji="0" lang="en-US" sz="10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a:t>
              </a:r>
              <a:endParaRPr kumimoji="0" lang="en-US" sz="1200" b="0" i="0" u="none" strike="noStrike" kern="1200" cap="none" spc="-10" normalizeH="0" baseline="0" noProof="0" dirty="0">
                <a:ln>
                  <a:noFill/>
                </a:ln>
                <a:solidFill>
                  <a:srgbClr val="002E3D"/>
                </a:solidFill>
                <a:effectLst/>
                <a:uLnTx/>
                <a:uFillTx/>
                <a:latin typeface="Franklin Gothic Book" panose="020B0503020102020204" pitchFamily="34" charset="0"/>
                <a:ea typeface="+mn-ea"/>
                <a:cs typeface="+mn-cs"/>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735416" y="959677"/>
              <a:ext cx="2373278" cy="830997"/>
            </a:xfrm>
            <a:prstGeom prst="rect">
              <a:avLst/>
            </a:prstGeom>
            <a:noFill/>
            <a:ln>
              <a:noFill/>
            </a:ln>
          </p:spPr>
          <p:txBody>
            <a:bodyPr wrap="none" tIns="0" rIns="0" bIns="0" rtlCol="0" anchor="ctr">
              <a:spAutoFit/>
            </a:bodyPr>
            <a:lstStyle/>
            <a:p>
              <a:r>
                <a:rPr lang="en-US" sz="5400" spc="-200" dirty="0">
                  <a:solidFill>
                    <a:schemeClr val="tx2"/>
                  </a:solidFill>
                  <a:latin typeface="Franklin Gothic Demi Cond" panose="020B0706030402020204" pitchFamily="34" charset="0"/>
                </a:rPr>
                <a:t>GPRA 9.1</a:t>
              </a:r>
              <a:endParaRPr lang="en-US" sz="4800" spc="-200" baseline="30000" dirty="0">
                <a:solidFill>
                  <a:schemeClr val="tx2"/>
                </a:solidFill>
                <a:latin typeface="Franklin Gothic Demi Cond" panose="020B0706030402020204" pitchFamily="34" charset="0"/>
              </a:endParaRPr>
            </a:p>
          </p:txBody>
        </p:sp>
      </p:grpSp>
      <p:grpSp>
        <p:nvGrpSpPr>
          <p:cNvPr id="8" name="Group 7">
            <a:extLst>
              <a:ext uri="{FF2B5EF4-FFF2-40B4-BE49-F238E27FC236}">
                <a16:creationId xmlns:a16="http://schemas.microsoft.com/office/drawing/2014/main" id="{1841C7B6-8088-2CEB-C232-5757DEF599AC}"/>
              </a:ext>
            </a:extLst>
          </p:cNvPr>
          <p:cNvGrpSpPr/>
          <p:nvPr/>
        </p:nvGrpSpPr>
        <p:grpSpPr>
          <a:xfrm>
            <a:off x="2625370" y="3439258"/>
            <a:ext cx="6139513" cy="2568576"/>
            <a:chOff x="4572000" y="1032046"/>
            <a:chExt cx="6139513" cy="2568576"/>
          </a:xfrm>
        </p:grpSpPr>
        <p:sp>
          <p:nvSpPr>
            <p:cNvPr id="9" name="Circle: Hollow 8">
              <a:extLst>
                <a:ext uri="{FF2B5EF4-FFF2-40B4-BE49-F238E27FC236}">
                  <a16:creationId xmlns:a16="http://schemas.microsoft.com/office/drawing/2014/main" id="{1F5E584E-69DF-66F3-2530-9DD5BC405941}"/>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13" name="Chart 12">
              <a:extLst>
                <a:ext uri="{FF2B5EF4-FFF2-40B4-BE49-F238E27FC236}">
                  <a16:creationId xmlns:a16="http://schemas.microsoft.com/office/drawing/2014/main" id="{F6B9A5C9-CDEF-50BE-40E9-A8F849C65D8C}"/>
                </a:ext>
              </a:extLst>
            </p:cNvPr>
            <p:cNvGraphicFramePr/>
            <p:nvPr>
              <p:extLst>
                <p:ext uri="{D42A27DB-BD31-4B8C-83A1-F6EECF244321}">
                  <p14:modId xmlns:p14="http://schemas.microsoft.com/office/powerpoint/2010/main" val="348306963"/>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B94F5AE1-EAAB-31EA-9229-7D559B49D332}"/>
                </a:ext>
              </a:extLst>
            </p:cNvPr>
            <p:cNvSpPr txBox="1"/>
            <p:nvPr/>
          </p:nvSpPr>
          <p:spPr>
            <a:xfrm>
              <a:off x="5336270"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75</a:t>
              </a:r>
              <a:r>
                <a:rPr lang="en-US" sz="4800" spc="-200" baseline="30000" dirty="0">
                  <a:solidFill>
                    <a:schemeClr val="tx2"/>
                  </a:solidFill>
                  <a:latin typeface="Franklin Gothic Demi Cond" panose="020B0706030402020204" pitchFamily="34" charset="0"/>
                </a:rPr>
                <a:t>%</a:t>
              </a:r>
            </a:p>
          </p:txBody>
        </p:sp>
        <p:sp>
          <p:nvSpPr>
            <p:cNvPr id="18" name="TextBox 17">
              <a:extLst>
                <a:ext uri="{FF2B5EF4-FFF2-40B4-BE49-F238E27FC236}">
                  <a16:creationId xmlns:a16="http://schemas.microsoft.com/office/drawing/2014/main" id="{048BE522-6376-3D0A-2DC8-92FA9457AAF1}"/>
                </a:ext>
              </a:extLst>
            </p:cNvPr>
            <p:cNvSpPr txBox="1"/>
            <p:nvPr/>
          </p:nvSpPr>
          <p:spPr>
            <a:xfrm>
              <a:off x="7169027" y="2577848"/>
              <a:ext cx="3542486" cy="46166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Read to their young children or encourage their K-8</a:t>
              </a:r>
              <a:r>
                <a:rPr lang="en-US" sz="1500" baseline="30000" dirty="0">
                  <a:solidFill>
                    <a:schemeClr val="tx2"/>
                  </a:solidFill>
                  <a:latin typeface="Franklin Gothic Demi Cond" panose="020B0706030402020204" pitchFamily="34" charset="0"/>
                </a:rPr>
                <a:t>th</a:t>
              </a:r>
              <a:r>
                <a:rPr lang="en-US" sz="1500" dirty="0">
                  <a:solidFill>
                    <a:schemeClr val="tx2"/>
                  </a:solidFill>
                  <a:latin typeface="Franklin Gothic Demi Cond" panose="020B0706030402020204" pitchFamily="34" charset="0"/>
                </a:rPr>
                <a:t> children to read to themselves or others</a:t>
              </a:r>
            </a:p>
          </p:txBody>
        </p:sp>
        <p:sp>
          <p:nvSpPr>
            <p:cNvPr id="30" name="Freeform 6">
              <a:extLst>
                <a:ext uri="{FF2B5EF4-FFF2-40B4-BE49-F238E27FC236}">
                  <a16:creationId xmlns:a16="http://schemas.microsoft.com/office/drawing/2014/main" id="{7A434299-CD03-8B9D-C319-C17426E909C3}"/>
                </a:ext>
              </a:extLst>
            </p:cNvPr>
            <p:cNvSpPr>
              <a:spLocks/>
            </p:cNvSpPr>
            <p:nvPr/>
          </p:nvSpPr>
          <p:spPr bwMode="auto">
            <a:xfrm flipV="1">
              <a:off x="6695082" y="2817911"/>
              <a:ext cx="369116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grpSp>
        <p:nvGrpSpPr>
          <p:cNvPr id="46" name="Group 45">
            <a:extLst>
              <a:ext uri="{FF2B5EF4-FFF2-40B4-BE49-F238E27FC236}">
                <a16:creationId xmlns:a16="http://schemas.microsoft.com/office/drawing/2014/main" id="{5DE599FE-FC49-4799-D28F-8BF1213EABEB}"/>
              </a:ext>
            </a:extLst>
          </p:cNvPr>
          <p:cNvGrpSpPr/>
          <p:nvPr/>
        </p:nvGrpSpPr>
        <p:grpSpPr>
          <a:xfrm>
            <a:off x="643095" y="2198074"/>
            <a:ext cx="3347741" cy="1783097"/>
            <a:chOff x="4572000" y="1032046"/>
            <a:chExt cx="4736851" cy="2568576"/>
          </a:xfrm>
        </p:grpSpPr>
        <p:sp>
          <p:nvSpPr>
            <p:cNvPr id="47" name="Circle: Hollow 46">
              <a:extLst>
                <a:ext uri="{FF2B5EF4-FFF2-40B4-BE49-F238E27FC236}">
                  <a16:creationId xmlns:a16="http://schemas.microsoft.com/office/drawing/2014/main" id="{B8260E90-8C54-1A06-6C62-C62CB8060B7D}"/>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48" name="Chart 47">
              <a:extLst>
                <a:ext uri="{FF2B5EF4-FFF2-40B4-BE49-F238E27FC236}">
                  <a16:creationId xmlns:a16="http://schemas.microsoft.com/office/drawing/2014/main" id="{5C3D28F6-F733-4111-30C3-0599C6082FE5}"/>
                </a:ext>
              </a:extLst>
            </p:cNvPr>
            <p:cNvGraphicFramePr/>
            <p:nvPr>
              <p:extLst>
                <p:ext uri="{D42A27DB-BD31-4B8C-83A1-F6EECF244321}">
                  <p14:modId xmlns:p14="http://schemas.microsoft.com/office/powerpoint/2010/main" val="816721755"/>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Box 48">
              <a:extLst>
                <a:ext uri="{FF2B5EF4-FFF2-40B4-BE49-F238E27FC236}">
                  <a16:creationId xmlns:a16="http://schemas.microsoft.com/office/drawing/2014/main" id="{99FF11D6-96CB-4AAB-92BB-D8049F5AD6F5}"/>
                </a:ext>
              </a:extLst>
            </p:cNvPr>
            <p:cNvSpPr txBox="1"/>
            <p:nvPr/>
          </p:nvSpPr>
          <p:spPr>
            <a:xfrm>
              <a:off x="5329253" y="1894283"/>
              <a:ext cx="1099874" cy="886713"/>
            </a:xfrm>
            <a:prstGeom prst="rect">
              <a:avLst/>
            </a:prstGeom>
            <a:noFill/>
            <a:ln>
              <a:noFill/>
            </a:ln>
          </p:spPr>
          <p:txBody>
            <a:bodyPr wrap="none" tIns="0" rIns="0" bIns="0" rtlCol="0" anchor="ctr">
              <a:spAutoFit/>
            </a:bodyPr>
            <a:lstStyle/>
            <a:p>
              <a:pPr algn="ctr"/>
              <a:r>
                <a:rPr lang="en-US" sz="4000" spc="-200" dirty="0">
                  <a:solidFill>
                    <a:schemeClr val="tx2"/>
                  </a:solidFill>
                  <a:latin typeface="Franklin Gothic Demi Cond" panose="020B0706030402020204" pitchFamily="34" charset="0"/>
                </a:rPr>
                <a:t>63</a:t>
              </a:r>
              <a:r>
                <a:rPr lang="en-US" sz="4000" spc="-200" baseline="30000" dirty="0">
                  <a:solidFill>
                    <a:schemeClr val="tx2"/>
                  </a:solidFill>
                  <a:latin typeface="Franklin Gothic Demi Cond" panose="020B0706030402020204" pitchFamily="34" charset="0"/>
                </a:rPr>
                <a:t>%</a:t>
              </a:r>
            </a:p>
          </p:txBody>
        </p:sp>
        <p:sp>
          <p:nvSpPr>
            <p:cNvPr id="50" name="TextBox 49">
              <a:extLst>
                <a:ext uri="{FF2B5EF4-FFF2-40B4-BE49-F238E27FC236}">
                  <a16:creationId xmlns:a16="http://schemas.microsoft.com/office/drawing/2014/main" id="{D814E20E-FD6B-ACD4-11AE-F7BD13A490A0}"/>
                </a:ext>
              </a:extLst>
            </p:cNvPr>
            <p:cNvSpPr txBox="1"/>
            <p:nvPr/>
          </p:nvSpPr>
          <p:spPr>
            <a:xfrm>
              <a:off x="7079311" y="1317936"/>
              <a:ext cx="2229540" cy="66503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Read to their young children</a:t>
              </a:r>
            </a:p>
          </p:txBody>
        </p:sp>
        <p:sp>
          <p:nvSpPr>
            <p:cNvPr id="51" name="Freeform 6">
              <a:extLst>
                <a:ext uri="{FF2B5EF4-FFF2-40B4-BE49-F238E27FC236}">
                  <a16:creationId xmlns:a16="http://schemas.microsoft.com/office/drawing/2014/main" id="{EE146F17-DCE2-FB5C-840E-3EF9AE5C6231}"/>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grpSp>
        <p:nvGrpSpPr>
          <p:cNvPr id="52" name="Group 51">
            <a:extLst>
              <a:ext uri="{FF2B5EF4-FFF2-40B4-BE49-F238E27FC236}">
                <a16:creationId xmlns:a16="http://schemas.microsoft.com/office/drawing/2014/main" id="{4C13D256-AB83-B6B1-CC55-E4CFA73AA376}"/>
              </a:ext>
            </a:extLst>
          </p:cNvPr>
          <p:cNvGrpSpPr/>
          <p:nvPr/>
        </p:nvGrpSpPr>
        <p:grpSpPr>
          <a:xfrm>
            <a:off x="4724516" y="2192267"/>
            <a:ext cx="3356825" cy="1783097"/>
            <a:chOff x="4572000" y="1032046"/>
            <a:chExt cx="4749704" cy="2568576"/>
          </a:xfrm>
        </p:grpSpPr>
        <p:sp>
          <p:nvSpPr>
            <p:cNvPr id="53" name="Circle: Hollow 52">
              <a:extLst>
                <a:ext uri="{FF2B5EF4-FFF2-40B4-BE49-F238E27FC236}">
                  <a16:creationId xmlns:a16="http://schemas.microsoft.com/office/drawing/2014/main" id="{1B8F7EB5-34B3-664C-52FF-1570BD1DD95B}"/>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54" name="Chart 53">
              <a:extLst>
                <a:ext uri="{FF2B5EF4-FFF2-40B4-BE49-F238E27FC236}">
                  <a16:creationId xmlns:a16="http://schemas.microsoft.com/office/drawing/2014/main" id="{4C04619C-1237-E2E5-0C46-F92B4443B38D}"/>
                </a:ext>
              </a:extLst>
            </p:cNvPr>
            <p:cNvGraphicFramePr/>
            <p:nvPr>
              <p:extLst>
                <p:ext uri="{D42A27DB-BD31-4B8C-83A1-F6EECF244321}">
                  <p14:modId xmlns:p14="http://schemas.microsoft.com/office/powerpoint/2010/main" val="2210769756"/>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a:extLst>
                <a:ext uri="{FF2B5EF4-FFF2-40B4-BE49-F238E27FC236}">
                  <a16:creationId xmlns:a16="http://schemas.microsoft.com/office/drawing/2014/main" id="{043FC34B-BB08-A179-60D3-06C887EBB8F2}"/>
                </a:ext>
              </a:extLst>
            </p:cNvPr>
            <p:cNvSpPr txBox="1"/>
            <p:nvPr/>
          </p:nvSpPr>
          <p:spPr>
            <a:xfrm>
              <a:off x="5336130" y="1882651"/>
              <a:ext cx="1099874" cy="886713"/>
            </a:xfrm>
            <a:prstGeom prst="rect">
              <a:avLst/>
            </a:prstGeom>
            <a:noFill/>
            <a:ln>
              <a:noFill/>
            </a:ln>
          </p:spPr>
          <p:txBody>
            <a:bodyPr wrap="none" tIns="0" rIns="0" bIns="0" rtlCol="0" anchor="ctr">
              <a:spAutoFit/>
            </a:bodyPr>
            <a:lstStyle/>
            <a:p>
              <a:pPr algn="ctr"/>
              <a:r>
                <a:rPr lang="en-US" sz="4000" spc="-200" dirty="0">
                  <a:solidFill>
                    <a:schemeClr val="tx2"/>
                  </a:solidFill>
                  <a:latin typeface="Franklin Gothic Demi Cond" panose="020B0706030402020204" pitchFamily="34" charset="0"/>
                </a:rPr>
                <a:t>80</a:t>
              </a:r>
              <a:r>
                <a:rPr lang="en-US" sz="4000" spc="-200" baseline="30000" dirty="0">
                  <a:solidFill>
                    <a:schemeClr val="tx2"/>
                  </a:solidFill>
                  <a:latin typeface="Franklin Gothic Demi Cond" panose="020B0706030402020204" pitchFamily="34" charset="0"/>
                </a:rPr>
                <a:t>%</a:t>
              </a:r>
            </a:p>
          </p:txBody>
        </p:sp>
        <p:sp>
          <p:nvSpPr>
            <p:cNvPr id="56" name="TextBox 55">
              <a:extLst>
                <a:ext uri="{FF2B5EF4-FFF2-40B4-BE49-F238E27FC236}">
                  <a16:creationId xmlns:a16="http://schemas.microsoft.com/office/drawing/2014/main" id="{1FE2FEBE-CCEB-FA9A-1FB7-5E867C233248}"/>
                </a:ext>
              </a:extLst>
            </p:cNvPr>
            <p:cNvSpPr txBox="1"/>
            <p:nvPr/>
          </p:nvSpPr>
          <p:spPr>
            <a:xfrm>
              <a:off x="7092164" y="1054393"/>
              <a:ext cx="2229540" cy="997552"/>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Encourage their K-8</a:t>
              </a:r>
              <a:r>
                <a:rPr lang="en-US" sz="1500" baseline="30000" dirty="0">
                  <a:solidFill>
                    <a:schemeClr val="tx2"/>
                  </a:solidFill>
                  <a:latin typeface="Franklin Gothic Demi Cond" panose="020B0706030402020204" pitchFamily="34" charset="0"/>
                </a:rPr>
                <a:t>th</a:t>
              </a:r>
              <a:r>
                <a:rPr lang="en-US" sz="1500" dirty="0">
                  <a:solidFill>
                    <a:schemeClr val="tx2"/>
                  </a:solidFill>
                  <a:latin typeface="Franklin Gothic Demi Cond" panose="020B0706030402020204" pitchFamily="34" charset="0"/>
                </a:rPr>
                <a:t> grade children to read</a:t>
              </a:r>
            </a:p>
          </p:txBody>
        </p:sp>
        <p:sp>
          <p:nvSpPr>
            <p:cNvPr id="57" name="Freeform 6">
              <a:extLst>
                <a:ext uri="{FF2B5EF4-FFF2-40B4-BE49-F238E27FC236}">
                  <a16:creationId xmlns:a16="http://schemas.microsoft.com/office/drawing/2014/main" id="{740A987A-CBFC-C82F-B709-A48406F3E8C8}"/>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Tree>
    <p:extLst>
      <p:ext uri="{BB962C8B-B14F-4D97-AF65-F5344CB8AC3E}">
        <p14:creationId xmlns:p14="http://schemas.microsoft.com/office/powerpoint/2010/main" val="113137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community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4612563" y="6159099"/>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25" name="Group 24">
            <a:extLst>
              <a:ext uri="{FF2B5EF4-FFF2-40B4-BE49-F238E27FC236}">
                <a16:creationId xmlns:a16="http://schemas.microsoft.com/office/drawing/2014/main" id="{4DA9C04E-F8C6-915D-500D-9F7B5A550DE5}"/>
              </a:ext>
            </a:extLst>
          </p:cNvPr>
          <p:cNvGrpSpPr/>
          <p:nvPr/>
        </p:nvGrpSpPr>
        <p:grpSpPr>
          <a:xfrm>
            <a:off x="667218" y="969402"/>
            <a:ext cx="7889232" cy="1159606"/>
            <a:chOff x="685800" y="959677"/>
            <a:chExt cx="7889232" cy="1159606"/>
          </a:xfrm>
        </p:grpSpPr>
        <p:sp>
          <p:nvSpPr>
            <p:cNvPr id="21" name="Rectangle 20">
              <a:extLst>
                <a:ext uri="{FF2B5EF4-FFF2-40B4-BE49-F238E27FC236}">
                  <a16:creationId xmlns:a16="http://schemas.microsoft.com/office/drawing/2014/main" id="{818317B9-0EF0-EEFF-A320-10F7FA724F1A}"/>
                </a:ext>
              </a:extLst>
            </p:cNvPr>
            <p:cNvSpPr/>
            <p:nvPr/>
          </p:nvSpPr>
          <p:spPr>
            <a:xfrm>
              <a:off x="685800" y="1011287"/>
              <a:ext cx="7772400" cy="1107996"/>
            </a:xfrm>
            <a:prstGeom prst="rect">
              <a:avLst/>
            </a:prstGeom>
            <a:pattFill prst="dkUpDiag">
              <a:fgClr>
                <a:schemeClr val="tx2">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a:p>
              <a:pPr algn="ctr"/>
              <a:endParaRPr lang="en-US" sz="1400">
                <a:solidFill>
                  <a:schemeClr val="tx2"/>
                </a:solidFill>
                <a:latin typeface="Franklin Gothic Demi Cond" panose="020B0706030402020204" pitchFamily="34" charset="0"/>
              </a:endParaRPr>
            </a:p>
          </p:txBody>
        </p:sp>
        <p:sp>
          <p:nvSpPr>
            <p:cNvPr id="62" name="TextBox 61">
              <a:extLst>
                <a:ext uri="{FF2B5EF4-FFF2-40B4-BE49-F238E27FC236}">
                  <a16:creationId xmlns:a16="http://schemas.microsoft.com/office/drawing/2014/main" id="{D41FAD77-6FEF-40FE-2DB4-9EB1C67B4388}"/>
                </a:ext>
              </a:extLst>
            </p:cNvPr>
            <p:cNvSpPr txBox="1"/>
            <p:nvPr/>
          </p:nvSpPr>
          <p:spPr>
            <a:xfrm>
              <a:off x="855245" y="1846630"/>
              <a:ext cx="7719787"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2E3D"/>
                  </a:solidFill>
                  <a:latin typeface="Franklin Gothic Demi Cond" panose="020B0706030402020204" pitchFamily="34" charset="0"/>
                </a:rPr>
                <a:t>college</a:t>
              </a:r>
              <a:r>
                <a:rPr kumimoji="0" lang="en-US" sz="15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rPr>
                <a:t> &amp; career</a:t>
              </a:r>
              <a:r>
                <a:rPr kumimoji="0" lang="en-US" sz="15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 </a:t>
              </a:r>
              <a:r>
                <a:rPr kumimoji="0" lang="en-US" sz="10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percent of parents/families who talk about the importance of college with their children from 9</a:t>
              </a:r>
              <a:r>
                <a:rPr kumimoji="0" lang="en-US" sz="1000" b="0" i="0" u="none" strike="noStrike" kern="1200" cap="none" spc="0" normalizeH="0" baseline="3000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th</a:t>
              </a:r>
              <a:r>
                <a:rPr kumimoji="0" lang="en-US" sz="10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-12</a:t>
              </a:r>
              <a:r>
                <a:rPr kumimoji="0" lang="en-US" sz="1000" b="0" i="0" u="none" strike="noStrike" kern="1200" cap="none" spc="0" normalizeH="0" baseline="3000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th</a:t>
              </a:r>
              <a:r>
                <a:rPr kumimoji="0" lang="en-US" sz="1000" b="0" i="0" u="none" strike="noStrike" kern="1200" cap="none" spc="0" normalizeH="0" baseline="0" noProof="0" dirty="0">
                  <a:ln>
                    <a:noFill/>
                  </a:ln>
                  <a:solidFill>
                    <a:srgbClr val="002E3D"/>
                  </a:solidFill>
                  <a:effectLst/>
                  <a:uLnTx/>
                  <a:uFillTx/>
                  <a:latin typeface="Franklin Gothic Demi Cond" panose="020B0706030402020204" pitchFamily="34" charset="0"/>
                  <a:ea typeface="+mn-ea"/>
                  <a:cs typeface="+mn-cs"/>
                  <a:sym typeface="Symbol" panose="05050102010706020507" pitchFamily="18" charset="2"/>
                </a:rPr>
                <a:t> grade</a:t>
              </a:r>
              <a:endParaRPr kumimoji="0" lang="en-US" sz="1200" b="0" i="0" u="none" strike="noStrike" kern="1200" cap="none" spc="-10" normalizeH="0" baseline="0" noProof="0" dirty="0">
                <a:ln>
                  <a:noFill/>
                </a:ln>
                <a:solidFill>
                  <a:srgbClr val="002E3D"/>
                </a:solidFill>
                <a:effectLst/>
                <a:uLnTx/>
                <a:uFillTx/>
                <a:latin typeface="Franklin Gothic Book" panose="020B0503020102020204" pitchFamily="34" charset="0"/>
                <a:ea typeface="+mn-ea"/>
                <a:cs typeface="+mn-cs"/>
              </a:endParaRPr>
            </a:p>
          </p:txBody>
        </p:sp>
        <p:sp>
          <p:nvSpPr>
            <p:cNvPr id="22" name="TextBox 21">
              <a:extLst>
                <a:ext uri="{FF2B5EF4-FFF2-40B4-BE49-F238E27FC236}">
                  <a16:creationId xmlns:a16="http://schemas.microsoft.com/office/drawing/2014/main" id="{2A0DEA18-EF4E-F353-BD65-2A2BAECBA7F2}"/>
                </a:ext>
              </a:extLst>
            </p:cNvPr>
            <p:cNvSpPr txBox="1"/>
            <p:nvPr/>
          </p:nvSpPr>
          <p:spPr>
            <a:xfrm>
              <a:off x="735416" y="959677"/>
              <a:ext cx="2387833" cy="830997"/>
            </a:xfrm>
            <a:prstGeom prst="rect">
              <a:avLst/>
            </a:prstGeom>
            <a:noFill/>
            <a:ln>
              <a:noFill/>
            </a:ln>
          </p:spPr>
          <p:txBody>
            <a:bodyPr wrap="none" tIns="0" rIns="0" bIns="0" rtlCol="0" anchor="ctr">
              <a:spAutoFit/>
            </a:bodyPr>
            <a:lstStyle/>
            <a:p>
              <a:r>
                <a:rPr lang="en-US" sz="5400" spc="-200" dirty="0">
                  <a:solidFill>
                    <a:schemeClr val="tx2"/>
                  </a:solidFill>
                  <a:latin typeface="Franklin Gothic Demi Cond" panose="020B0706030402020204" pitchFamily="34" charset="0"/>
                </a:rPr>
                <a:t>GPRA 9.2</a:t>
              </a:r>
              <a:endParaRPr lang="en-US" sz="4800" spc="-200" baseline="30000" dirty="0">
                <a:solidFill>
                  <a:schemeClr val="tx2"/>
                </a:solidFill>
                <a:latin typeface="Franklin Gothic Demi Cond" panose="020B0706030402020204" pitchFamily="34" charset="0"/>
              </a:endParaRPr>
            </a:p>
          </p:txBody>
        </p:sp>
      </p:grpSp>
      <p:grpSp>
        <p:nvGrpSpPr>
          <p:cNvPr id="19" name="Group 18">
            <a:extLst>
              <a:ext uri="{FF2B5EF4-FFF2-40B4-BE49-F238E27FC236}">
                <a16:creationId xmlns:a16="http://schemas.microsoft.com/office/drawing/2014/main" id="{5208F6FC-3A34-42D8-C2C1-5DC81F74081A}"/>
              </a:ext>
            </a:extLst>
          </p:cNvPr>
          <p:cNvGrpSpPr/>
          <p:nvPr/>
        </p:nvGrpSpPr>
        <p:grpSpPr>
          <a:xfrm>
            <a:off x="643095" y="2198074"/>
            <a:ext cx="3347741" cy="1783097"/>
            <a:chOff x="4572000" y="1032046"/>
            <a:chExt cx="4736851" cy="2568576"/>
          </a:xfrm>
        </p:grpSpPr>
        <p:sp>
          <p:nvSpPr>
            <p:cNvPr id="20" name="Circle: Hollow 19">
              <a:extLst>
                <a:ext uri="{FF2B5EF4-FFF2-40B4-BE49-F238E27FC236}">
                  <a16:creationId xmlns:a16="http://schemas.microsoft.com/office/drawing/2014/main" id="{77E739D6-160D-F059-4D2B-703F900B3E65}"/>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23" name="Chart 22">
              <a:extLst>
                <a:ext uri="{FF2B5EF4-FFF2-40B4-BE49-F238E27FC236}">
                  <a16:creationId xmlns:a16="http://schemas.microsoft.com/office/drawing/2014/main" id="{6E77EDE2-9DC2-B703-FB26-265D05F36928}"/>
                </a:ext>
              </a:extLst>
            </p:cNvPr>
            <p:cNvGraphicFramePr/>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90054675-C4F5-1F90-A163-183CE062ADDF}"/>
                </a:ext>
              </a:extLst>
            </p:cNvPr>
            <p:cNvSpPr txBox="1"/>
            <p:nvPr/>
          </p:nvSpPr>
          <p:spPr>
            <a:xfrm>
              <a:off x="5329253" y="1894283"/>
              <a:ext cx="1099874" cy="886713"/>
            </a:xfrm>
            <a:prstGeom prst="rect">
              <a:avLst/>
            </a:prstGeom>
            <a:noFill/>
            <a:ln>
              <a:noFill/>
            </a:ln>
          </p:spPr>
          <p:txBody>
            <a:bodyPr wrap="none" tIns="0" rIns="0" bIns="0" rtlCol="0" anchor="ctr">
              <a:spAutoFit/>
            </a:bodyPr>
            <a:lstStyle/>
            <a:p>
              <a:pPr algn="ctr"/>
              <a:r>
                <a:rPr lang="en-US" sz="4000" spc="-200" dirty="0">
                  <a:solidFill>
                    <a:schemeClr val="tx2"/>
                  </a:solidFill>
                  <a:latin typeface="Franklin Gothic Demi Cond" panose="020B0706030402020204" pitchFamily="34" charset="0"/>
                </a:rPr>
                <a:t>93</a:t>
              </a:r>
              <a:r>
                <a:rPr lang="en-US" sz="4000" spc="-200" baseline="30000" dirty="0">
                  <a:solidFill>
                    <a:schemeClr val="tx2"/>
                  </a:solidFill>
                  <a:latin typeface="Franklin Gothic Demi Cond" panose="020B0706030402020204" pitchFamily="34" charset="0"/>
                </a:rPr>
                <a:t>%</a:t>
              </a:r>
            </a:p>
          </p:txBody>
        </p:sp>
        <p:sp>
          <p:nvSpPr>
            <p:cNvPr id="27" name="TextBox 26">
              <a:extLst>
                <a:ext uri="{FF2B5EF4-FFF2-40B4-BE49-F238E27FC236}">
                  <a16:creationId xmlns:a16="http://schemas.microsoft.com/office/drawing/2014/main" id="{8363F579-6CC3-1F4C-BB08-7AD7853373FB}"/>
                </a:ext>
              </a:extLst>
            </p:cNvPr>
            <p:cNvSpPr txBox="1"/>
            <p:nvPr/>
          </p:nvSpPr>
          <p:spPr>
            <a:xfrm>
              <a:off x="7079311" y="1317936"/>
              <a:ext cx="2229540" cy="66503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Talk about the importance of college</a:t>
              </a:r>
            </a:p>
          </p:txBody>
        </p:sp>
        <p:sp>
          <p:nvSpPr>
            <p:cNvPr id="28" name="Freeform 6">
              <a:extLst>
                <a:ext uri="{FF2B5EF4-FFF2-40B4-BE49-F238E27FC236}">
                  <a16:creationId xmlns:a16="http://schemas.microsoft.com/office/drawing/2014/main" id="{6DF44658-27B6-A5AC-B5AA-3D4E879133A5}"/>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grpSp>
        <p:nvGrpSpPr>
          <p:cNvPr id="2" name="Group 1">
            <a:extLst>
              <a:ext uri="{FF2B5EF4-FFF2-40B4-BE49-F238E27FC236}">
                <a16:creationId xmlns:a16="http://schemas.microsoft.com/office/drawing/2014/main" id="{0ED1FF01-B8BF-DC07-D463-22D9A6B84628}"/>
              </a:ext>
            </a:extLst>
          </p:cNvPr>
          <p:cNvGrpSpPr/>
          <p:nvPr/>
        </p:nvGrpSpPr>
        <p:grpSpPr>
          <a:xfrm>
            <a:off x="4724516" y="2192267"/>
            <a:ext cx="3347741" cy="1783097"/>
            <a:chOff x="4572000" y="1032046"/>
            <a:chExt cx="4736851" cy="2568576"/>
          </a:xfrm>
        </p:grpSpPr>
        <p:sp>
          <p:nvSpPr>
            <p:cNvPr id="3" name="Circle: Hollow 2">
              <a:extLst>
                <a:ext uri="{FF2B5EF4-FFF2-40B4-BE49-F238E27FC236}">
                  <a16:creationId xmlns:a16="http://schemas.microsoft.com/office/drawing/2014/main" id="{4B8AA12D-91E7-1CB7-B072-2E161B04089E}"/>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4" name="Chart 3">
              <a:extLst>
                <a:ext uri="{FF2B5EF4-FFF2-40B4-BE49-F238E27FC236}">
                  <a16:creationId xmlns:a16="http://schemas.microsoft.com/office/drawing/2014/main" id="{05F63F00-5A23-B015-FE78-4B124DC8E210}"/>
                </a:ext>
              </a:extLst>
            </p:cNvPr>
            <p:cNvGraphicFramePr/>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0C2699D-7AD2-87F7-2A07-6A57EFA4C786}"/>
                </a:ext>
              </a:extLst>
            </p:cNvPr>
            <p:cNvSpPr txBox="1"/>
            <p:nvPr/>
          </p:nvSpPr>
          <p:spPr>
            <a:xfrm>
              <a:off x="5336130" y="1882651"/>
              <a:ext cx="1099874" cy="886713"/>
            </a:xfrm>
            <a:prstGeom prst="rect">
              <a:avLst/>
            </a:prstGeom>
            <a:noFill/>
            <a:ln>
              <a:noFill/>
            </a:ln>
          </p:spPr>
          <p:txBody>
            <a:bodyPr wrap="none" tIns="0" rIns="0" bIns="0" rtlCol="0" anchor="ctr">
              <a:spAutoFit/>
            </a:bodyPr>
            <a:lstStyle/>
            <a:p>
              <a:pPr algn="ctr"/>
              <a:r>
                <a:rPr lang="en-US" sz="4000" spc="-200" dirty="0">
                  <a:solidFill>
                    <a:schemeClr val="tx2"/>
                  </a:solidFill>
                  <a:latin typeface="Franklin Gothic Demi Cond" panose="020B0706030402020204" pitchFamily="34" charset="0"/>
                </a:rPr>
                <a:t>88</a:t>
              </a:r>
              <a:r>
                <a:rPr lang="en-US" sz="4000" spc="-200" baseline="30000" dirty="0">
                  <a:solidFill>
                    <a:schemeClr val="tx2"/>
                  </a:solidFill>
                  <a:latin typeface="Franklin Gothic Demi Cond" panose="020B0706030402020204" pitchFamily="34" charset="0"/>
                </a:rPr>
                <a:t>%</a:t>
              </a:r>
            </a:p>
          </p:txBody>
        </p:sp>
        <p:sp>
          <p:nvSpPr>
            <p:cNvPr id="6" name="TextBox 5">
              <a:extLst>
                <a:ext uri="{FF2B5EF4-FFF2-40B4-BE49-F238E27FC236}">
                  <a16:creationId xmlns:a16="http://schemas.microsoft.com/office/drawing/2014/main" id="{0F10365A-4D06-A205-F5FC-0326392DE740}"/>
                </a:ext>
              </a:extLst>
            </p:cNvPr>
            <p:cNvSpPr txBox="1"/>
            <p:nvPr/>
          </p:nvSpPr>
          <p:spPr>
            <a:xfrm>
              <a:off x="7079311" y="1317936"/>
              <a:ext cx="2229540" cy="66503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Talk about the importance of career</a:t>
              </a:r>
            </a:p>
          </p:txBody>
        </p:sp>
        <p:sp>
          <p:nvSpPr>
            <p:cNvPr id="7" name="Freeform 6">
              <a:extLst>
                <a:ext uri="{FF2B5EF4-FFF2-40B4-BE49-F238E27FC236}">
                  <a16:creationId xmlns:a16="http://schemas.microsoft.com/office/drawing/2014/main" id="{97A996BF-DCB9-07BD-4AC4-1BEB993951C0}"/>
                </a:ext>
              </a:extLst>
            </p:cNvPr>
            <p:cNvSpPr>
              <a:spLocks/>
            </p:cNvSpPr>
            <p:nvPr/>
          </p:nvSpPr>
          <p:spPr bwMode="auto">
            <a:xfrm flipV="1">
              <a:off x="6585610" y="1765149"/>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grpSp>
        <p:nvGrpSpPr>
          <p:cNvPr id="8" name="Group 7">
            <a:extLst>
              <a:ext uri="{FF2B5EF4-FFF2-40B4-BE49-F238E27FC236}">
                <a16:creationId xmlns:a16="http://schemas.microsoft.com/office/drawing/2014/main" id="{1E1FBB35-B47F-493A-B21D-80B505E295B1}"/>
              </a:ext>
            </a:extLst>
          </p:cNvPr>
          <p:cNvGrpSpPr/>
          <p:nvPr/>
        </p:nvGrpSpPr>
        <p:grpSpPr>
          <a:xfrm>
            <a:off x="2822186" y="3529421"/>
            <a:ext cx="5003122" cy="2568576"/>
            <a:chOff x="4572000" y="1032046"/>
            <a:chExt cx="5003122" cy="2568576"/>
          </a:xfrm>
        </p:grpSpPr>
        <p:sp>
          <p:nvSpPr>
            <p:cNvPr id="9" name="Circle: Hollow 8">
              <a:extLst>
                <a:ext uri="{FF2B5EF4-FFF2-40B4-BE49-F238E27FC236}">
                  <a16:creationId xmlns:a16="http://schemas.microsoft.com/office/drawing/2014/main" id="{CFE61E40-CCBC-D4D5-AC1B-0071717EC97A}"/>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13" name="Chart 12">
              <a:extLst>
                <a:ext uri="{FF2B5EF4-FFF2-40B4-BE49-F238E27FC236}">
                  <a16:creationId xmlns:a16="http://schemas.microsoft.com/office/drawing/2014/main" id="{26A6481F-4660-E837-4203-79F009C9FAF1}"/>
                </a:ext>
              </a:extLst>
            </p:cNvPr>
            <p:cNvGraphicFramePr/>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F0029E12-10A2-99CF-0659-CB1D89B60A2E}"/>
                </a:ext>
              </a:extLst>
            </p:cNvPr>
            <p:cNvSpPr txBox="1"/>
            <p:nvPr/>
          </p:nvSpPr>
          <p:spPr>
            <a:xfrm>
              <a:off x="5336270" y="1910510"/>
              <a:ext cx="1004955" cy="830997"/>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83</a:t>
              </a:r>
              <a:r>
                <a:rPr lang="en-US" sz="4800" spc="-200" baseline="30000" dirty="0">
                  <a:solidFill>
                    <a:schemeClr val="tx2"/>
                  </a:solidFill>
                  <a:latin typeface="Franklin Gothic Demi Cond" panose="020B0706030402020204" pitchFamily="34" charset="0"/>
                </a:rPr>
                <a:t>%</a:t>
              </a:r>
            </a:p>
          </p:txBody>
        </p:sp>
        <p:sp>
          <p:nvSpPr>
            <p:cNvPr id="18" name="TextBox 17">
              <a:extLst>
                <a:ext uri="{FF2B5EF4-FFF2-40B4-BE49-F238E27FC236}">
                  <a16:creationId xmlns:a16="http://schemas.microsoft.com/office/drawing/2014/main" id="{4304345E-F82F-8508-2646-625A2A1DF889}"/>
                </a:ext>
              </a:extLst>
            </p:cNvPr>
            <p:cNvSpPr txBox="1"/>
            <p:nvPr/>
          </p:nvSpPr>
          <p:spPr>
            <a:xfrm>
              <a:off x="7114607" y="2730864"/>
              <a:ext cx="2460515" cy="461665"/>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Talk about BOTH the importance of college &amp; career</a:t>
              </a:r>
            </a:p>
          </p:txBody>
        </p:sp>
        <p:sp>
          <p:nvSpPr>
            <p:cNvPr id="30" name="Freeform 6">
              <a:extLst>
                <a:ext uri="{FF2B5EF4-FFF2-40B4-BE49-F238E27FC236}">
                  <a16:creationId xmlns:a16="http://schemas.microsoft.com/office/drawing/2014/main" id="{E0580B8E-3A5B-E07F-6912-9A16691007C8}"/>
                </a:ext>
              </a:extLst>
            </p:cNvPr>
            <p:cNvSpPr>
              <a:spLocks/>
            </p:cNvSpPr>
            <p:nvPr/>
          </p:nvSpPr>
          <p:spPr bwMode="auto">
            <a:xfrm flipV="1">
              <a:off x="6586284" y="2971102"/>
              <a:ext cx="2694996"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Tree>
    <p:extLst>
      <p:ext uri="{BB962C8B-B14F-4D97-AF65-F5344CB8AC3E}">
        <p14:creationId xmlns:p14="http://schemas.microsoft.com/office/powerpoint/2010/main" val="4287138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a:t>community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4612563" y="6159099"/>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9" name="TextBox 28">
            <a:extLst>
              <a:ext uri="{FF2B5EF4-FFF2-40B4-BE49-F238E27FC236}">
                <a16:creationId xmlns:a16="http://schemas.microsoft.com/office/drawing/2014/main" id="{94CA3B18-DB3C-4AE6-9864-8A1BF7EA5403}"/>
              </a:ext>
            </a:extLst>
          </p:cNvPr>
          <p:cNvSpPr txBox="1"/>
          <p:nvPr/>
        </p:nvSpPr>
        <p:spPr>
          <a:xfrm>
            <a:off x="156283" y="3340552"/>
            <a:ext cx="2347327" cy="430887"/>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Applying to college or other schools after high school</a:t>
            </a:r>
            <a:r>
              <a:rPr lang="en-US" sz="1100" dirty="0">
                <a:solidFill>
                  <a:schemeClr val="tx2"/>
                </a:solidFill>
                <a:latin typeface="Franklin Gothic Demi" panose="020B0703020102020204" pitchFamily="34" charset="0"/>
              </a:rPr>
              <a:t> </a:t>
            </a:r>
          </a:p>
        </p:txBody>
      </p:sp>
      <p:sp>
        <p:nvSpPr>
          <p:cNvPr id="39" name="TextBox 38">
            <a:extLst>
              <a:ext uri="{FF2B5EF4-FFF2-40B4-BE49-F238E27FC236}">
                <a16:creationId xmlns:a16="http://schemas.microsoft.com/office/drawing/2014/main" id="{1F710EE7-E5B9-084C-E625-4BB1CFABE76D}"/>
              </a:ext>
            </a:extLst>
          </p:cNvPr>
          <p:cNvSpPr txBox="1"/>
          <p:nvPr/>
        </p:nvSpPr>
        <p:spPr>
          <a:xfrm>
            <a:off x="309936" y="4153732"/>
            <a:ext cx="2130588" cy="600164"/>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Specific jobs your child might apply for after completing/ leaving high school </a:t>
            </a:r>
            <a:endParaRPr lang="en-US" sz="1100" dirty="0">
              <a:solidFill>
                <a:schemeClr val="tx2"/>
              </a:solidFill>
              <a:latin typeface="Franklin Gothic Demi" panose="020B0703020102020204" pitchFamily="34" charset="0"/>
            </a:endParaRPr>
          </a:p>
        </p:txBody>
      </p:sp>
      <p:sp>
        <p:nvSpPr>
          <p:cNvPr id="41" name="TextBox 40">
            <a:extLst>
              <a:ext uri="{FF2B5EF4-FFF2-40B4-BE49-F238E27FC236}">
                <a16:creationId xmlns:a16="http://schemas.microsoft.com/office/drawing/2014/main" id="{7AC4FAFE-B209-7C5B-321D-B8FC85CCE6AD}"/>
              </a:ext>
            </a:extLst>
          </p:cNvPr>
          <p:cNvSpPr txBox="1"/>
          <p:nvPr/>
        </p:nvSpPr>
        <p:spPr>
          <a:xfrm>
            <a:off x="439024" y="2320465"/>
            <a:ext cx="2036101" cy="430887"/>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Planning and preparation for college entrance exams</a:t>
            </a:r>
            <a:endParaRPr lang="en-US" sz="1100" dirty="0">
              <a:solidFill>
                <a:schemeClr val="tx2"/>
              </a:solidFill>
              <a:latin typeface="Franklin Gothic Demi" panose="020B0703020102020204" pitchFamily="34" charset="0"/>
            </a:endParaRPr>
          </a:p>
        </p:txBody>
      </p:sp>
      <p:sp>
        <p:nvSpPr>
          <p:cNvPr id="42" name="TextBox 41">
            <a:extLst>
              <a:ext uri="{FF2B5EF4-FFF2-40B4-BE49-F238E27FC236}">
                <a16:creationId xmlns:a16="http://schemas.microsoft.com/office/drawing/2014/main" id="{1EF83B1C-C883-CC09-7C85-97C18E614051}"/>
              </a:ext>
            </a:extLst>
          </p:cNvPr>
          <p:cNvSpPr txBox="1"/>
          <p:nvPr/>
        </p:nvSpPr>
        <p:spPr>
          <a:xfrm>
            <a:off x="374758" y="5235819"/>
            <a:ext cx="2036101" cy="430887"/>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Selecting courses or programs at school </a:t>
            </a:r>
            <a:endParaRPr lang="en-US" sz="1100" dirty="0">
              <a:solidFill>
                <a:schemeClr val="tx2"/>
              </a:solidFill>
              <a:latin typeface="Franklin Gothic Demi" panose="020B0703020102020204" pitchFamily="34" charset="0"/>
            </a:endParaRPr>
          </a:p>
        </p:txBody>
      </p:sp>
      <p:sp>
        <p:nvSpPr>
          <p:cNvPr id="43" name="TextBox 42">
            <a:extLst>
              <a:ext uri="{FF2B5EF4-FFF2-40B4-BE49-F238E27FC236}">
                <a16:creationId xmlns:a16="http://schemas.microsoft.com/office/drawing/2014/main" id="{795A303D-6264-92F8-FB31-D21605486C5F}"/>
              </a:ext>
            </a:extLst>
          </p:cNvPr>
          <p:cNvSpPr txBox="1"/>
          <p:nvPr/>
        </p:nvSpPr>
        <p:spPr>
          <a:xfrm>
            <a:off x="2410859" y="1858690"/>
            <a:ext cx="1465429" cy="369332"/>
          </a:xfrm>
          <a:prstGeom prst="rect">
            <a:avLst/>
          </a:prstGeom>
          <a:noFill/>
        </p:spPr>
        <p:txBody>
          <a:bodyPr wrap="square" rtlCol="0">
            <a:spAutoFit/>
          </a:bodyPr>
          <a:lstStyle/>
          <a:p>
            <a:r>
              <a:rPr lang="en-US" dirty="0">
                <a:solidFill>
                  <a:schemeClr val="tx2"/>
                </a:solidFill>
                <a:latin typeface="Franklin Gothic Demi" panose="020B0703020102020204" pitchFamily="34" charset="0"/>
              </a:rPr>
              <a:t>Often</a:t>
            </a:r>
          </a:p>
        </p:txBody>
      </p:sp>
      <p:sp>
        <p:nvSpPr>
          <p:cNvPr id="44" name="TextBox 43">
            <a:extLst>
              <a:ext uri="{FF2B5EF4-FFF2-40B4-BE49-F238E27FC236}">
                <a16:creationId xmlns:a16="http://schemas.microsoft.com/office/drawing/2014/main" id="{C658C9C7-D4C9-7D87-F487-1151B2BD1A8E}"/>
              </a:ext>
            </a:extLst>
          </p:cNvPr>
          <p:cNvSpPr txBox="1"/>
          <p:nvPr/>
        </p:nvSpPr>
        <p:spPr>
          <a:xfrm>
            <a:off x="6585842" y="1869493"/>
            <a:ext cx="1465429" cy="369332"/>
          </a:xfrm>
          <a:prstGeom prst="rect">
            <a:avLst/>
          </a:prstGeom>
          <a:noFill/>
        </p:spPr>
        <p:txBody>
          <a:bodyPr wrap="square" rtlCol="0">
            <a:spAutoFit/>
          </a:bodyPr>
          <a:lstStyle/>
          <a:p>
            <a:r>
              <a:rPr lang="en-US" dirty="0">
                <a:solidFill>
                  <a:schemeClr val="accent2">
                    <a:lumMod val="75000"/>
                  </a:schemeClr>
                </a:solidFill>
                <a:latin typeface="Franklin Gothic Demi" panose="020B0703020102020204" pitchFamily="34" charset="0"/>
              </a:rPr>
              <a:t>Sometimes</a:t>
            </a:r>
          </a:p>
        </p:txBody>
      </p:sp>
      <p:sp>
        <p:nvSpPr>
          <p:cNvPr id="45" name="TextBox 44">
            <a:extLst>
              <a:ext uri="{FF2B5EF4-FFF2-40B4-BE49-F238E27FC236}">
                <a16:creationId xmlns:a16="http://schemas.microsoft.com/office/drawing/2014/main" id="{BC69454B-E53B-6A63-7F3C-8566F22D5719}"/>
              </a:ext>
            </a:extLst>
          </p:cNvPr>
          <p:cNvSpPr txBox="1"/>
          <p:nvPr/>
        </p:nvSpPr>
        <p:spPr>
          <a:xfrm>
            <a:off x="7928952" y="1879971"/>
            <a:ext cx="1465429" cy="369332"/>
          </a:xfrm>
          <a:prstGeom prst="rect">
            <a:avLst/>
          </a:prstGeom>
          <a:noFill/>
        </p:spPr>
        <p:txBody>
          <a:bodyPr wrap="square" rtlCol="0">
            <a:spAutoFit/>
          </a:bodyPr>
          <a:lstStyle/>
          <a:p>
            <a:r>
              <a:rPr lang="en-US" dirty="0">
                <a:solidFill>
                  <a:schemeClr val="bg2">
                    <a:lumMod val="75000"/>
                  </a:schemeClr>
                </a:solidFill>
                <a:latin typeface="Franklin Gothic Demi" panose="020B0703020102020204" pitchFamily="34" charset="0"/>
              </a:rPr>
              <a:t>Never</a:t>
            </a:r>
          </a:p>
        </p:txBody>
      </p:sp>
      <p:graphicFrame>
        <p:nvGraphicFramePr>
          <p:cNvPr id="46" name="Chart 45">
            <a:extLst>
              <a:ext uri="{FF2B5EF4-FFF2-40B4-BE49-F238E27FC236}">
                <a16:creationId xmlns:a16="http://schemas.microsoft.com/office/drawing/2014/main" id="{727CF462-A6D2-056C-8A65-D47B8E0AAF6E}"/>
              </a:ext>
            </a:extLst>
          </p:cNvPr>
          <p:cNvGraphicFramePr>
            <a:graphicFrameLocks/>
          </p:cNvGraphicFramePr>
          <p:nvPr>
            <p:extLst>
              <p:ext uri="{D42A27DB-BD31-4B8C-83A1-F6EECF244321}">
                <p14:modId xmlns:p14="http://schemas.microsoft.com/office/powerpoint/2010/main" val="459833968"/>
              </p:ext>
            </p:extLst>
          </p:nvPr>
        </p:nvGraphicFramePr>
        <p:xfrm>
          <a:off x="2346593" y="1951133"/>
          <a:ext cx="6111608" cy="4126326"/>
        </p:xfrm>
        <a:graphic>
          <a:graphicData uri="http://schemas.openxmlformats.org/drawingml/2006/chart">
            <c:chart xmlns:c="http://schemas.openxmlformats.org/drawingml/2006/chart" xmlns:r="http://schemas.openxmlformats.org/officeDocument/2006/relationships" r:id="rId3"/>
          </a:graphicData>
        </a:graphic>
      </p:graphicFrame>
      <p:sp>
        <p:nvSpPr>
          <p:cNvPr id="47" name="Title 11">
            <a:extLst>
              <a:ext uri="{FF2B5EF4-FFF2-40B4-BE49-F238E27FC236}">
                <a16:creationId xmlns:a16="http://schemas.microsoft.com/office/drawing/2014/main" id="{65E4AD3B-46EB-F2B0-178E-7F1A218E9C08}"/>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most parents talk to their teens about future plans</a:t>
            </a:r>
            <a:endParaRPr lang="en-US" sz="2000" dirty="0"/>
          </a:p>
        </p:txBody>
      </p:sp>
    </p:spTree>
    <p:extLst>
      <p:ext uri="{BB962C8B-B14F-4D97-AF65-F5344CB8AC3E}">
        <p14:creationId xmlns:p14="http://schemas.microsoft.com/office/powerpoint/2010/main" val="138999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28"/>
          </p:nvPr>
        </p:nvSpPr>
        <p:spPr/>
        <p:txBody>
          <a:bodyPr/>
          <a:lstStyle/>
          <a:p>
            <a:r>
              <a:rPr lang="en-US" dirty="0"/>
              <a:t>student survey results</a:t>
            </a:r>
          </a:p>
        </p:txBody>
      </p:sp>
      <p:sp>
        <p:nvSpPr>
          <p:cNvPr id="31"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4612563" y="6159099"/>
            <a:ext cx="1229008" cy="119062"/>
            <a:chOff x="685800" y="6165890"/>
            <a:chExt cx="1229008" cy="119062"/>
          </a:xfrm>
          <a:solidFill>
            <a:schemeClr val="accent2">
              <a:lumMod val="50000"/>
            </a:schemeClr>
          </a:solidFill>
        </p:grpSpPr>
        <p:sp>
          <p:nvSpPr>
            <p:cNvPr id="37"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DE7D4F9-4B0D-C01B-3F67-9F3609BAFA74}"/>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1" name="TextBox 10">
            <a:extLst>
              <a:ext uri="{FF2B5EF4-FFF2-40B4-BE49-F238E27FC236}">
                <a16:creationId xmlns:a16="http://schemas.microsoft.com/office/drawing/2014/main" id="{02B9C679-7EFF-9EB1-5E34-4FBFABF7428F}"/>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2" name="TextBox 11">
            <a:extLst>
              <a:ext uri="{FF2B5EF4-FFF2-40B4-BE49-F238E27FC236}">
                <a16:creationId xmlns:a16="http://schemas.microsoft.com/office/drawing/2014/main" id="{9A752EB7-5EF5-401F-4DEB-236CC35CEDDE}"/>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4" name="TextBox 13">
            <a:extLst>
              <a:ext uri="{FF2B5EF4-FFF2-40B4-BE49-F238E27FC236}">
                <a16:creationId xmlns:a16="http://schemas.microsoft.com/office/drawing/2014/main" id="{7C6B1857-2CDC-BE19-3918-D3043A16B56C}"/>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15" name="TextBox 14">
            <a:extLst>
              <a:ext uri="{FF2B5EF4-FFF2-40B4-BE49-F238E27FC236}">
                <a16:creationId xmlns:a16="http://schemas.microsoft.com/office/drawing/2014/main" id="{60789931-C811-E95C-49B5-B0E0337D5185}"/>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6" name="TextBox 15">
            <a:extLst>
              <a:ext uri="{FF2B5EF4-FFF2-40B4-BE49-F238E27FC236}">
                <a16:creationId xmlns:a16="http://schemas.microsoft.com/office/drawing/2014/main" id="{DEE4E836-99BB-0D92-CDBE-152B11808639}"/>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9" name="TextBox 28">
            <a:extLst>
              <a:ext uri="{FF2B5EF4-FFF2-40B4-BE49-F238E27FC236}">
                <a16:creationId xmlns:a16="http://schemas.microsoft.com/office/drawing/2014/main" id="{94CA3B18-DB3C-4AE6-9864-8A1BF7EA5403}"/>
              </a:ext>
            </a:extLst>
          </p:cNvPr>
          <p:cNvSpPr txBox="1"/>
          <p:nvPr/>
        </p:nvSpPr>
        <p:spPr>
          <a:xfrm>
            <a:off x="156283" y="3340552"/>
            <a:ext cx="2347327" cy="430887"/>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Applying to college or other schools after high school</a:t>
            </a:r>
            <a:r>
              <a:rPr lang="en-US" sz="1100" dirty="0">
                <a:solidFill>
                  <a:schemeClr val="tx2"/>
                </a:solidFill>
                <a:latin typeface="Franklin Gothic Demi" panose="020B0703020102020204" pitchFamily="34" charset="0"/>
              </a:rPr>
              <a:t> </a:t>
            </a:r>
          </a:p>
        </p:txBody>
      </p:sp>
      <p:sp>
        <p:nvSpPr>
          <p:cNvPr id="39" name="TextBox 38">
            <a:extLst>
              <a:ext uri="{FF2B5EF4-FFF2-40B4-BE49-F238E27FC236}">
                <a16:creationId xmlns:a16="http://schemas.microsoft.com/office/drawing/2014/main" id="{1F710EE7-E5B9-084C-E625-4BB1CFABE76D}"/>
              </a:ext>
            </a:extLst>
          </p:cNvPr>
          <p:cNvSpPr txBox="1"/>
          <p:nvPr/>
        </p:nvSpPr>
        <p:spPr>
          <a:xfrm>
            <a:off x="309936" y="4153732"/>
            <a:ext cx="2130588" cy="600164"/>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Specific jobs your child might apply for after completing/ leaving high school </a:t>
            </a:r>
            <a:endParaRPr lang="en-US" sz="1100" dirty="0">
              <a:solidFill>
                <a:schemeClr val="tx2"/>
              </a:solidFill>
              <a:latin typeface="Franklin Gothic Demi" panose="020B0703020102020204" pitchFamily="34" charset="0"/>
            </a:endParaRPr>
          </a:p>
        </p:txBody>
      </p:sp>
      <p:sp>
        <p:nvSpPr>
          <p:cNvPr id="41" name="TextBox 40">
            <a:extLst>
              <a:ext uri="{FF2B5EF4-FFF2-40B4-BE49-F238E27FC236}">
                <a16:creationId xmlns:a16="http://schemas.microsoft.com/office/drawing/2014/main" id="{7AC4FAFE-B209-7C5B-321D-B8FC85CCE6AD}"/>
              </a:ext>
            </a:extLst>
          </p:cNvPr>
          <p:cNvSpPr txBox="1"/>
          <p:nvPr/>
        </p:nvSpPr>
        <p:spPr>
          <a:xfrm>
            <a:off x="439024" y="2320465"/>
            <a:ext cx="2036101" cy="430887"/>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Planning and preparation for college entrance exams</a:t>
            </a:r>
            <a:endParaRPr lang="en-US" sz="1100" dirty="0">
              <a:solidFill>
                <a:schemeClr val="tx2"/>
              </a:solidFill>
              <a:latin typeface="Franklin Gothic Demi" panose="020B0703020102020204" pitchFamily="34" charset="0"/>
            </a:endParaRPr>
          </a:p>
        </p:txBody>
      </p:sp>
      <p:sp>
        <p:nvSpPr>
          <p:cNvPr id="42" name="TextBox 41">
            <a:extLst>
              <a:ext uri="{FF2B5EF4-FFF2-40B4-BE49-F238E27FC236}">
                <a16:creationId xmlns:a16="http://schemas.microsoft.com/office/drawing/2014/main" id="{1EF83B1C-C883-CC09-7C85-97C18E614051}"/>
              </a:ext>
            </a:extLst>
          </p:cNvPr>
          <p:cNvSpPr txBox="1"/>
          <p:nvPr/>
        </p:nvSpPr>
        <p:spPr>
          <a:xfrm>
            <a:off x="374758" y="5235819"/>
            <a:ext cx="2036101" cy="430887"/>
          </a:xfrm>
          <a:prstGeom prst="rect">
            <a:avLst/>
          </a:prstGeom>
          <a:noFill/>
        </p:spPr>
        <p:txBody>
          <a:bodyPr wrap="square" rtlCol="0">
            <a:spAutoFit/>
          </a:bodyPr>
          <a:lstStyle/>
          <a:p>
            <a:pPr algn="r"/>
            <a:r>
              <a:rPr lang="en-US" sz="1100" b="0" i="0" u="none" strike="noStrike" dirty="0">
                <a:solidFill>
                  <a:schemeClr val="tx2"/>
                </a:solidFill>
                <a:effectLst/>
                <a:latin typeface="Franklin Gothic Demi" panose="020B0703020102020204" pitchFamily="34" charset="0"/>
              </a:rPr>
              <a:t>Selecting courses or programs at school </a:t>
            </a:r>
            <a:endParaRPr lang="en-US" sz="1100" dirty="0">
              <a:solidFill>
                <a:schemeClr val="tx2"/>
              </a:solidFill>
              <a:latin typeface="Franklin Gothic Demi" panose="020B0703020102020204" pitchFamily="34" charset="0"/>
            </a:endParaRPr>
          </a:p>
        </p:txBody>
      </p:sp>
      <p:sp>
        <p:nvSpPr>
          <p:cNvPr id="43" name="TextBox 42">
            <a:extLst>
              <a:ext uri="{FF2B5EF4-FFF2-40B4-BE49-F238E27FC236}">
                <a16:creationId xmlns:a16="http://schemas.microsoft.com/office/drawing/2014/main" id="{795A303D-6264-92F8-FB31-D21605486C5F}"/>
              </a:ext>
            </a:extLst>
          </p:cNvPr>
          <p:cNvSpPr txBox="1"/>
          <p:nvPr/>
        </p:nvSpPr>
        <p:spPr>
          <a:xfrm>
            <a:off x="2410859" y="1858690"/>
            <a:ext cx="1465429" cy="369332"/>
          </a:xfrm>
          <a:prstGeom prst="rect">
            <a:avLst/>
          </a:prstGeom>
          <a:noFill/>
        </p:spPr>
        <p:txBody>
          <a:bodyPr wrap="square" rtlCol="0">
            <a:spAutoFit/>
          </a:bodyPr>
          <a:lstStyle/>
          <a:p>
            <a:r>
              <a:rPr lang="en-US" dirty="0">
                <a:solidFill>
                  <a:schemeClr val="tx2"/>
                </a:solidFill>
                <a:latin typeface="Franklin Gothic Demi" panose="020B0703020102020204" pitchFamily="34" charset="0"/>
              </a:rPr>
              <a:t>Often</a:t>
            </a:r>
          </a:p>
        </p:txBody>
      </p:sp>
      <p:sp>
        <p:nvSpPr>
          <p:cNvPr id="44" name="TextBox 43">
            <a:extLst>
              <a:ext uri="{FF2B5EF4-FFF2-40B4-BE49-F238E27FC236}">
                <a16:creationId xmlns:a16="http://schemas.microsoft.com/office/drawing/2014/main" id="{C658C9C7-D4C9-7D87-F487-1151B2BD1A8E}"/>
              </a:ext>
            </a:extLst>
          </p:cNvPr>
          <p:cNvSpPr txBox="1"/>
          <p:nvPr/>
        </p:nvSpPr>
        <p:spPr>
          <a:xfrm>
            <a:off x="4701814" y="1879971"/>
            <a:ext cx="1465429" cy="369332"/>
          </a:xfrm>
          <a:prstGeom prst="rect">
            <a:avLst/>
          </a:prstGeom>
          <a:noFill/>
        </p:spPr>
        <p:txBody>
          <a:bodyPr wrap="square" rtlCol="0">
            <a:spAutoFit/>
          </a:bodyPr>
          <a:lstStyle/>
          <a:p>
            <a:r>
              <a:rPr lang="en-US" dirty="0">
                <a:solidFill>
                  <a:schemeClr val="accent2">
                    <a:lumMod val="75000"/>
                  </a:schemeClr>
                </a:solidFill>
                <a:latin typeface="Franklin Gothic Demi" panose="020B0703020102020204" pitchFamily="34" charset="0"/>
              </a:rPr>
              <a:t>Sometimes</a:t>
            </a:r>
          </a:p>
        </p:txBody>
      </p:sp>
      <p:sp>
        <p:nvSpPr>
          <p:cNvPr id="45" name="TextBox 44">
            <a:extLst>
              <a:ext uri="{FF2B5EF4-FFF2-40B4-BE49-F238E27FC236}">
                <a16:creationId xmlns:a16="http://schemas.microsoft.com/office/drawing/2014/main" id="{BC69454B-E53B-6A63-7F3C-8566F22D5719}"/>
              </a:ext>
            </a:extLst>
          </p:cNvPr>
          <p:cNvSpPr txBox="1"/>
          <p:nvPr/>
        </p:nvSpPr>
        <p:spPr>
          <a:xfrm>
            <a:off x="6922641" y="1879971"/>
            <a:ext cx="1465429" cy="369332"/>
          </a:xfrm>
          <a:prstGeom prst="rect">
            <a:avLst/>
          </a:prstGeom>
          <a:noFill/>
        </p:spPr>
        <p:txBody>
          <a:bodyPr wrap="square" rtlCol="0">
            <a:spAutoFit/>
          </a:bodyPr>
          <a:lstStyle/>
          <a:p>
            <a:r>
              <a:rPr lang="en-US" dirty="0">
                <a:solidFill>
                  <a:schemeClr val="bg2">
                    <a:lumMod val="75000"/>
                  </a:schemeClr>
                </a:solidFill>
                <a:latin typeface="Franklin Gothic Demi" panose="020B0703020102020204" pitchFamily="34" charset="0"/>
              </a:rPr>
              <a:t>Never</a:t>
            </a:r>
          </a:p>
        </p:txBody>
      </p:sp>
      <p:sp>
        <p:nvSpPr>
          <p:cNvPr id="47" name="Title 11">
            <a:extLst>
              <a:ext uri="{FF2B5EF4-FFF2-40B4-BE49-F238E27FC236}">
                <a16:creationId xmlns:a16="http://schemas.microsoft.com/office/drawing/2014/main" id="{65E4AD3B-46EB-F2B0-178E-7F1A218E9C08}"/>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but teens may not recall these conversations </a:t>
            </a:r>
          </a:p>
          <a:p>
            <a:r>
              <a:rPr lang="en-US" sz="1600" dirty="0"/>
              <a:t>as indicated by their recollection of how often their parents talk to them about these topics</a:t>
            </a:r>
          </a:p>
        </p:txBody>
      </p:sp>
      <p:graphicFrame>
        <p:nvGraphicFramePr>
          <p:cNvPr id="2" name="Chart 1">
            <a:extLst>
              <a:ext uri="{FF2B5EF4-FFF2-40B4-BE49-F238E27FC236}">
                <a16:creationId xmlns:a16="http://schemas.microsoft.com/office/drawing/2014/main" id="{82106A3F-2532-F1CA-1457-95AE43FBD31C}"/>
              </a:ext>
            </a:extLst>
          </p:cNvPr>
          <p:cNvGraphicFramePr>
            <a:graphicFrameLocks/>
          </p:cNvGraphicFramePr>
          <p:nvPr>
            <p:extLst>
              <p:ext uri="{D42A27DB-BD31-4B8C-83A1-F6EECF244321}">
                <p14:modId xmlns:p14="http://schemas.microsoft.com/office/powerpoint/2010/main" val="354057314"/>
              </p:ext>
            </p:extLst>
          </p:nvPr>
        </p:nvGraphicFramePr>
        <p:xfrm>
          <a:off x="1798049" y="1877426"/>
          <a:ext cx="6676537" cy="4300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81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8" name="Rectangle 9">
            <a:extLst>
              <a:ext uri="{FF2B5EF4-FFF2-40B4-BE49-F238E27FC236}">
                <a16:creationId xmlns:a16="http://schemas.microsoft.com/office/drawing/2014/main" id="{7ECF3F32-8B76-FB66-C468-EE5A345CB278}"/>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A5BD864-5FAA-15C5-68B5-20DB68AE278D}"/>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04D354-0115-82CC-57D6-3733267AC535}"/>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6BD216C2-315B-8248-B86F-39C3C1B99F47}"/>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E8AF7F3-69F8-3C13-9C69-59670E7D7C7D}"/>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7AA5EDE2-A7CD-171A-A6A2-88A0B0000F84}"/>
              </a:ext>
            </a:extLst>
          </p:cNvPr>
          <p:cNvGrpSpPr/>
          <p:nvPr/>
        </p:nvGrpSpPr>
        <p:grpSpPr>
          <a:xfrm>
            <a:off x="4612563" y="6159099"/>
            <a:ext cx="1229008" cy="119062"/>
            <a:chOff x="685800" y="6165890"/>
            <a:chExt cx="1229008" cy="119062"/>
          </a:xfrm>
          <a:solidFill>
            <a:schemeClr val="accent2">
              <a:lumMod val="50000"/>
            </a:schemeClr>
          </a:solidFill>
        </p:grpSpPr>
        <p:sp>
          <p:nvSpPr>
            <p:cNvPr id="14" name="Rectangle 9">
              <a:extLst>
                <a:ext uri="{FF2B5EF4-FFF2-40B4-BE49-F238E27FC236}">
                  <a16:creationId xmlns:a16="http://schemas.microsoft.com/office/drawing/2014/main" id="{E9EFA308-459C-E0AC-2285-E49E044D966D}"/>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5DA786D-1156-868B-FDA9-CB26EBD2D934}"/>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AC5CD9C1-6DE0-6560-8FF9-A35CEE45000E}"/>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63803143-197F-32F3-A77E-3CD6ADF60820}"/>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8" name="TextBox 17">
            <a:extLst>
              <a:ext uri="{FF2B5EF4-FFF2-40B4-BE49-F238E27FC236}">
                <a16:creationId xmlns:a16="http://schemas.microsoft.com/office/drawing/2014/main" id="{0256F2E1-BEE0-4C7D-03B1-89FAA28148F7}"/>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9" name="TextBox 18">
            <a:extLst>
              <a:ext uri="{FF2B5EF4-FFF2-40B4-BE49-F238E27FC236}">
                <a16:creationId xmlns:a16="http://schemas.microsoft.com/office/drawing/2014/main" id="{F2F70040-B78B-9A99-CF61-D75DC916CBB5}"/>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20" name="TextBox 19">
            <a:extLst>
              <a:ext uri="{FF2B5EF4-FFF2-40B4-BE49-F238E27FC236}">
                <a16:creationId xmlns:a16="http://schemas.microsoft.com/office/drawing/2014/main" id="{FAE7123C-F5EB-8E57-9718-25A2DB412C93}"/>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21" name="TextBox 20">
            <a:extLst>
              <a:ext uri="{FF2B5EF4-FFF2-40B4-BE49-F238E27FC236}">
                <a16:creationId xmlns:a16="http://schemas.microsoft.com/office/drawing/2014/main" id="{0FDC8418-A6A4-6A6B-8284-27952CFBEA8B}"/>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22" name="TextBox 21">
            <a:extLst>
              <a:ext uri="{FF2B5EF4-FFF2-40B4-BE49-F238E27FC236}">
                <a16:creationId xmlns:a16="http://schemas.microsoft.com/office/drawing/2014/main" id="{7F2B2F15-52F8-87D4-8924-1EC19FE20C6F}"/>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two-thirds of respondents are working</a:t>
            </a:r>
          </a:p>
        </p:txBody>
      </p:sp>
      <p:sp>
        <p:nvSpPr>
          <p:cNvPr id="3" name="TextBox 2">
            <a:extLst>
              <a:ext uri="{FF2B5EF4-FFF2-40B4-BE49-F238E27FC236}">
                <a16:creationId xmlns:a16="http://schemas.microsoft.com/office/drawing/2014/main" id="{C09D2EAE-CA9C-E6A5-B67A-C4EB78016437}"/>
              </a:ext>
            </a:extLst>
          </p:cNvPr>
          <p:cNvSpPr txBox="1"/>
          <p:nvPr/>
        </p:nvSpPr>
        <p:spPr>
          <a:xfrm>
            <a:off x="500420" y="2303796"/>
            <a:ext cx="1076325" cy="307777"/>
          </a:xfrm>
          <a:prstGeom prst="rect">
            <a:avLst/>
          </a:prstGeom>
          <a:solidFill>
            <a:schemeClr val="bg1"/>
          </a:solidFill>
        </p:spPr>
        <p:txBody>
          <a:bodyPr wrap="square" rtlCol="0">
            <a:spAutoFit/>
          </a:bodyPr>
          <a:lstStyle/>
          <a:p>
            <a:pPr algn="ctr"/>
            <a:r>
              <a:rPr lang="en-US" sz="1400" dirty="0">
                <a:solidFill>
                  <a:schemeClr val="tx2"/>
                </a:solidFill>
                <a:latin typeface="Franklin Gothic Demi" panose="020B0703020102020204" pitchFamily="34" charset="0"/>
              </a:rPr>
              <a:t>Full-Time </a:t>
            </a:r>
          </a:p>
        </p:txBody>
      </p:sp>
      <p:sp>
        <p:nvSpPr>
          <p:cNvPr id="4" name="TextBox 3">
            <a:extLst>
              <a:ext uri="{FF2B5EF4-FFF2-40B4-BE49-F238E27FC236}">
                <a16:creationId xmlns:a16="http://schemas.microsoft.com/office/drawing/2014/main" id="{2D93779D-31FD-A455-D243-97333DCEE203}"/>
              </a:ext>
            </a:extLst>
          </p:cNvPr>
          <p:cNvSpPr txBox="1"/>
          <p:nvPr/>
        </p:nvSpPr>
        <p:spPr>
          <a:xfrm>
            <a:off x="500420" y="3620134"/>
            <a:ext cx="1076325" cy="307777"/>
          </a:xfrm>
          <a:prstGeom prst="rect">
            <a:avLst/>
          </a:prstGeom>
          <a:solidFill>
            <a:schemeClr val="bg1"/>
          </a:solidFill>
        </p:spPr>
        <p:txBody>
          <a:bodyPr wrap="square" rtlCol="0">
            <a:spAutoFit/>
          </a:bodyPr>
          <a:lstStyle/>
          <a:p>
            <a:pPr algn="ctr"/>
            <a:r>
              <a:rPr lang="en-US" sz="1400" dirty="0">
                <a:solidFill>
                  <a:schemeClr val="accent2"/>
                </a:solidFill>
                <a:latin typeface="Franklin Gothic Demi" panose="020B0703020102020204" pitchFamily="34" charset="0"/>
              </a:rPr>
              <a:t>Part-Time</a:t>
            </a:r>
          </a:p>
        </p:txBody>
      </p:sp>
      <p:graphicFrame>
        <p:nvGraphicFramePr>
          <p:cNvPr id="6" name="Object 5">
            <a:extLst>
              <a:ext uri="{FF2B5EF4-FFF2-40B4-BE49-F238E27FC236}">
                <a16:creationId xmlns:a16="http://schemas.microsoft.com/office/drawing/2014/main" id="{A8F0DAD1-4EF0-4C55-3EE1-74A1775EE191}"/>
              </a:ext>
            </a:extLst>
          </p:cNvPr>
          <p:cNvGraphicFramePr>
            <a:graphicFrameLocks noChangeAspect="1"/>
          </p:cNvGraphicFramePr>
          <p:nvPr>
            <p:extLst>
              <p:ext uri="{D42A27DB-BD31-4B8C-83A1-F6EECF244321}">
                <p14:modId xmlns:p14="http://schemas.microsoft.com/office/powerpoint/2010/main" val="2441489843"/>
              </p:ext>
            </p:extLst>
          </p:nvPr>
        </p:nvGraphicFramePr>
        <p:xfrm>
          <a:off x="1394276" y="1457181"/>
          <a:ext cx="5432850" cy="4561040"/>
        </p:xfrm>
        <a:graphic>
          <a:graphicData uri="http://schemas.openxmlformats.org/presentationml/2006/ole">
            <mc:AlternateContent xmlns:mc="http://schemas.openxmlformats.org/markup-compatibility/2006">
              <mc:Choice xmlns:v="urn:schemas-microsoft-com:vml" Requires="v">
                <p:oleObj name="Worksheet" r:id="rId3" imgW="3665255" imgH="2872724" progId="Excel.Sheet.12">
                  <p:embed/>
                </p:oleObj>
              </mc:Choice>
              <mc:Fallback>
                <p:oleObj name="Worksheet" r:id="rId3" imgW="3665255" imgH="2872724" progId="Excel.Sheet.12">
                  <p:embed/>
                  <p:pic>
                    <p:nvPicPr>
                      <p:cNvPr id="6" name="Object 5">
                        <a:extLst>
                          <a:ext uri="{FF2B5EF4-FFF2-40B4-BE49-F238E27FC236}">
                            <a16:creationId xmlns:a16="http://schemas.microsoft.com/office/drawing/2014/main" id="{A8F0DAD1-4EF0-4C55-3EE1-74A1775EE191}"/>
                          </a:ext>
                        </a:extLst>
                      </p:cNvPr>
                      <p:cNvPicPr/>
                      <p:nvPr/>
                    </p:nvPicPr>
                    <p:blipFill>
                      <a:blip r:embed="rId4"/>
                      <a:stretch>
                        <a:fillRect/>
                      </a:stretch>
                    </p:blipFill>
                    <p:spPr>
                      <a:xfrm>
                        <a:off x="1394276" y="1457181"/>
                        <a:ext cx="5432850" cy="4561040"/>
                      </a:xfrm>
                      <a:prstGeom prst="rect">
                        <a:avLst/>
                      </a:prstGeom>
                      <a:noFill/>
                      <a:ln>
                        <a:noFill/>
                      </a:ln>
                    </p:spPr>
                  </p:pic>
                </p:oleObj>
              </mc:Fallback>
            </mc:AlternateContent>
          </a:graphicData>
        </a:graphic>
      </p:graphicFrame>
      <p:sp>
        <p:nvSpPr>
          <p:cNvPr id="24" name="TextBox 23">
            <a:extLst>
              <a:ext uri="{FF2B5EF4-FFF2-40B4-BE49-F238E27FC236}">
                <a16:creationId xmlns:a16="http://schemas.microsoft.com/office/drawing/2014/main" id="{94C53182-351C-EB69-0A8D-49C8FA3A2CF7}"/>
              </a:ext>
            </a:extLst>
          </p:cNvPr>
          <p:cNvSpPr txBox="1"/>
          <p:nvPr/>
        </p:nvSpPr>
        <p:spPr>
          <a:xfrm>
            <a:off x="500420" y="5231738"/>
            <a:ext cx="1076325" cy="523220"/>
          </a:xfrm>
          <a:prstGeom prst="rect">
            <a:avLst/>
          </a:prstGeom>
          <a:solidFill>
            <a:schemeClr val="bg1"/>
          </a:solidFill>
        </p:spPr>
        <p:txBody>
          <a:bodyPr wrap="square" rtlCol="0">
            <a:spAutoFit/>
          </a:bodyPr>
          <a:lstStyle/>
          <a:p>
            <a:pPr algn="ctr"/>
            <a:r>
              <a:rPr lang="en-US" sz="1400" dirty="0">
                <a:solidFill>
                  <a:schemeClr val="tx1">
                    <a:lumMod val="65000"/>
                    <a:lumOff val="35000"/>
                  </a:schemeClr>
                </a:solidFill>
                <a:latin typeface="Franklin Gothic Demi" panose="020B0703020102020204" pitchFamily="34" charset="0"/>
              </a:rPr>
              <a:t>Not Working</a:t>
            </a:r>
          </a:p>
        </p:txBody>
      </p:sp>
      <p:sp>
        <p:nvSpPr>
          <p:cNvPr id="5" name="TextBox 4">
            <a:extLst>
              <a:ext uri="{FF2B5EF4-FFF2-40B4-BE49-F238E27FC236}">
                <a16:creationId xmlns:a16="http://schemas.microsoft.com/office/drawing/2014/main" id="{4FE8BD8B-64B2-F7DE-787D-C28ABCA8825F}"/>
              </a:ext>
            </a:extLst>
          </p:cNvPr>
          <p:cNvSpPr txBox="1"/>
          <p:nvPr/>
        </p:nvSpPr>
        <p:spPr>
          <a:xfrm>
            <a:off x="500420" y="4155906"/>
            <a:ext cx="1076325" cy="523220"/>
          </a:xfrm>
          <a:prstGeom prst="rect">
            <a:avLst/>
          </a:prstGeom>
          <a:solidFill>
            <a:schemeClr val="bg1"/>
          </a:solidFill>
        </p:spPr>
        <p:txBody>
          <a:bodyPr wrap="square" rtlCol="0">
            <a:spAutoFit/>
          </a:bodyPr>
          <a:lstStyle/>
          <a:p>
            <a:pPr algn="ctr"/>
            <a:r>
              <a:rPr lang="en-US" sz="1400" dirty="0">
                <a:solidFill>
                  <a:schemeClr val="accent1"/>
                </a:solidFill>
                <a:latin typeface="Franklin Gothic Demi" panose="020B0703020102020204" pitchFamily="34" charset="0"/>
              </a:rPr>
              <a:t>More than 1 job</a:t>
            </a:r>
          </a:p>
        </p:txBody>
      </p:sp>
      <p:sp>
        <p:nvSpPr>
          <p:cNvPr id="27" name="Rectangle 26">
            <a:extLst>
              <a:ext uri="{FF2B5EF4-FFF2-40B4-BE49-F238E27FC236}">
                <a16:creationId xmlns:a16="http://schemas.microsoft.com/office/drawing/2014/main" id="{039D9CAD-A835-3A44-CD81-84ED4F22E17A}"/>
              </a:ext>
            </a:extLst>
          </p:cNvPr>
          <p:cNvSpPr/>
          <p:nvPr/>
        </p:nvSpPr>
        <p:spPr>
          <a:xfrm>
            <a:off x="6789585" y="2958414"/>
            <a:ext cx="1816454" cy="132343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spAutoFit/>
          </a:bodyPr>
          <a:lstStyle/>
          <a:p>
            <a:pPr algn="ctr"/>
            <a:r>
              <a:rPr lang="en-US" sz="1400" dirty="0">
                <a:solidFill>
                  <a:schemeClr val="accent1"/>
                </a:solidFill>
                <a:latin typeface="Franklin Gothic Demi Cond" panose="020B0706030402020204" pitchFamily="34" charset="0"/>
              </a:rPr>
              <a:t>Partner-connected respondents were 3x more likely to work part-time jobs. </a:t>
            </a:r>
          </a:p>
        </p:txBody>
      </p:sp>
    </p:spTree>
    <p:extLst>
      <p:ext uri="{BB962C8B-B14F-4D97-AF65-F5344CB8AC3E}">
        <p14:creationId xmlns:p14="http://schemas.microsoft.com/office/powerpoint/2010/main" val="1683088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8" name="Rectangle 9">
            <a:extLst>
              <a:ext uri="{FF2B5EF4-FFF2-40B4-BE49-F238E27FC236}">
                <a16:creationId xmlns:a16="http://schemas.microsoft.com/office/drawing/2014/main" id="{7ECF3F32-8B76-FB66-C468-EE5A345CB278}"/>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4A5BD864-5FAA-15C5-68B5-20DB68AE278D}"/>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04D354-0115-82CC-57D6-3733267AC535}"/>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6BD216C2-315B-8248-B86F-39C3C1B99F47}"/>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6E8AF7F3-69F8-3C13-9C69-59670E7D7C7D}"/>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7AA5EDE2-A7CD-171A-A6A2-88A0B0000F84}"/>
              </a:ext>
            </a:extLst>
          </p:cNvPr>
          <p:cNvGrpSpPr/>
          <p:nvPr/>
        </p:nvGrpSpPr>
        <p:grpSpPr>
          <a:xfrm>
            <a:off x="4612563" y="6159099"/>
            <a:ext cx="1229008" cy="119062"/>
            <a:chOff x="685800" y="6165890"/>
            <a:chExt cx="1229008" cy="119062"/>
          </a:xfrm>
          <a:solidFill>
            <a:schemeClr val="accent2">
              <a:lumMod val="50000"/>
            </a:schemeClr>
          </a:solidFill>
        </p:grpSpPr>
        <p:sp>
          <p:nvSpPr>
            <p:cNvPr id="14" name="Rectangle 9">
              <a:extLst>
                <a:ext uri="{FF2B5EF4-FFF2-40B4-BE49-F238E27FC236}">
                  <a16:creationId xmlns:a16="http://schemas.microsoft.com/office/drawing/2014/main" id="{E9EFA308-459C-E0AC-2285-E49E044D966D}"/>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5DA786D-1156-868B-FDA9-CB26EBD2D934}"/>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AC5CD9C1-6DE0-6560-8FF9-A35CEE45000E}"/>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63803143-197F-32F3-A77E-3CD6ADF60820}"/>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18" name="TextBox 17">
            <a:extLst>
              <a:ext uri="{FF2B5EF4-FFF2-40B4-BE49-F238E27FC236}">
                <a16:creationId xmlns:a16="http://schemas.microsoft.com/office/drawing/2014/main" id="{0256F2E1-BEE0-4C7D-03B1-89FAA28148F7}"/>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9" name="TextBox 18">
            <a:extLst>
              <a:ext uri="{FF2B5EF4-FFF2-40B4-BE49-F238E27FC236}">
                <a16:creationId xmlns:a16="http://schemas.microsoft.com/office/drawing/2014/main" id="{F2F70040-B78B-9A99-CF61-D75DC916CBB5}"/>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20" name="TextBox 19">
            <a:extLst>
              <a:ext uri="{FF2B5EF4-FFF2-40B4-BE49-F238E27FC236}">
                <a16:creationId xmlns:a16="http://schemas.microsoft.com/office/drawing/2014/main" id="{FAE7123C-F5EB-8E57-9718-25A2DB412C93}"/>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21" name="TextBox 20">
            <a:extLst>
              <a:ext uri="{FF2B5EF4-FFF2-40B4-BE49-F238E27FC236}">
                <a16:creationId xmlns:a16="http://schemas.microsoft.com/office/drawing/2014/main" id="{0FDC8418-A6A4-6A6B-8284-27952CFBEA8B}"/>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22" name="TextBox 21">
            <a:extLst>
              <a:ext uri="{FF2B5EF4-FFF2-40B4-BE49-F238E27FC236}">
                <a16:creationId xmlns:a16="http://schemas.microsoft.com/office/drawing/2014/main" id="{7F2B2F15-52F8-87D4-8924-1EC19FE20C6F}"/>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the financial needs of some are met</a:t>
            </a:r>
            <a:r>
              <a:rPr lang="en-US" sz="2000" dirty="0"/>
              <a:t>, but parents struggle</a:t>
            </a:r>
          </a:p>
        </p:txBody>
      </p:sp>
      <p:grpSp>
        <p:nvGrpSpPr>
          <p:cNvPr id="28" name="Group 27">
            <a:extLst>
              <a:ext uri="{FF2B5EF4-FFF2-40B4-BE49-F238E27FC236}">
                <a16:creationId xmlns:a16="http://schemas.microsoft.com/office/drawing/2014/main" id="{976AC84C-388D-1619-AA89-FDB9BF656BB5}"/>
              </a:ext>
            </a:extLst>
          </p:cNvPr>
          <p:cNvGrpSpPr/>
          <p:nvPr/>
        </p:nvGrpSpPr>
        <p:grpSpPr>
          <a:xfrm>
            <a:off x="546746" y="1351234"/>
            <a:ext cx="4395656" cy="2539448"/>
            <a:chOff x="4572000" y="1032046"/>
            <a:chExt cx="4690160" cy="2568576"/>
          </a:xfrm>
        </p:grpSpPr>
        <p:sp>
          <p:nvSpPr>
            <p:cNvPr id="29" name="Circle: Hollow 28">
              <a:extLst>
                <a:ext uri="{FF2B5EF4-FFF2-40B4-BE49-F238E27FC236}">
                  <a16:creationId xmlns:a16="http://schemas.microsoft.com/office/drawing/2014/main" id="{F55F0820-5853-A8C8-B25A-085C612D309D}"/>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30" name="Chart 29">
              <a:extLst>
                <a:ext uri="{FF2B5EF4-FFF2-40B4-BE49-F238E27FC236}">
                  <a16:creationId xmlns:a16="http://schemas.microsoft.com/office/drawing/2014/main" id="{381379BB-4DD5-CC4F-D66A-0C3719383E06}"/>
                </a:ext>
              </a:extLst>
            </p:cNvPr>
            <p:cNvGraphicFramePr/>
            <p:nvPr>
              <p:extLst>
                <p:ext uri="{D42A27DB-BD31-4B8C-83A1-F6EECF244321}">
                  <p14:modId xmlns:p14="http://schemas.microsoft.com/office/powerpoint/2010/main" val="2527036604"/>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C3E58034-E876-93B1-A2C5-991F7B26A702}"/>
                </a:ext>
              </a:extLst>
            </p:cNvPr>
            <p:cNvSpPr txBox="1"/>
            <p:nvPr/>
          </p:nvSpPr>
          <p:spPr>
            <a:xfrm>
              <a:off x="5302605" y="1905744"/>
              <a:ext cx="1072286" cy="840529"/>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58</a:t>
              </a:r>
              <a:r>
                <a:rPr lang="en-US" sz="4800" spc="-200" baseline="30000" dirty="0">
                  <a:solidFill>
                    <a:schemeClr val="tx2"/>
                  </a:solidFill>
                  <a:latin typeface="Franklin Gothic Demi Cond" panose="020B0706030402020204" pitchFamily="34" charset="0"/>
                </a:rPr>
                <a:t>%</a:t>
              </a:r>
            </a:p>
          </p:txBody>
        </p:sp>
        <p:sp>
          <p:nvSpPr>
            <p:cNvPr id="33" name="TextBox 32">
              <a:extLst>
                <a:ext uri="{FF2B5EF4-FFF2-40B4-BE49-F238E27FC236}">
                  <a16:creationId xmlns:a16="http://schemas.microsoft.com/office/drawing/2014/main" id="{26534479-8426-BD46-E33E-9690854DAC97}"/>
                </a:ext>
              </a:extLst>
            </p:cNvPr>
            <p:cNvSpPr txBox="1"/>
            <p:nvPr/>
          </p:nvSpPr>
          <p:spPr>
            <a:xfrm>
              <a:off x="7032620" y="1792603"/>
              <a:ext cx="2229540" cy="233480"/>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Financial needs are met</a:t>
              </a:r>
            </a:p>
          </p:txBody>
        </p:sp>
        <p:sp>
          <p:nvSpPr>
            <p:cNvPr id="34" name="Freeform 6">
              <a:extLst>
                <a:ext uri="{FF2B5EF4-FFF2-40B4-BE49-F238E27FC236}">
                  <a16:creationId xmlns:a16="http://schemas.microsoft.com/office/drawing/2014/main" id="{929AA96C-14B1-46AA-F415-0F7D674FB638}"/>
                </a:ext>
              </a:extLst>
            </p:cNvPr>
            <p:cNvSpPr>
              <a:spLocks/>
            </p:cNvSpPr>
            <p:nvPr/>
          </p:nvSpPr>
          <p:spPr bwMode="auto">
            <a:xfrm flipV="1">
              <a:off x="6585610" y="1765148"/>
              <a:ext cx="2323834"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graphicFrame>
        <p:nvGraphicFramePr>
          <p:cNvPr id="2" name="Chart 1">
            <a:extLst>
              <a:ext uri="{FF2B5EF4-FFF2-40B4-BE49-F238E27FC236}">
                <a16:creationId xmlns:a16="http://schemas.microsoft.com/office/drawing/2014/main" id="{61AFBB73-1FDC-E01E-721C-CDA30152C18D}"/>
              </a:ext>
            </a:extLst>
          </p:cNvPr>
          <p:cNvGraphicFramePr>
            <a:graphicFrameLocks/>
          </p:cNvGraphicFramePr>
          <p:nvPr>
            <p:extLst>
              <p:ext uri="{D42A27DB-BD31-4B8C-83A1-F6EECF244321}">
                <p14:modId xmlns:p14="http://schemas.microsoft.com/office/powerpoint/2010/main" val="123120769"/>
              </p:ext>
            </p:extLst>
          </p:nvPr>
        </p:nvGraphicFramePr>
        <p:xfrm>
          <a:off x="3882653" y="2764558"/>
          <a:ext cx="4726033" cy="344346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E06D026-6E6B-F529-1E7A-565FA20FF50C}"/>
              </a:ext>
            </a:extLst>
          </p:cNvPr>
          <p:cNvSpPr txBox="1"/>
          <p:nvPr/>
        </p:nvSpPr>
        <p:spPr>
          <a:xfrm>
            <a:off x="3963217" y="2650156"/>
            <a:ext cx="2653862" cy="307777"/>
          </a:xfrm>
          <a:prstGeom prst="rect">
            <a:avLst/>
          </a:prstGeom>
          <a:noFill/>
        </p:spPr>
        <p:txBody>
          <a:bodyPr wrap="square" rtlCol="0">
            <a:spAutoFit/>
          </a:bodyPr>
          <a:lstStyle/>
          <a:p>
            <a:r>
              <a:rPr lang="en-US" sz="1400" dirty="0">
                <a:solidFill>
                  <a:schemeClr val="accent1"/>
                </a:solidFill>
              </a:rPr>
              <a:t>Meets financial needs</a:t>
            </a:r>
          </a:p>
        </p:txBody>
      </p:sp>
      <p:sp>
        <p:nvSpPr>
          <p:cNvPr id="4" name="TextBox 3">
            <a:extLst>
              <a:ext uri="{FF2B5EF4-FFF2-40B4-BE49-F238E27FC236}">
                <a16:creationId xmlns:a16="http://schemas.microsoft.com/office/drawing/2014/main" id="{75BBAC6F-8F79-169F-4B7E-D879CB886808}"/>
              </a:ext>
            </a:extLst>
          </p:cNvPr>
          <p:cNvSpPr txBox="1"/>
          <p:nvPr/>
        </p:nvSpPr>
        <p:spPr>
          <a:xfrm>
            <a:off x="7324982" y="2650156"/>
            <a:ext cx="1723562" cy="307777"/>
          </a:xfrm>
          <a:prstGeom prst="rect">
            <a:avLst/>
          </a:prstGeom>
          <a:noFill/>
        </p:spPr>
        <p:txBody>
          <a:bodyPr wrap="square" rtlCol="0">
            <a:spAutoFit/>
          </a:bodyPr>
          <a:lstStyle/>
          <a:p>
            <a:r>
              <a:rPr lang="en-US" sz="1400" dirty="0">
                <a:solidFill>
                  <a:schemeClr val="bg2">
                    <a:lumMod val="75000"/>
                  </a:schemeClr>
                </a:solidFill>
              </a:rPr>
              <a:t>Doesn’t meet</a:t>
            </a:r>
          </a:p>
        </p:txBody>
      </p:sp>
      <p:sp>
        <p:nvSpPr>
          <p:cNvPr id="5" name="TextBox 4">
            <a:extLst>
              <a:ext uri="{FF2B5EF4-FFF2-40B4-BE49-F238E27FC236}">
                <a16:creationId xmlns:a16="http://schemas.microsoft.com/office/drawing/2014/main" id="{E428A028-6271-C0F4-5C00-DDFB08C3756E}"/>
              </a:ext>
            </a:extLst>
          </p:cNvPr>
          <p:cNvSpPr txBox="1"/>
          <p:nvPr/>
        </p:nvSpPr>
        <p:spPr>
          <a:xfrm>
            <a:off x="2004526" y="3035694"/>
            <a:ext cx="2028825" cy="523220"/>
          </a:xfrm>
          <a:prstGeom prst="rect">
            <a:avLst/>
          </a:prstGeom>
          <a:noFill/>
        </p:spPr>
        <p:txBody>
          <a:bodyPr wrap="square" rtlCol="0">
            <a:spAutoFit/>
          </a:bodyPr>
          <a:lstStyle/>
          <a:p>
            <a:pPr algn="r"/>
            <a:r>
              <a:rPr lang="en-US" sz="1400" b="0" i="0" u="none" strike="noStrike" dirty="0">
                <a:solidFill>
                  <a:schemeClr val="tx2"/>
                </a:solidFill>
                <a:effectLst/>
                <a:latin typeface="Franklin Gothic Demi" panose="020B0703020102020204" pitchFamily="34" charset="0"/>
              </a:rPr>
              <a:t>Random</a:t>
            </a:r>
          </a:p>
          <a:p>
            <a:pPr algn="r"/>
            <a:r>
              <a:rPr lang="en-US" sz="1400" dirty="0">
                <a:solidFill>
                  <a:schemeClr val="tx2"/>
                </a:solidFill>
                <a:latin typeface="Franklin Gothic Demi" panose="020B0703020102020204" pitchFamily="34" charset="0"/>
              </a:rPr>
              <a:t>Not Parents</a:t>
            </a:r>
          </a:p>
        </p:txBody>
      </p:sp>
      <p:sp>
        <p:nvSpPr>
          <p:cNvPr id="6" name="TextBox 5">
            <a:extLst>
              <a:ext uri="{FF2B5EF4-FFF2-40B4-BE49-F238E27FC236}">
                <a16:creationId xmlns:a16="http://schemas.microsoft.com/office/drawing/2014/main" id="{A2EA3CA3-01CB-C030-5943-E9DA83EC1671}"/>
              </a:ext>
            </a:extLst>
          </p:cNvPr>
          <p:cNvSpPr txBox="1"/>
          <p:nvPr/>
        </p:nvSpPr>
        <p:spPr>
          <a:xfrm>
            <a:off x="2004526" y="3842003"/>
            <a:ext cx="2028825" cy="523220"/>
          </a:xfrm>
          <a:prstGeom prst="rect">
            <a:avLst/>
          </a:prstGeom>
          <a:noFill/>
        </p:spPr>
        <p:txBody>
          <a:bodyPr wrap="square" rtlCol="0">
            <a:spAutoFit/>
          </a:bodyPr>
          <a:lstStyle/>
          <a:p>
            <a:pPr algn="r"/>
            <a:r>
              <a:rPr lang="en-US" sz="1400" b="0" i="0" u="none" strike="noStrike" dirty="0">
                <a:solidFill>
                  <a:schemeClr val="tx2"/>
                </a:solidFill>
                <a:effectLst/>
                <a:latin typeface="Franklin Gothic Demi" panose="020B0703020102020204" pitchFamily="34" charset="0"/>
              </a:rPr>
              <a:t>Partner-connected</a:t>
            </a:r>
          </a:p>
          <a:p>
            <a:pPr algn="r"/>
            <a:r>
              <a:rPr lang="en-US" sz="1400" dirty="0">
                <a:solidFill>
                  <a:schemeClr val="tx2"/>
                </a:solidFill>
                <a:latin typeface="Franklin Gothic Demi" panose="020B0703020102020204" pitchFamily="34" charset="0"/>
              </a:rPr>
              <a:t>Not Parents</a:t>
            </a:r>
          </a:p>
        </p:txBody>
      </p:sp>
      <p:sp>
        <p:nvSpPr>
          <p:cNvPr id="24" name="TextBox 23">
            <a:extLst>
              <a:ext uri="{FF2B5EF4-FFF2-40B4-BE49-F238E27FC236}">
                <a16:creationId xmlns:a16="http://schemas.microsoft.com/office/drawing/2014/main" id="{72FF8212-40D0-18C8-3EA2-C512586BC2DB}"/>
              </a:ext>
            </a:extLst>
          </p:cNvPr>
          <p:cNvSpPr txBox="1"/>
          <p:nvPr/>
        </p:nvSpPr>
        <p:spPr>
          <a:xfrm>
            <a:off x="1994478" y="5409611"/>
            <a:ext cx="2028825" cy="523220"/>
          </a:xfrm>
          <a:prstGeom prst="rect">
            <a:avLst/>
          </a:prstGeom>
          <a:noFill/>
        </p:spPr>
        <p:txBody>
          <a:bodyPr wrap="square" rtlCol="0">
            <a:spAutoFit/>
          </a:bodyPr>
          <a:lstStyle/>
          <a:p>
            <a:pPr algn="r"/>
            <a:r>
              <a:rPr lang="en-US" sz="1400" b="0" i="0" u="none" strike="noStrike" dirty="0">
                <a:solidFill>
                  <a:schemeClr val="tx2"/>
                </a:solidFill>
                <a:effectLst/>
                <a:latin typeface="Franklin Gothic Demi" panose="020B0703020102020204" pitchFamily="34" charset="0"/>
              </a:rPr>
              <a:t>Partner-connected</a:t>
            </a:r>
          </a:p>
          <a:p>
            <a:pPr algn="r"/>
            <a:r>
              <a:rPr lang="en-US" sz="1400" dirty="0">
                <a:solidFill>
                  <a:schemeClr val="tx2"/>
                </a:solidFill>
                <a:latin typeface="Franklin Gothic Demi" panose="020B0703020102020204" pitchFamily="34" charset="0"/>
              </a:rPr>
              <a:t>PARENTS</a:t>
            </a:r>
          </a:p>
        </p:txBody>
      </p:sp>
      <p:sp>
        <p:nvSpPr>
          <p:cNvPr id="25" name="TextBox 24">
            <a:extLst>
              <a:ext uri="{FF2B5EF4-FFF2-40B4-BE49-F238E27FC236}">
                <a16:creationId xmlns:a16="http://schemas.microsoft.com/office/drawing/2014/main" id="{BFE73F63-3A61-FB58-29C8-1CA11E4E9FEC}"/>
              </a:ext>
            </a:extLst>
          </p:cNvPr>
          <p:cNvSpPr txBox="1"/>
          <p:nvPr/>
        </p:nvSpPr>
        <p:spPr>
          <a:xfrm>
            <a:off x="1994478" y="4603302"/>
            <a:ext cx="2028825" cy="523220"/>
          </a:xfrm>
          <a:prstGeom prst="rect">
            <a:avLst/>
          </a:prstGeom>
          <a:noFill/>
        </p:spPr>
        <p:txBody>
          <a:bodyPr wrap="square" rtlCol="0">
            <a:spAutoFit/>
          </a:bodyPr>
          <a:lstStyle/>
          <a:p>
            <a:pPr algn="r"/>
            <a:r>
              <a:rPr lang="en-US" sz="1400" b="0" i="0" u="none" strike="noStrike" dirty="0">
                <a:solidFill>
                  <a:schemeClr val="tx2"/>
                </a:solidFill>
                <a:effectLst/>
                <a:latin typeface="Franklin Gothic Demi" panose="020B0703020102020204" pitchFamily="34" charset="0"/>
              </a:rPr>
              <a:t>Random</a:t>
            </a:r>
          </a:p>
          <a:p>
            <a:pPr algn="r"/>
            <a:r>
              <a:rPr lang="en-US" sz="1400" dirty="0">
                <a:solidFill>
                  <a:schemeClr val="tx2"/>
                </a:solidFill>
                <a:latin typeface="Franklin Gothic Demi" panose="020B0703020102020204" pitchFamily="34" charset="0"/>
              </a:rPr>
              <a:t>PARENTS</a:t>
            </a:r>
          </a:p>
        </p:txBody>
      </p:sp>
    </p:spTree>
    <p:extLst>
      <p:ext uri="{BB962C8B-B14F-4D97-AF65-F5344CB8AC3E}">
        <p14:creationId xmlns:p14="http://schemas.microsoft.com/office/powerpoint/2010/main" val="759072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most people seek health care at a doctor’s office</a:t>
            </a:r>
            <a:endParaRPr lang="en-US" sz="2000" dirty="0"/>
          </a:p>
        </p:txBody>
      </p:sp>
      <p:grpSp>
        <p:nvGrpSpPr>
          <p:cNvPr id="28" name="Group 27">
            <a:extLst>
              <a:ext uri="{FF2B5EF4-FFF2-40B4-BE49-F238E27FC236}">
                <a16:creationId xmlns:a16="http://schemas.microsoft.com/office/drawing/2014/main" id="{976AC84C-388D-1619-AA89-FDB9BF656BB5}"/>
              </a:ext>
            </a:extLst>
          </p:cNvPr>
          <p:cNvGrpSpPr/>
          <p:nvPr/>
        </p:nvGrpSpPr>
        <p:grpSpPr>
          <a:xfrm>
            <a:off x="540220" y="1487335"/>
            <a:ext cx="5300622" cy="2539448"/>
            <a:chOff x="4572000" y="1032046"/>
            <a:chExt cx="5655758" cy="2568576"/>
          </a:xfrm>
        </p:grpSpPr>
        <p:sp>
          <p:nvSpPr>
            <p:cNvPr id="29" name="Circle: Hollow 28">
              <a:extLst>
                <a:ext uri="{FF2B5EF4-FFF2-40B4-BE49-F238E27FC236}">
                  <a16:creationId xmlns:a16="http://schemas.microsoft.com/office/drawing/2014/main" id="{F55F0820-5853-A8C8-B25A-085C612D309D}"/>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30" name="Chart 29">
              <a:extLst>
                <a:ext uri="{FF2B5EF4-FFF2-40B4-BE49-F238E27FC236}">
                  <a16:creationId xmlns:a16="http://schemas.microsoft.com/office/drawing/2014/main" id="{381379BB-4DD5-CC4F-D66A-0C3719383E06}"/>
                </a:ext>
              </a:extLst>
            </p:cNvPr>
            <p:cNvGraphicFramePr/>
            <p:nvPr>
              <p:extLst>
                <p:ext uri="{D42A27DB-BD31-4B8C-83A1-F6EECF244321}">
                  <p14:modId xmlns:p14="http://schemas.microsoft.com/office/powerpoint/2010/main" val="3103841389"/>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C3E58034-E876-93B1-A2C5-991F7B26A702}"/>
                </a:ext>
              </a:extLst>
            </p:cNvPr>
            <p:cNvSpPr txBox="1"/>
            <p:nvPr/>
          </p:nvSpPr>
          <p:spPr>
            <a:xfrm>
              <a:off x="5302605" y="1905744"/>
              <a:ext cx="1072286" cy="840529"/>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92</a:t>
              </a:r>
              <a:r>
                <a:rPr lang="en-US" sz="4800" spc="-200" baseline="30000" dirty="0">
                  <a:solidFill>
                    <a:schemeClr val="tx2"/>
                  </a:solidFill>
                  <a:latin typeface="Franklin Gothic Demi Cond" panose="020B0706030402020204" pitchFamily="34" charset="0"/>
                </a:rPr>
                <a:t>%</a:t>
              </a:r>
            </a:p>
          </p:txBody>
        </p:sp>
        <p:sp>
          <p:nvSpPr>
            <p:cNvPr id="33" name="TextBox 32">
              <a:extLst>
                <a:ext uri="{FF2B5EF4-FFF2-40B4-BE49-F238E27FC236}">
                  <a16:creationId xmlns:a16="http://schemas.microsoft.com/office/drawing/2014/main" id="{26534479-8426-BD46-E33E-9690854DAC97}"/>
                </a:ext>
              </a:extLst>
            </p:cNvPr>
            <p:cNvSpPr txBox="1"/>
            <p:nvPr/>
          </p:nvSpPr>
          <p:spPr>
            <a:xfrm>
              <a:off x="7032620" y="1792603"/>
              <a:ext cx="2229540" cy="233480"/>
            </a:xfrm>
            <a:prstGeom prst="rect">
              <a:avLst/>
            </a:prstGeom>
            <a:noFill/>
          </p:spPr>
          <p:txBody>
            <a:bodyPr wrap="square" lIns="0" tIns="0" rIns="0" bIns="0" rtlCol="0" anchor="ctr">
              <a:spAutoFit/>
            </a:bodyPr>
            <a:lstStyle/>
            <a:p>
              <a:pPr lvl="0"/>
              <a:endParaRPr lang="en-US" sz="1500" dirty="0">
                <a:solidFill>
                  <a:schemeClr val="tx2"/>
                </a:solidFill>
                <a:latin typeface="Franklin Gothic Demi Cond" panose="020B0706030402020204" pitchFamily="34" charset="0"/>
              </a:endParaRPr>
            </a:p>
          </p:txBody>
        </p:sp>
        <p:sp>
          <p:nvSpPr>
            <p:cNvPr id="34" name="Freeform 6">
              <a:extLst>
                <a:ext uri="{FF2B5EF4-FFF2-40B4-BE49-F238E27FC236}">
                  <a16:creationId xmlns:a16="http://schemas.microsoft.com/office/drawing/2014/main" id="{929AA96C-14B1-46AA-F415-0F7D674FB638}"/>
                </a:ext>
              </a:extLst>
            </p:cNvPr>
            <p:cNvSpPr>
              <a:spLocks/>
            </p:cNvSpPr>
            <p:nvPr/>
          </p:nvSpPr>
          <p:spPr bwMode="auto">
            <a:xfrm>
              <a:off x="6799804" y="2010514"/>
              <a:ext cx="3427954"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grpSp>
        <p:nvGrpSpPr>
          <p:cNvPr id="26" name="Group 25">
            <a:extLst>
              <a:ext uri="{FF2B5EF4-FFF2-40B4-BE49-F238E27FC236}">
                <a16:creationId xmlns:a16="http://schemas.microsoft.com/office/drawing/2014/main" id="{7AB552BD-637C-7D10-90BC-668A44CF7EB2}"/>
              </a:ext>
            </a:extLst>
          </p:cNvPr>
          <p:cNvGrpSpPr/>
          <p:nvPr/>
        </p:nvGrpSpPr>
        <p:grpSpPr>
          <a:xfrm>
            <a:off x="3087070" y="1487335"/>
            <a:ext cx="5371130" cy="2539448"/>
            <a:chOff x="1409586" y="1032046"/>
            <a:chExt cx="5730990" cy="2568576"/>
          </a:xfrm>
        </p:grpSpPr>
        <p:sp>
          <p:nvSpPr>
            <p:cNvPr id="27" name="Circle: Hollow 26">
              <a:extLst>
                <a:ext uri="{FF2B5EF4-FFF2-40B4-BE49-F238E27FC236}">
                  <a16:creationId xmlns:a16="http://schemas.microsoft.com/office/drawing/2014/main" id="{E03B0E0A-75B1-97D3-FA5E-214CD1AC9558}"/>
                </a:ext>
              </a:extLst>
            </p:cNvPr>
            <p:cNvSpPr/>
            <p:nvPr/>
          </p:nvSpPr>
          <p:spPr>
            <a:xfrm>
              <a:off x="5086706" y="1560072"/>
              <a:ext cx="1530221" cy="1531872"/>
            </a:xfrm>
            <a:prstGeom prst="donut">
              <a:avLst>
                <a:gd name="adj" fmla="val 121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highlight>
                  <a:srgbClr val="FFFF00"/>
                </a:highlight>
                <a:latin typeface="Franklin Gothic Demi Cond" panose="020B0706030402020204" pitchFamily="34" charset="0"/>
              </a:endParaRPr>
            </a:p>
          </p:txBody>
        </p:sp>
        <p:graphicFrame>
          <p:nvGraphicFramePr>
            <p:cNvPr id="31" name="Chart 30">
              <a:extLst>
                <a:ext uri="{FF2B5EF4-FFF2-40B4-BE49-F238E27FC236}">
                  <a16:creationId xmlns:a16="http://schemas.microsoft.com/office/drawing/2014/main" id="{D71D8875-08BB-66ED-F311-0F603C1EA58A}"/>
                </a:ext>
              </a:extLst>
            </p:cNvPr>
            <p:cNvGraphicFramePr/>
            <p:nvPr>
              <p:extLst>
                <p:ext uri="{D42A27DB-BD31-4B8C-83A1-F6EECF244321}">
                  <p14:modId xmlns:p14="http://schemas.microsoft.com/office/powerpoint/2010/main" val="1739331524"/>
                </p:ext>
              </p:extLst>
            </p:nvPr>
          </p:nvGraphicFramePr>
          <p:xfrm>
            <a:off x="4572000" y="1032046"/>
            <a:ext cx="2568576" cy="2568576"/>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F9A34E66-698D-2664-28D1-8B05C383D4B7}"/>
                </a:ext>
              </a:extLst>
            </p:cNvPr>
            <p:cNvSpPr txBox="1"/>
            <p:nvPr/>
          </p:nvSpPr>
          <p:spPr>
            <a:xfrm>
              <a:off x="5312903" y="1905744"/>
              <a:ext cx="1051692" cy="840529"/>
            </a:xfrm>
            <a:prstGeom prst="rect">
              <a:avLst/>
            </a:prstGeom>
            <a:noFill/>
            <a:ln>
              <a:noFill/>
            </a:ln>
          </p:spPr>
          <p:txBody>
            <a:bodyPr wrap="none" tIns="0" rIns="0" bIns="0" rtlCol="0" anchor="ctr">
              <a:spAutoFit/>
            </a:bodyPr>
            <a:lstStyle/>
            <a:p>
              <a:pPr algn="ctr"/>
              <a:r>
                <a:rPr lang="en-US" sz="5400" spc="-200" dirty="0">
                  <a:solidFill>
                    <a:schemeClr val="tx2"/>
                  </a:solidFill>
                  <a:latin typeface="Franklin Gothic Demi Cond" panose="020B0706030402020204" pitchFamily="34" charset="0"/>
                </a:rPr>
                <a:t>97</a:t>
              </a:r>
              <a:r>
                <a:rPr lang="en-US" sz="4800" spc="-200" baseline="30000" dirty="0">
                  <a:solidFill>
                    <a:schemeClr val="tx2"/>
                  </a:solidFill>
                  <a:latin typeface="Franklin Gothic Demi Cond" panose="020B0706030402020204" pitchFamily="34" charset="0"/>
                </a:rPr>
                <a:t>%</a:t>
              </a:r>
            </a:p>
          </p:txBody>
        </p:sp>
        <p:sp>
          <p:nvSpPr>
            <p:cNvPr id="36" name="TextBox 35">
              <a:extLst>
                <a:ext uri="{FF2B5EF4-FFF2-40B4-BE49-F238E27FC236}">
                  <a16:creationId xmlns:a16="http://schemas.microsoft.com/office/drawing/2014/main" id="{81CEFD31-7CB8-E33B-29E6-26C0F5DD79ED}"/>
                </a:ext>
              </a:extLst>
            </p:cNvPr>
            <p:cNvSpPr txBox="1"/>
            <p:nvPr/>
          </p:nvSpPr>
          <p:spPr>
            <a:xfrm>
              <a:off x="1417991" y="2185482"/>
              <a:ext cx="3162414" cy="233480"/>
            </a:xfrm>
            <a:prstGeom prst="rect">
              <a:avLst/>
            </a:prstGeom>
            <a:noFill/>
          </p:spPr>
          <p:txBody>
            <a:bodyPr wrap="square" lIns="0" tIns="0" rIns="0" bIns="0" rtlCol="0" anchor="ctr">
              <a:spAutoFit/>
            </a:bodyPr>
            <a:lstStyle/>
            <a:p>
              <a:pPr lvl="0"/>
              <a:r>
                <a:rPr lang="en-US" sz="1500" dirty="0">
                  <a:solidFill>
                    <a:schemeClr val="tx2"/>
                  </a:solidFill>
                  <a:latin typeface="Franklin Gothic Demi Cond" panose="020B0706030402020204" pitchFamily="34" charset="0"/>
                </a:rPr>
                <a:t>Have a place they usually go when sick</a:t>
              </a:r>
            </a:p>
          </p:txBody>
        </p:sp>
        <p:sp>
          <p:nvSpPr>
            <p:cNvPr id="37" name="Freeform 6">
              <a:extLst>
                <a:ext uri="{FF2B5EF4-FFF2-40B4-BE49-F238E27FC236}">
                  <a16:creationId xmlns:a16="http://schemas.microsoft.com/office/drawing/2014/main" id="{571ED7E6-C3C2-2250-99C9-1C014B6009ED}"/>
                </a:ext>
              </a:extLst>
            </p:cNvPr>
            <p:cNvSpPr>
              <a:spLocks/>
            </p:cNvSpPr>
            <p:nvPr/>
          </p:nvSpPr>
          <p:spPr bwMode="auto">
            <a:xfrm flipH="1" flipV="1">
              <a:off x="1409586" y="2304927"/>
              <a:ext cx="3452708" cy="274998"/>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grpSp>
      <p:sp>
        <p:nvSpPr>
          <p:cNvPr id="38" name="Rectangle 9">
            <a:extLst>
              <a:ext uri="{FF2B5EF4-FFF2-40B4-BE49-F238E27FC236}">
                <a16:creationId xmlns:a16="http://schemas.microsoft.com/office/drawing/2014/main" id="{DE5BC9DC-0095-8A3B-6BA7-465AD3AC33EB}"/>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B87DBEF6-D012-FEAD-E26D-2D099655A9FF}"/>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39">
            <a:extLst>
              <a:ext uri="{FF2B5EF4-FFF2-40B4-BE49-F238E27FC236}">
                <a16:creationId xmlns:a16="http://schemas.microsoft.com/office/drawing/2014/main" id="{E89D1748-49E3-D86E-F7C1-B2957C2E9508}"/>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4DA610DA-0666-E57C-29A2-819E6BFEB90A}"/>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1A6DD9A1-66FC-CF16-A616-913D58900F22}"/>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1386A3B0-23F1-4506-6E5B-4ACBB46C2348}"/>
              </a:ext>
            </a:extLst>
          </p:cNvPr>
          <p:cNvGrpSpPr/>
          <p:nvPr/>
        </p:nvGrpSpPr>
        <p:grpSpPr>
          <a:xfrm>
            <a:off x="4612563" y="6159099"/>
            <a:ext cx="1229008" cy="119062"/>
            <a:chOff x="685800" y="6165890"/>
            <a:chExt cx="1229008" cy="119062"/>
          </a:xfrm>
          <a:solidFill>
            <a:schemeClr val="accent2">
              <a:lumMod val="50000"/>
            </a:schemeClr>
          </a:solidFill>
        </p:grpSpPr>
        <p:sp>
          <p:nvSpPr>
            <p:cNvPr id="44" name="Rectangle 9">
              <a:extLst>
                <a:ext uri="{FF2B5EF4-FFF2-40B4-BE49-F238E27FC236}">
                  <a16:creationId xmlns:a16="http://schemas.microsoft.com/office/drawing/2014/main" id="{C1F3BC33-C3C5-B8C5-B5CF-599571D7F78C}"/>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57877E06-633F-D576-A4D0-E5A4339E55EA}"/>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486B65D6-F78C-6AA8-35F0-EFFB66569CAD}"/>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TextBox 46">
            <a:extLst>
              <a:ext uri="{FF2B5EF4-FFF2-40B4-BE49-F238E27FC236}">
                <a16:creationId xmlns:a16="http://schemas.microsoft.com/office/drawing/2014/main" id="{8F09340C-1F07-D8A1-5075-32494BA8142A}"/>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48" name="TextBox 47">
            <a:extLst>
              <a:ext uri="{FF2B5EF4-FFF2-40B4-BE49-F238E27FC236}">
                <a16:creationId xmlns:a16="http://schemas.microsoft.com/office/drawing/2014/main" id="{F25ABD62-062C-136A-71A6-40F324E2C403}"/>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49" name="TextBox 48">
            <a:extLst>
              <a:ext uri="{FF2B5EF4-FFF2-40B4-BE49-F238E27FC236}">
                <a16:creationId xmlns:a16="http://schemas.microsoft.com/office/drawing/2014/main" id="{F31C43FB-F7E9-6D02-5CC2-0287C61F9EA3}"/>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50" name="TextBox 49">
            <a:extLst>
              <a:ext uri="{FF2B5EF4-FFF2-40B4-BE49-F238E27FC236}">
                <a16:creationId xmlns:a16="http://schemas.microsoft.com/office/drawing/2014/main" id="{FDA59B88-C278-1E59-556C-F7F6B651FAAA}"/>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51" name="TextBox 50">
            <a:extLst>
              <a:ext uri="{FF2B5EF4-FFF2-40B4-BE49-F238E27FC236}">
                <a16:creationId xmlns:a16="http://schemas.microsoft.com/office/drawing/2014/main" id="{E611D054-2A1E-4B05-E655-7DA3F82274DF}"/>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52" name="TextBox 51">
            <a:extLst>
              <a:ext uri="{FF2B5EF4-FFF2-40B4-BE49-F238E27FC236}">
                <a16:creationId xmlns:a16="http://schemas.microsoft.com/office/drawing/2014/main" id="{5AF750EB-CB37-8CB3-6862-E4CE6764F422}"/>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53" name="TextBox 52">
            <a:extLst>
              <a:ext uri="{FF2B5EF4-FFF2-40B4-BE49-F238E27FC236}">
                <a16:creationId xmlns:a16="http://schemas.microsoft.com/office/drawing/2014/main" id="{3C9756AC-02A0-1033-49A3-2EB2A222E947}"/>
              </a:ext>
            </a:extLst>
          </p:cNvPr>
          <p:cNvSpPr txBox="1"/>
          <p:nvPr/>
        </p:nvSpPr>
        <p:spPr>
          <a:xfrm>
            <a:off x="855219" y="3863476"/>
            <a:ext cx="1918493" cy="230832"/>
          </a:xfrm>
          <a:prstGeom prst="rect">
            <a:avLst/>
          </a:prstGeom>
          <a:noFill/>
        </p:spPr>
        <p:txBody>
          <a:bodyPr wrap="square" lIns="0" tIns="0" rIns="0" bIns="0" rtlCol="0" anchor="ctr">
            <a:spAutoFit/>
          </a:bodyPr>
          <a:lstStyle/>
          <a:p>
            <a:pPr lvl="0" algn="ctr"/>
            <a:r>
              <a:rPr lang="en-US" sz="1500" dirty="0">
                <a:solidFill>
                  <a:schemeClr val="tx2"/>
                </a:solidFill>
                <a:latin typeface="Franklin Gothic Demi Cond" panose="020B0706030402020204" pitchFamily="34" charset="0"/>
              </a:rPr>
              <a:t>adults</a:t>
            </a:r>
            <a:endParaRPr lang="en-US" sz="1000" dirty="0">
              <a:solidFill>
                <a:schemeClr val="tx2"/>
              </a:solidFill>
              <a:latin typeface="Franklin Gothic Demi Cond" panose="020B0706030402020204" pitchFamily="34" charset="0"/>
            </a:endParaRPr>
          </a:p>
        </p:txBody>
      </p:sp>
      <p:sp>
        <p:nvSpPr>
          <p:cNvPr id="54" name="TextBox 53">
            <a:extLst>
              <a:ext uri="{FF2B5EF4-FFF2-40B4-BE49-F238E27FC236}">
                <a16:creationId xmlns:a16="http://schemas.microsoft.com/office/drawing/2014/main" id="{CE014637-EFFE-A5C0-9E5F-1C856A2FE0C8}"/>
              </a:ext>
            </a:extLst>
          </p:cNvPr>
          <p:cNvSpPr txBox="1"/>
          <p:nvPr/>
        </p:nvSpPr>
        <p:spPr>
          <a:xfrm>
            <a:off x="6370288" y="3865358"/>
            <a:ext cx="1918493" cy="230832"/>
          </a:xfrm>
          <a:prstGeom prst="rect">
            <a:avLst/>
          </a:prstGeom>
          <a:noFill/>
        </p:spPr>
        <p:txBody>
          <a:bodyPr wrap="square" lIns="0" tIns="0" rIns="0" bIns="0" rtlCol="0" anchor="ctr">
            <a:spAutoFit/>
          </a:bodyPr>
          <a:lstStyle/>
          <a:p>
            <a:pPr lvl="0" algn="ctr"/>
            <a:r>
              <a:rPr lang="en-US" sz="1500" dirty="0">
                <a:solidFill>
                  <a:schemeClr val="tx2"/>
                </a:solidFill>
                <a:latin typeface="Franklin Gothic Demi Cond" panose="020B0706030402020204" pitchFamily="34" charset="0"/>
              </a:rPr>
              <a:t>children</a:t>
            </a:r>
            <a:endParaRPr lang="en-US" sz="1000" dirty="0">
              <a:solidFill>
                <a:schemeClr val="tx2"/>
              </a:solidFill>
              <a:latin typeface="Franklin Gothic Demi Cond" panose="020B0706030402020204" pitchFamily="34" charset="0"/>
            </a:endParaRPr>
          </a:p>
        </p:txBody>
      </p:sp>
      <p:graphicFrame>
        <p:nvGraphicFramePr>
          <p:cNvPr id="60" name="Chart 59">
            <a:extLst>
              <a:ext uri="{FF2B5EF4-FFF2-40B4-BE49-F238E27FC236}">
                <a16:creationId xmlns:a16="http://schemas.microsoft.com/office/drawing/2014/main" id="{8EB985DD-4D5B-ADC2-8B06-174291F9AB87}"/>
              </a:ext>
            </a:extLst>
          </p:cNvPr>
          <p:cNvGraphicFramePr/>
          <p:nvPr>
            <p:extLst>
              <p:ext uri="{D42A27DB-BD31-4B8C-83A1-F6EECF244321}">
                <p14:modId xmlns:p14="http://schemas.microsoft.com/office/powerpoint/2010/main" val="777421891"/>
              </p:ext>
            </p:extLst>
          </p:nvPr>
        </p:nvGraphicFramePr>
        <p:xfrm>
          <a:off x="177798" y="4294594"/>
          <a:ext cx="3732312" cy="1960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3" name="Chart 62">
            <a:extLst>
              <a:ext uri="{FF2B5EF4-FFF2-40B4-BE49-F238E27FC236}">
                <a16:creationId xmlns:a16="http://schemas.microsoft.com/office/drawing/2014/main" id="{E6AE3189-6EFD-52D8-E55A-62A7AAF13F89}"/>
              </a:ext>
            </a:extLst>
          </p:cNvPr>
          <p:cNvGraphicFramePr/>
          <p:nvPr>
            <p:extLst>
              <p:ext uri="{D42A27DB-BD31-4B8C-83A1-F6EECF244321}">
                <p14:modId xmlns:p14="http://schemas.microsoft.com/office/powerpoint/2010/main" val="1628387675"/>
              </p:ext>
            </p:extLst>
          </p:nvPr>
        </p:nvGraphicFramePr>
        <p:xfrm>
          <a:off x="4916869" y="4294594"/>
          <a:ext cx="4481953" cy="1960161"/>
        </p:xfrm>
        <a:graphic>
          <a:graphicData uri="http://schemas.openxmlformats.org/drawingml/2006/chart">
            <c:chart xmlns:c="http://schemas.openxmlformats.org/drawingml/2006/chart" xmlns:r="http://schemas.openxmlformats.org/officeDocument/2006/relationships" r:id="rId6"/>
          </a:graphicData>
        </a:graphic>
      </p:graphicFrame>
      <p:sp>
        <p:nvSpPr>
          <p:cNvPr id="64" name="TextBox 63">
            <a:extLst>
              <a:ext uri="{FF2B5EF4-FFF2-40B4-BE49-F238E27FC236}">
                <a16:creationId xmlns:a16="http://schemas.microsoft.com/office/drawing/2014/main" id="{145EC060-A3DB-1F97-E9C4-9BD898007281}"/>
              </a:ext>
            </a:extLst>
          </p:cNvPr>
          <p:cNvSpPr txBox="1"/>
          <p:nvPr/>
        </p:nvSpPr>
        <p:spPr>
          <a:xfrm>
            <a:off x="3399077" y="4572298"/>
            <a:ext cx="2028825" cy="307777"/>
          </a:xfrm>
          <a:prstGeom prst="rect">
            <a:avLst/>
          </a:prstGeom>
          <a:noFill/>
        </p:spPr>
        <p:txBody>
          <a:bodyPr wrap="square" rtlCol="0">
            <a:spAutoFit/>
          </a:bodyPr>
          <a:lstStyle/>
          <a:p>
            <a:pPr algn="ctr"/>
            <a:r>
              <a:rPr lang="en-US" sz="1400" b="0" i="0" u="none" strike="noStrike" dirty="0">
                <a:solidFill>
                  <a:schemeClr val="tx2"/>
                </a:solidFill>
                <a:effectLst/>
                <a:latin typeface="Franklin Gothic Demi" panose="020B0703020102020204" pitchFamily="34" charset="0"/>
              </a:rPr>
              <a:t>Doctor’s Office</a:t>
            </a:r>
            <a:endParaRPr lang="en-US" sz="1400" dirty="0">
              <a:solidFill>
                <a:schemeClr val="tx2"/>
              </a:solidFill>
              <a:latin typeface="Franklin Gothic Demi" panose="020B0703020102020204" pitchFamily="34" charset="0"/>
            </a:endParaRPr>
          </a:p>
        </p:txBody>
      </p:sp>
      <p:sp>
        <p:nvSpPr>
          <p:cNvPr id="65" name="TextBox 64">
            <a:extLst>
              <a:ext uri="{FF2B5EF4-FFF2-40B4-BE49-F238E27FC236}">
                <a16:creationId xmlns:a16="http://schemas.microsoft.com/office/drawing/2014/main" id="{D4941E1F-519E-F8DA-5189-6003BE62A6AE}"/>
              </a:ext>
            </a:extLst>
          </p:cNvPr>
          <p:cNvSpPr txBox="1"/>
          <p:nvPr/>
        </p:nvSpPr>
        <p:spPr>
          <a:xfrm>
            <a:off x="3392072" y="5122320"/>
            <a:ext cx="2028825" cy="307777"/>
          </a:xfrm>
          <a:prstGeom prst="rect">
            <a:avLst/>
          </a:prstGeom>
          <a:noFill/>
        </p:spPr>
        <p:txBody>
          <a:bodyPr wrap="square" rtlCol="0">
            <a:spAutoFit/>
          </a:bodyPr>
          <a:lstStyle/>
          <a:p>
            <a:pPr algn="ctr"/>
            <a:r>
              <a:rPr lang="en-US" sz="1400" b="0" i="0" u="none" strike="noStrike" dirty="0">
                <a:solidFill>
                  <a:schemeClr val="tx2"/>
                </a:solidFill>
                <a:effectLst/>
                <a:latin typeface="Franklin Gothic Demi" panose="020B0703020102020204" pitchFamily="34" charset="0"/>
              </a:rPr>
              <a:t>Hospital ER</a:t>
            </a:r>
            <a:endParaRPr lang="en-US" sz="1400" dirty="0">
              <a:solidFill>
                <a:schemeClr val="tx2"/>
              </a:solidFill>
              <a:latin typeface="Franklin Gothic Demi" panose="020B0703020102020204" pitchFamily="34" charset="0"/>
            </a:endParaRPr>
          </a:p>
        </p:txBody>
      </p:sp>
      <p:sp>
        <p:nvSpPr>
          <p:cNvPr id="66" name="TextBox 65">
            <a:extLst>
              <a:ext uri="{FF2B5EF4-FFF2-40B4-BE49-F238E27FC236}">
                <a16:creationId xmlns:a16="http://schemas.microsoft.com/office/drawing/2014/main" id="{20140778-1607-6E32-1AE6-07DDD8E24D41}"/>
              </a:ext>
            </a:extLst>
          </p:cNvPr>
          <p:cNvSpPr txBox="1"/>
          <p:nvPr/>
        </p:nvSpPr>
        <p:spPr>
          <a:xfrm>
            <a:off x="3739401" y="5535736"/>
            <a:ext cx="1334165" cy="523220"/>
          </a:xfrm>
          <a:prstGeom prst="rect">
            <a:avLst/>
          </a:prstGeom>
          <a:noFill/>
        </p:spPr>
        <p:txBody>
          <a:bodyPr wrap="square" rtlCol="0">
            <a:spAutoFit/>
          </a:bodyPr>
          <a:lstStyle/>
          <a:p>
            <a:pPr algn="ctr"/>
            <a:r>
              <a:rPr lang="en-US" sz="1400" b="0" i="0" u="none" strike="noStrike" dirty="0">
                <a:solidFill>
                  <a:schemeClr val="tx2"/>
                </a:solidFill>
                <a:effectLst/>
                <a:latin typeface="Franklin Gothic Demi" panose="020B0703020102020204" pitchFamily="34" charset="0"/>
              </a:rPr>
              <a:t>Clinic or Urgent Care</a:t>
            </a:r>
            <a:endParaRPr lang="en-US" sz="1400" dirty="0">
              <a:solidFill>
                <a:schemeClr val="tx2"/>
              </a:solidFill>
              <a:latin typeface="Franklin Gothic Demi" panose="020B0703020102020204" pitchFamily="34" charset="0"/>
            </a:endParaRPr>
          </a:p>
        </p:txBody>
      </p:sp>
      <p:sp>
        <p:nvSpPr>
          <p:cNvPr id="67" name="Arrow: Down 66">
            <a:extLst>
              <a:ext uri="{FF2B5EF4-FFF2-40B4-BE49-F238E27FC236}">
                <a16:creationId xmlns:a16="http://schemas.microsoft.com/office/drawing/2014/main" id="{08DB3500-454C-DB68-2B04-E338BC0F4F92}"/>
              </a:ext>
            </a:extLst>
          </p:cNvPr>
          <p:cNvSpPr/>
          <p:nvPr/>
        </p:nvSpPr>
        <p:spPr>
          <a:xfrm>
            <a:off x="3925854" y="3136064"/>
            <a:ext cx="951378" cy="1204868"/>
          </a:xfrm>
          <a:prstGeom prst="downArrow">
            <a:avLst/>
          </a:prstGeom>
          <a:pattFill prst="dkUpDiag">
            <a:fgClr>
              <a:schemeClr val="bg2">
                <a:lumMod val="50000"/>
              </a:schemeClr>
            </a:fgClr>
            <a:bgClr>
              <a:schemeClr val="bg2">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701719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BF30BD-90F9-4BC3-65EC-4533C71717EE}"/>
              </a:ext>
            </a:extLst>
          </p:cNvPr>
          <p:cNvSpPr>
            <a:spLocks noGrp="1"/>
          </p:cNvSpPr>
          <p:nvPr>
            <p:ph type="body" idx="28"/>
          </p:nvPr>
        </p:nvSpPr>
        <p:spPr/>
        <p:txBody>
          <a:bodyPr/>
          <a:lstStyle/>
          <a:p>
            <a:r>
              <a:rPr lang="en-US" dirty="0"/>
              <a:t>community survey results</a:t>
            </a:r>
          </a:p>
        </p:txBody>
      </p:sp>
      <p:sp>
        <p:nvSpPr>
          <p:cNvPr id="23" name="Title 11">
            <a:extLst>
              <a:ext uri="{FF2B5EF4-FFF2-40B4-BE49-F238E27FC236}">
                <a16:creationId xmlns:a16="http://schemas.microsoft.com/office/drawing/2014/main" id="{128E0778-A53A-698F-55DE-09628A537A0A}"/>
              </a:ext>
            </a:extLst>
          </p:cNvPr>
          <p:cNvSpPr txBox="1">
            <a:spLocks/>
          </p:cNvSpPr>
          <p:nvPr/>
        </p:nvSpPr>
        <p:spPr>
          <a:xfrm>
            <a:off x="685800" y="1049106"/>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most parents are the main childcare for their kids</a:t>
            </a:r>
            <a:endParaRPr lang="en-US" sz="2000" dirty="0"/>
          </a:p>
        </p:txBody>
      </p:sp>
      <p:sp>
        <p:nvSpPr>
          <p:cNvPr id="38" name="Rectangle 9">
            <a:extLst>
              <a:ext uri="{FF2B5EF4-FFF2-40B4-BE49-F238E27FC236}">
                <a16:creationId xmlns:a16="http://schemas.microsoft.com/office/drawing/2014/main" id="{DE5BC9DC-0095-8A3B-6BA7-465AD3AC33EB}"/>
              </a:ext>
            </a:extLst>
          </p:cNvPr>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B87DBEF6-D012-FEAD-E26D-2D099655A9FF}"/>
              </a:ext>
            </a:extLst>
          </p:cNvPr>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39">
            <a:extLst>
              <a:ext uri="{FF2B5EF4-FFF2-40B4-BE49-F238E27FC236}">
                <a16:creationId xmlns:a16="http://schemas.microsoft.com/office/drawing/2014/main" id="{E89D1748-49E3-D86E-F7C1-B2957C2E9508}"/>
              </a:ext>
            </a:extLst>
          </p:cNvPr>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4DA610DA-0666-E57C-29A2-819E6BFEB90A}"/>
              </a:ext>
            </a:extLst>
          </p:cNvPr>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41">
            <a:extLst>
              <a:ext uri="{FF2B5EF4-FFF2-40B4-BE49-F238E27FC236}">
                <a16:creationId xmlns:a16="http://schemas.microsoft.com/office/drawing/2014/main" id="{1A6DD9A1-66FC-CF16-A616-913D58900F22}"/>
              </a:ext>
            </a:extLst>
          </p:cNvPr>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1386A3B0-23F1-4506-6E5B-4ACBB46C2348}"/>
              </a:ext>
            </a:extLst>
          </p:cNvPr>
          <p:cNvGrpSpPr/>
          <p:nvPr/>
        </p:nvGrpSpPr>
        <p:grpSpPr>
          <a:xfrm>
            <a:off x="4612563" y="6159099"/>
            <a:ext cx="1229008" cy="119062"/>
            <a:chOff x="685800" y="6165890"/>
            <a:chExt cx="1229008" cy="119062"/>
          </a:xfrm>
          <a:solidFill>
            <a:schemeClr val="accent2">
              <a:lumMod val="50000"/>
            </a:schemeClr>
          </a:solidFill>
        </p:grpSpPr>
        <p:sp>
          <p:nvSpPr>
            <p:cNvPr id="44" name="Rectangle 9">
              <a:extLst>
                <a:ext uri="{FF2B5EF4-FFF2-40B4-BE49-F238E27FC236}">
                  <a16:creationId xmlns:a16="http://schemas.microsoft.com/office/drawing/2014/main" id="{C1F3BC33-C3C5-B8C5-B5CF-599571D7F78C}"/>
                </a:ext>
              </a:extLst>
            </p:cNvPr>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57877E06-633F-D576-A4D0-E5A4339E55EA}"/>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486B65D6-F78C-6AA8-35F0-EFFB66569CAD}"/>
              </a:ext>
            </a:extLst>
          </p:cNvPr>
          <p:cNvSpPr>
            <a:spLocks noChangeArrowheads="1"/>
          </p:cNvSpPr>
          <p:nvPr/>
        </p:nvSpPr>
        <p:spPr bwMode="auto">
          <a:xfrm>
            <a:off x="685800"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TextBox 46">
            <a:extLst>
              <a:ext uri="{FF2B5EF4-FFF2-40B4-BE49-F238E27FC236}">
                <a16:creationId xmlns:a16="http://schemas.microsoft.com/office/drawing/2014/main" id="{8F09340C-1F07-D8A1-5075-32494BA8142A}"/>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intro</a:t>
            </a:r>
          </a:p>
        </p:txBody>
      </p:sp>
      <p:sp>
        <p:nvSpPr>
          <p:cNvPr id="48" name="TextBox 47">
            <a:extLst>
              <a:ext uri="{FF2B5EF4-FFF2-40B4-BE49-F238E27FC236}">
                <a16:creationId xmlns:a16="http://schemas.microsoft.com/office/drawing/2014/main" id="{F25ABD62-062C-136A-71A6-40F324E2C403}"/>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49" name="TextBox 48">
            <a:extLst>
              <a:ext uri="{FF2B5EF4-FFF2-40B4-BE49-F238E27FC236}">
                <a16:creationId xmlns:a16="http://schemas.microsoft.com/office/drawing/2014/main" id="{F31C43FB-F7E9-6D02-5CC2-0287C61F9EA3}"/>
              </a:ext>
            </a:extLst>
          </p:cNvPr>
          <p:cNvSpPr txBox="1"/>
          <p:nvPr/>
        </p:nvSpPr>
        <p:spPr>
          <a:xfrm>
            <a:off x="3311350" y="6287390"/>
            <a:ext cx="1229008" cy="200055"/>
          </a:xfrm>
          <a:prstGeom prst="rect">
            <a:avLst/>
          </a:prstGeom>
          <a:noFill/>
        </p:spPr>
        <p:txBody>
          <a:bodyPr wrap="square" lIns="0" tIns="0" rIns="0" bIns="0" rtlCol="0">
            <a:spAutoFit/>
          </a:bodyPr>
          <a:lstStyle>
            <a:defPPr>
              <a:defRPr lang="en-US"/>
            </a:defPPr>
            <a:lvl1pPr>
              <a:defRPr sz="1300">
                <a:solidFill>
                  <a:schemeClr val="bg1">
                    <a:lumMod val="65000"/>
                  </a:schemeClr>
                </a:solidFill>
                <a:latin typeface="Franklin Gothic Demi Cond" panose="020B0706030402020204" pitchFamily="34" charset="0"/>
              </a:defRPr>
            </a:lvl1pPr>
          </a:lstStyle>
          <a:p>
            <a:r>
              <a:rPr lang="en-US"/>
              <a:t>student survey</a:t>
            </a:r>
          </a:p>
        </p:txBody>
      </p:sp>
      <p:sp>
        <p:nvSpPr>
          <p:cNvPr id="50" name="TextBox 49">
            <a:extLst>
              <a:ext uri="{FF2B5EF4-FFF2-40B4-BE49-F238E27FC236}">
                <a16:creationId xmlns:a16="http://schemas.microsoft.com/office/drawing/2014/main" id="{FDA59B88-C278-1E59-556C-F7F6B651FAAA}"/>
              </a:ext>
            </a:extLst>
          </p:cNvPr>
          <p:cNvSpPr txBox="1"/>
          <p:nvPr/>
        </p:nvSpPr>
        <p:spPr>
          <a:xfrm>
            <a:off x="4636416" y="6287390"/>
            <a:ext cx="1229008" cy="200055"/>
          </a:xfrm>
          <a:prstGeom prst="rect">
            <a:avLst/>
          </a:prstGeom>
          <a:noFill/>
        </p:spPr>
        <p:txBody>
          <a:bodyPr wrap="square" lIns="0" tIns="0" rIns="0" bIns="0" rtlCol="0">
            <a:spAutoFit/>
          </a:bodyPr>
          <a:lstStyle>
            <a:defPPr>
              <a:defRPr lang="en-US"/>
            </a:defPPr>
            <a:lvl1pPr>
              <a:defRPr sz="1300">
                <a:solidFill>
                  <a:schemeClr val="tx2"/>
                </a:solidFill>
                <a:latin typeface="Franklin Gothic Demi Cond" panose="020B0706030402020204" pitchFamily="34" charset="0"/>
              </a:defRPr>
            </a:lvl1pPr>
          </a:lstStyle>
          <a:p>
            <a:r>
              <a:rPr lang="en-US"/>
              <a:t>community survey</a:t>
            </a:r>
          </a:p>
        </p:txBody>
      </p:sp>
      <p:sp>
        <p:nvSpPr>
          <p:cNvPr id="51" name="TextBox 50">
            <a:extLst>
              <a:ext uri="{FF2B5EF4-FFF2-40B4-BE49-F238E27FC236}">
                <a16:creationId xmlns:a16="http://schemas.microsoft.com/office/drawing/2014/main" id="{E611D054-2A1E-4B05-E655-7DA3F82274DF}"/>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52" name="TextBox 51">
            <a:extLst>
              <a:ext uri="{FF2B5EF4-FFF2-40B4-BE49-F238E27FC236}">
                <a16:creationId xmlns:a16="http://schemas.microsoft.com/office/drawing/2014/main" id="{5AF750EB-CB37-8CB3-6862-E4CE6764F422}"/>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aphicFrame>
        <p:nvGraphicFramePr>
          <p:cNvPr id="2" name="Chart 1">
            <a:extLst>
              <a:ext uri="{FF2B5EF4-FFF2-40B4-BE49-F238E27FC236}">
                <a16:creationId xmlns:a16="http://schemas.microsoft.com/office/drawing/2014/main" id="{BAFC19A2-088F-C593-DD71-0B11CCEF5310}"/>
              </a:ext>
            </a:extLst>
          </p:cNvPr>
          <p:cNvGraphicFramePr>
            <a:graphicFrameLocks/>
          </p:cNvGraphicFramePr>
          <p:nvPr>
            <p:extLst>
              <p:ext uri="{D42A27DB-BD31-4B8C-83A1-F6EECF244321}">
                <p14:modId xmlns:p14="http://schemas.microsoft.com/office/powerpoint/2010/main" val="1282583002"/>
              </p:ext>
            </p:extLst>
          </p:nvPr>
        </p:nvGraphicFramePr>
        <p:xfrm>
          <a:off x="685800" y="1404728"/>
          <a:ext cx="6885246" cy="29223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476074F-9899-610B-A981-287EECD8CA22}"/>
              </a:ext>
            </a:extLst>
          </p:cNvPr>
          <p:cNvSpPr txBox="1"/>
          <p:nvPr/>
        </p:nvSpPr>
        <p:spPr>
          <a:xfrm>
            <a:off x="685800" y="4606265"/>
            <a:ext cx="7181325" cy="824841"/>
          </a:xfrm>
          <a:prstGeom prst="rect">
            <a:avLst/>
          </a:prstGeom>
        </p:spPr>
        <p:txBody>
          <a:bodyPr vert="horz" lIns="0" tIns="0" rIns="0" bIns="0" rtlCol="0" anchor="t">
            <a:noAutofit/>
          </a:bodyPr>
          <a:lstStyle>
            <a:defPPr>
              <a:defRPr lang="en-US"/>
            </a:defPPr>
            <a:lvl1pPr>
              <a:lnSpc>
                <a:spcPct val="85000"/>
              </a:lnSpc>
              <a:spcBef>
                <a:spcPct val="0"/>
              </a:spcBef>
              <a:buNone/>
              <a:defRPr sz="2800">
                <a:solidFill>
                  <a:schemeClr val="tx2"/>
                </a:solidFill>
                <a:latin typeface="+mj-lt"/>
                <a:ea typeface="+mj-ea"/>
                <a:cs typeface="+mj-cs"/>
              </a:defRPr>
            </a:lvl1pPr>
          </a:lstStyle>
          <a:p>
            <a:r>
              <a:rPr lang="en-US" sz="2000" dirty="0"/>
              <a:t>younger children are more likely to be cared for outside the home. </a:t>
            </a:r>
          </a:p>
        </p:txBody>
      </p:sp>
      <p:sp>
        <p:nvSpPr>
          <p:cNvPr id="4" name="TextBox 3">
            <a:extLst>
              <a:ext uri="{FF2B5EF4-FFF2-40B4-BE49-F238E27FC236}">
                <a16:creationId xmlns:a16="http://schemas.microsoft.com/office/drawing/2014/main" id="{9F4A5886-3C29-4559-C402-C095004B6135}"/>
              </a:ext>
            </a:extLst>
          </p:cNvPr>
          <p:cNvSpPr txBox="1"/>
          <p:nvPr/>
        </p:nvSpPr>
        <p:spPr>
          <a:xfrm>
            <a:off x="7308047" y="5191777"/>
            <a:ext cx="974914" cy="276999"/>
          </a:xfrm>
          <a:prstGeom prst="rect">
            <a:avLst/>
          </a:prstGeom>
          <a:noFill/>
        </p:spPr>
        <p:txBody>
          <a:bodyPr wrap="square" rtlCol="0">
            <a:spAutoFit/>
          </a:bodyPr>
          <a:lstStyle/>
          <a:p>
            <a:r>
              <a:rPr lang="en-US" sz="1200" dirty="0">
                <a:solidFill>
                  <a:schemeClr val="tx1">
                    <a:lumMod val="50000"/>
                    <a:lumOff val="50000"/>
                  </a:schemeClr>
                </a:solidFill>
                <a:latin typeface="Tw Cen MT Condensed" panose="020B0606020104020203" pitchFamily="34" charset="0"/>
              </a:rPr>
              <a:t>n=56</a:t>
            </a:r>
          </a:p>
        </p:txBody>
      </p:sp>
      <p:graphicFrame>
        <p:nvGraphicFramePr>
          <p:cNvPr id="5" name="Chart 4">
            <a:extLst>
              <a:ext uri="{FF2B5EF4-FFF2-40B4-BE49-F238E27FC236}">
                <a16:creationId xmlns:a16="http://schemas.microsoft.com/office/drawing/2014/main" id="{2B8EDCF6-498B-172B-694B-AB9B95D21370}"/>
              </a:ext>
            </a:extLst>
          </p:cNvPr>
          <p:cNvGraphicFramePr>
            <a:graphicFrameLocks/>
          </p:cNvGraphicFramePr>
          <p:nvPr>
            <p:extLst>
              <p:ext uri="{D42A27DB-BD31-4B8C-83A1-F6EECF244321}">
                <p14:modId xmlns:p14="http://schemas.microsoft.com/office/powerpoint/2010/main" val="2648851944"/>
              </p:ext>
            </p:extLst>
          </p:nvPr>
        </p:nvGraphicFramePr>
        <p:xfrm>
          <a:off x="915373" y="5415340"/>
          <a:ext cx="7665422" cy="7449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8A9C23-FBFE-D367-25B0-BA83C6281789}"/>
              </a:ext>
            </a:extLst>
          </p:cNvPr>
          <p:cNvGraphicFramePr>
            <a:graphicFrameLocks/>
          </p:cNvGraphicFramePr>
          <p:nvPr>
            <p:extLst>
              <p:ext uri="{D42A27DB-BD31-4B8C-83A1-F6EECF244321}">
                <p14:modId xmlns:p14="http://schemas.microsoft.com/office/powerpoint/2010/main" val="470149109"/>
              </p:ext>
            </p:extLst>
          </p:nvPr>
        </p:nvGraphicFramePr>
        <p:xfrm>
          <a:off x="921706" y="4894493"/>
          <a:ext cx="7659089" cy="78352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CC60FDF-C7CE-E941-416E-CEEF16A2721E}"/>
              </a:ext>
            </a:extLst>
          </p:cNvPr>
          <p:cNvSpPr txBox="1"/>
          <p:nvPr/>
        </p:nvSpPr>
        <p:spPr>
          <a:xfrm>
            <a:off x="2076329" y="5283703"/>
            <a:ext cx="1404786" cy="215444"/>
          </a:xfrm>
          <a:prstGeom prst="rect">
            <a:avLst/>
          </a:prstGeom>
          <a:noFill/>
        </p:spPr>
        <p:txBody>
          <a:bodyPr wrap="square" rtlCol="0">
            <a:spAutoFit/>
          </a:bodyPr>
          <a:lstStyle/>
          <a:p>
            <a:r>
              <a:rPr lang="en-US" sz="800" dirty="0">
                <a:solidFill>
                  <a:schemeClr val="bg1"/>
                </a:solidFill>
              </a:rPr>
              <a:t>PreK or Head Start</a:t>
            </a:r>
          </a:p>
        </p:txBody>
      </p:sp>
      <p:sp>
        <p:nvSpPr>
          <p:cNvPr id="10" name="TextBox 9">
            <a:extLst>
              <a:ext uri="{FF2B5EF4-FFF2-40B4-BE49-F238E27FC236}">
                <a16:creationId xmlns:a16="http://schemas.microsoft.com/office/drawing/2014/main" id="{8D4D3F52-4975-2CED-0656-7D37E6D25488}"/>
              </a:ext>
            </a:extLst>
          </p:cNvPr>
          <p:cNvSpPr txBox="1"/>
          <p:nvPr/>
        </p:nvSpPr>
        <p:spPr>
          <a:xfrm>
            <a:off x="4605461" y="5271820"/>
            <a:ext cx="1404786" cy="215444"/>
          </a:xfrm>
          <a:prstGeom prst="rect">
            <a:avLst/>
          </a:prstGeom>
          <a:noFill/>
        </p:spPr>
        <p:txBody>
          <a:bodyPr wrap="square" rtlCol="0">
            <a:spAutoFit/>
          </a:bodyPr>
          <a:lstStyle/>
          <a:p>
            <a:r>
              <a:rPr lang="en-US" sz="800" dirty="0">
                <a:solidFill>
                  <a:schemeClr val="bg1"/>
                </a:solidFill>
              </a:rPr>
              <a:t>Daycare</a:t>
            </a:r>
          </a:p>
        </p:txBody>
      </p:sp>
      <p:sp>
        <p:nvSpPr>
          <p:cNvPr id="11" name="TextBox 10">
            <a:extLst>
              <a:ext uri="{FF2B5EF4-FFF2-40B4-BE49-F238E27FC236}">
                <a16:creationId xmlns:a16="http://schemas.microsoft.com/office/drawing/2014/main" id="{C63A1ACE-938F-9A75-5FD8-EADE69ABAE2E}"/>
              </a:ext>
            </a:extLst>
          </p:cNvPr>
          <p:cNvSpPr txBox="1"/>
          <p:nvPr/>
        </p:nvSpPr>
        <p:spPr>
          <a:xfrm>
            <a:off x="615812" y="3497410"/>
            <a:ext cx="1404786" cy="215444"/>
          </a:xfrm>
          <a:prstGeom prst="rect">
            <a:avLst/>
          </a:prstGeom>
          <a:noFill/>
        </p:spPr>
        <p:txBody>
          <a:bodyPr wrap="square" rtlCol="0">
            <a:spAutoFit/>
          </a:bodyPr>
          <a:lstStyle/>
          <a:p>
            <a:r>
              <a:rPr lang="en-US" sz="800" dirty="0">
                <a:solidFill>
                  <a:schemeClr val="bg1"/>
                </a:solidFill>
              </a:rPr>
              <a:t>Self or Partner</a:t>
            </a:r>
          </a:p>
        </p:txBody>
      </p:sp>
      <p:sp>
        <p:nvSpPr>
          <p:cNvPr id="12" name="TextBox 11">
            <a:extLst>
              <a:ext uri="{FF2B5EF4-FFF2-40B4-BE49-F238E27FC236}">
                <a16:creationId xmlns:a16="http://schemas.microsoft.com/office/drawing/2014/main" id="{013B9B55-E4E0-F0B2-35CB-9EE27E4B79E1}"/>
              </a:ext>
            </a:extLst>
          </p:cNvPr>
          <p:cNvSpPr txBox="1"/>
          <p:nvPr/>
        </p:nvSpPr>
        <p:spPr>
          <a:xfrm>
            <a:off x="2209525" y="3497410"/>
            <a:ext cx="1404786" cy="215444"/>
          </a:xfrm>
          <a:prstGeom prst="rect">
            <a:avLst/>
          </a:prstGeom>
          <a:noFill/>
        </p:spPr>
        <p:txBody>
          <a:bodyPr wrap="square" rtlCol="0">
            <a:spAutoFit/>
          </a:bodyPr>
          <a:lstStyle/>
          <a:p>
            <a:r>
              <a:rPr lang="en-US" sz="800" dirty="0">
                <a:solidFill>
                  <a:schemeClr val="bg1"/>
                </a:solidFill>
              </a:rPr>
              <a:t>Other in-home</a:t>
            </a:r>
          </a:p>
        </p:txBody>
      </p:sp>
      <p:sp>
        <p:nvSpPr>
          <p:cNvPr id="13" name="TextBox 12">
            <a:extLst>
              <a:ext uri="{FF2B5EF4-FFF2-40B4-BE49-F238E27FC236}">
                <a16:creationId xmlns:a16="http://schemas.microsoft.com/office/drawing/2014/main" id="{628A0785-08F8-8D5A-53AD-7C64E86A8EB4}"/>
              </a:ext>
            </a:extLst>
          </p:cNvPr>
          <p:cNvSpPr txBox="1"/>
          <p:nvPr/>
        </p:nvSpPr>
        <p:spPr>
          <a:xfrm>
            <a:off x="2778722" y="5768550"/>
            <a:ext cx="1404786" cy="215444"/>
          </a:xfrm>
          <a:prstGeom prst="rect">
            <a:avLst/>
          </a:prstGeom>
          <a:noFill/>
        </p:spPr>
        <p:txBody>
          <a:bodyPr wrap="square" rtlCol="0">
            <a:spAutoFit/>
          </a:bodyPr>
          <a:lstStyle/>
          <a:p>
            <a:r>
              <a:rPr lang="en-US" sz="800" dirty="0">
                <a:solidFill>
                  <a:schemeClr val="bg1"/>
                </a:solidFill>
              </a:rPr>
              <a:t>Self or Partner</a:t>
            </a:r>
          </a:p>
        </p:txBody>
      </p:sp>
      <p:sp>
        <p:nvSpPr>
          <p:cNvPr id="14" name="TextBox 13">
            <a:extLst>
              <a:ext uri="{FF2B5EF4-FFF2-40B4-BE49-F238E27FC236}">
                <a16:creationId xmlns:a16="http://schemas.microsoft.com/office/drawing/2014/main" id="{88BEBF93-B3E6-82B7-C65C-6966BF4EEDB0}"/>
              </a:ext>
            </a:extLst>
          </p:cNvPr>
          <p:cNvSpPr txBox="1"/>
          <p:nvPr/>
        </p:nvSpPr>
        <p:spPr>
          <a:xfrm>
            <a:off x="7674400" y="5285957"/>
            <a:ext cx="1404786" cy="215444"/>
          </a:xfrm>
          <a:prstGeom prst="rect">
            <a:avLst/>
          </a:prstGeom>
          <a:noFill/>
        </p:spPr>
        <p:txBody>
          <a:bodyPr wrap="square" rtlCol="0">
            <a:spAutoFit/>
          </a:bodyPr>
          <a:lstStyle/>
          <a:p>
            <a:r>
              <a:rPr lang="en-US" sz="800" dirty="0">
                <a:solidFill>
                  <a:schemeClr val="bg1"/>
                </a:solidFill>
              </a:rPr>
              <a:t>Other in-home</a:t>
            </a:r>
          </a:p>
        </p:txBody>
      </p:sp>
      <p:sp>
        <p:nvSpPr>
          <p:cNvPr id="15" name="TextBox 14">
            <a:extLst>
              <a:ext uri="{FF2B5EF4-FFF2-40B4-BE49-F238E27FC236}">
                <a16:creationId xmlns:a16="http://schemas.microsoft.com/office/drawing/2014/main" id="{7C4A5FFC-028E-CEFC-DFA5-2576638DE004}"/>
              </a:ext>
            </a:extLst>
          </p:cNvPr>
          <p:cNvSpPr txBox="1"/>
          <p:nvPr/>
        </p:nvSpPr>
        <p:spPr>
          <a:xfrm>
            <a:off x="6812824" y="5782840"/>
            <a:ext cx="1404786" cy="215444"/>
          </a:xfrm>
          <a:prstGeom prst="rect">
            <a:avLst/>
          </a:prstGeom>
          <a:noFill/>
        </p:spPr>
        <p:txBody>
          <a:bodyPr wrap="square" rtlCol="0">
            <a:spAutoFit/>
          </a:bodyPr>
          <a:lstStyle/>
          <a:p>
            <a:r>
              <a:rPr lang="en-US" sz="800" dirty="0">
                <a:solidFill>
                  <a:schemeClr val="bg1"/>
                </a:solidFill>
              </a:rPr>
              <a:t>School Care</a:t>
            </a:r>
          </a:p>
        </p:txBody>
      </p:sp>
      <p:sp>
        <p:nvSpPr>
          <p:cNvPr id="16" name="TextBox 15">
            <a:extLst>
              <a:ext uri="{FF2B5EF4-FFF2-40B4-BE49-F238E27FC236}">
                <a16:creationId xmlns:a16="http://schemas.microsoft.com/office/drawing/2014/main" id="{4D14EB2B-D518-BF6A-88BA-68A53F45535F}"/>
              </a:ext>
            </a:extLst>
          </p:cNvPr>
          <p:cNvSpPr txBox="1"/>
          <p:nvPr/>
        </p:nvSpPr>
        <p:spPr>
          <a:xfrm>
            <a:off x="7832679" y="5787830"/>
            <a:ext cx="1404786" cy="215444"/>
          </a:xfrm>
          <a:prstGeom prst="rect">
            <a:avLst/>
          </a:prstGeom>
          <a:noFill/>
        </p:spPr>
        <p:txBody>
          <a:bodyPr wrap="square" rtlCol="0">
            <a:spAutoFit/>
          </a:bodyPr>
          <a:lstStyle/>
          <a:p>
            <a:r>
              <a:rPr lang="en-US" sz="800" dirty="0">
                <a:solidFill>
                  <a:schemeClr val="bg1"/>
                </a:solidFill>
              </a:rPr>
              <a:t>Other</a:t>
            </a:r>
          </a:p>
        </p:txBody>
      </p:sp>
      <p:pic>
        <p:nvPicPr>
          <p:cNvPr id="17" name="Graphic 16" descr="Man with baby with solid fill">
            <a:extLst>
              <a:ext uri="{FF2B5EF4-FFF2-40B4-BE49-F238E27FC236}">
                <a16:creationId xmlns:a16="http://schemas.microsoft.com/office/drawing/2014/main" id="{AFC907D1-67D9-5DE6-1CFE-C410CFF0FD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262" y="5067906"/>
            <a:ext cx="407553" cy="407553"/>
          </a:xfrm>
          <a:prstGeom prst="rect">
            <a:avLst/>
          </a:prstGeom>
        </p:spPr>
      </p:pic>
      <p:pic>
        <p:nvPicPr>
          <p:cNvPr id="18" name="Picture 17" descr="Icon&#10;&#10;Description automatically generated">
            <a:extLst>
              <a:ext uri="{FF2B5EF4-FFF2-40B4-BE49-F238E27FC236}">
                <a16:creationId xmlns:a16="http://schemas.microsoft.com/office/drawing/2014/main" id="{32D4475F-1414-026F-5EC1-2623FF80F6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053" y="5575888"/>
            <a:ext cx="367969" cy="367969"/>
          </a:xfrm>
          <a:prstGeom prst="rect">
            <a:avLst/>
          </a:prstGeom>
        </p:spPr>
      </p:pic>
      <p:sp>
        <p:nvSpPr>
          <p:cNvPr id="19" name="TextBox 18">
            <a:extLst>
              <a:ext uri="{FF2B5EF4-FFF2-40B4-BE49-F238E27FC236}">
                <a16:creationId xmlns:a16="http://schemas.microsoft.com/office/drawing/2014/main" id="{04D5C7BB-9452-2C01-1095-88666AF369F8}"/>
              </a:ext>
            </a:extLst>
          </p:cNvPr>
          <p:cNvSpPr txBox="1"/>
          <p:nvPr/>
        </p:nvSpPr>
        <p:spPr>
          <a:xfrm>
            <a:off x="6255413" y="5281564"/>
            <a:ext cx="1404786" cy="215444"/>
          </a:xfrm>
          <a:prstGeom prst="rect">
            <a:avLst/>
          </a:prstGeom>
          <a:noFill/>
        </p:spPr>
        <p:txBody>
          <a:bodyPr wrap="square" rtlCol="0">
            <a:spAutoFit/>
          </a:bodyPr>
          <a:lstStyle/>
          <a:p>
            <a:r>
              <a:rPr lang="en-US" sz="800" dirty="0">
                <a:solidFill>
                  <a:schemeClr val="bg1"/>
                </a:solidFill>
              </a:rPr>
              <a:t>Self or partner</a:t>
            </a:r>
          </a:p>
        </p:txBody>
      </p:sp>
      <p:sp>
        <p:nvSpPr>
          <p:cNvPr id="20" name="TextBox 19">
            <a:extLst>
              <a:ext uri="{FF2B5EF4-FFF2-40B4-BE49-F238E27FC236}">
                <a16:creationId xmlns:a16="http://schemas.microsoft.com/office/drawing/2014/main" id="{FF8D818C-81C5-EEAE-AD47-F9CCC3AA37DB}"/>
              </a:ext>
            </a:extLst>
          </p:cNvPr>
          <p:cNvSpPr txBox="1"/>
          <p:nvPr/>
        </p:nvSpPr>
        <p:spPr>
          <a:xfrm>
            <a:off x="5606340" y="5780748"/>
            <a:ext cx="1404786" cy="215444"/>
          </a:xfrm>
          <a:prstGeom prst="rect">
            <a:avLst/>
          </a:prstGeom>
          <a:noFill/>
        </p:spPr>
        <p:txBody>
          <a:bodyPr wrap="square" rtlCol="0">
            <a:spAutoFit/>
          </a:bodyPr>
          <a:lstStyle/>
          <a:p>
            <a:r>
              <a:rPr lang="en-US" sz="800" dirty="0">
                <a:solidFill>
                  <a:schemeClr val="bg1"/>
                </a:solidFill>
              </a:rPr>
              <a:t>Other in-home</a:t>
            </a:r>
          </a:p>
        </p:txBody>
      </p:sp>
    </p:spTree>
    <p:extLst>
      <p:ext uri="{BB962C8B-B14F-4D97-AF65-F5344CB8AC3E}">
        <p14:creationId xmlns:p14="http://schemas.microsoft.com/office/powerpoint/2010/main" val="38434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p:bldAsOne/>
      </p:bldGraphic>
      <p:bldGraphic spid="8" grpId="0">
        <p:bldAsOne/>
      </p:bldGraphic>
      <p:bldP spid="9" grpId="0"/>
      <p:bldP spid="10" grpId="0"/>
      <p:bldP spid="11" grpId="0"/>
      <p:bldP spid="12" grpId="0"/>
      <p:bldP spid="13" grpId="0"/>
      <p:bldP spid="14" grpId="0"/>
      <p:bldP spid="15" grpId="0"/>
      <p:bldP spid="16"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685800" y="6165890"/>
            <a:ext cx="1229008" cy="119062"/>
            <a:chOff x="685800" y="6165890"/>
            <a:chExt cx="1229008" cy="119062"/>
          </a:xfrm>
          <a:solidFill>
            <a:schemeClr val="accent2">
              <a:lumMod val="50000"/>
            </a:schemeClr>
          </a:solidFill>
        </p:grpSpPr>
        <p:sp>
          <p:nvSpPr>
            <p:cNvPr id="25"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2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grpSp>
      <p:sp>
        <p:nvSpPr>
          <p:cNvPr id="6" name="Title 11">
            <a:extLst>
              <a:ext uri="{FF2B5EF4-FFF2-40B4-BE49-F238E27FC236}">
                <a16:creationId xmlns:a16="http://schemas.microsoft.com/office/drawing/2014/main" id="{709DA7F0-4E50-7F52-2748-40D28ED47563}"/>
              </a:ext>
            </a:extLst>
          </p:cNvPr>
          <p:cNvSpPr txBox="1">
            <a:spLocks/>
          </p:cNvSpPr>
          <p:nvPr/>
        </p:nvSpPr>
        <p:spPr>
          <a:xfrm>
            <a:off x="645964" y="1165883"/>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a:t>what is the South Ward Promise Neighborhood? </a:t>
            </a:r>
          </a:p>
        </p:txBody>
      </p:sp>
      <p:sp>
        <p:nvSpPr>
          <p:cNvPr id="8" name="Text Placeholder 29">
            <a:extLst>
              <a:ext uri="{FF2B5EF4-FFF2-40B4-BE49-F238E27FC236}">
                <a16:creationId xmlns:a16="http://schemas.microsoft.com/office/drawing/2014/main" id="{8F56A52E-EA2A-48BA-42AE-0627B4B4097F}"/>
              </a:ext>
            </a:extLst>
          </p:cNvPr>
          <p:cNvSpPr txBox="1">
            <a:spLocks/>
          </p:cNvSpPr>
          <p:nvPr/>
        </p:nvSpPr>
        <p:spPr>
          <a:xfrm>
            <a:off x="645964" y="713935"/>
            <a:ext cx="7772400" cy="451948"/>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a:t>introduction</a:t>
            </a:r>
          </a:p>
        </p:txBody>
      </p:sp>
      <p:sp>
        <p:nvSpPr>
          <p:cNvPr id="9" name="TextBox 8">
            <a:extLst>
              <a:ext uri="{FF2B5EF4-FFF2-40B4-BE49-F238E27FC236}">
                <a16:creationId xmlns:a16="http://schemas.microsoft.com/office/drawing/2014/main" id="{C57183A2-E41B-E914-3CBE-57B0E7198BBD}"/>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intro</a:t>
            </a:r>
          </a:p>
        </p:txBody>
      </p:sp>
      <p:sp>
        <p:nvSpPr>
          <p:cNvPr id="10" name="TextBox 9">
            <a:extLst>
              <a:ext uri="{FF2B5EF4-FFF2-40B4-BE49-F238E27FC236}">
                <a16:creationId xmlns:a16="http://schemas.microsoft.com/office/drawing/2014/main" id="{ECEF4BE7-6635-5BEB-8DC7-F618803B05EC}"/>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1" name="TextBox 10">
            <a:extLst>
              <a:ext uri="{FF2B5EF4-FFF2-40B4-BE49-F238E27FC236}">
                <a16:creationId xmlns:a16="http://schemas.microsoft.com/office/drawing/2014/main" id="{7223623A-D570-A45F-5BC6-8478BD2636FB}"/>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2" name="TextBox 11">
            <a:extLst>
              <a:ext uri="{FF2B5EF4-FFF2-40B4-BE49-F238E27FC236}">
                <a16:creationId xmlns:a16="http://schemas.microsoft.com/office/drawing/2014/main" id="{99785677-D138-65A1-CA4A-FDAE2660667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3" name="TextBox 12">
            <a:extLst>
              <a:ext uri="{FF2B5EF4-FFF2-40B4-BE49-F238E27FC236}">
                <a16:creationId xmlns:a16="http://schemas.microsoft.com/office/drawing/2014/main" id="{9FC33109-E19E-0F71-D1D1-AB5C4B6A6846}"/>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4" name="TextBox 13">
            <a:extLst>
              <a:ext uri="{FF2B5EF4-FFF2-40B4-BE49-F238E27FC236}">
                <a16:creationId xmlns:a16="http://schemas.microsoft.com/office/drawing/2014/main" id="{731F99B5-EA86-89D8-4CAB-AFB10BEB3D7B}"/>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pic>
        <p:nvPicPr>
          <p:cNvPr id="2" name="Picture 1">
            <a:extLst>
              <a:ext uri="{FF2B5EF4-FFF2-40B4-BE49-F238E27FC236}">
                <a16:creationId xmlns:a16="http://schemas.microsoft.com/office/drawing/2014/main" id="{3CA86D71-EAC3-13C4-13BC-B8912338379E}"/>
              </a:ext>
            </a:extLst>
          </p:cNvPr>
          <p:cNvPicPr>
            <a:picLocks noChangeAspect="1"/>
          </p:cNvPicPr>
          <p:nvPr/>
        </p:nvPicPr>
        <p:blipFill rotWithShape="1">
          <a:blip r:embed="rId3"/>
          <a:srcRect l="7866" r="13367"/>
          <a:stretch/>
        </p:blipFill>
        <p:spPr>
          <a:xfrm>
            <a:off x="646615" y="1616773"/>
            <a:ext cx="4581833" cy="3987879"/>
          </a:xfrm>
          <a:prstGeom prst="rect">
            <a:avLst/>
          </a:prstGeom>
        </p:spPr>
      </p:pic>
      <p:sp>
        <p:nvSpPr>
          <p:cNvPr id="3" name="Content Placeholder 19">
            <a:extLst>
              <a:ext uri="{FF2B5EF4-FFF2-40B4-BE49-F238E27FC236}">
                <a16:creationId xmlns:a16="http://schemas.microsoft.com/office/drawing/2014/main" id="{6D43696C-88D8-B100-79FA-A6014320B8EF}"/>
              </a:ext>
            </a:extLst>
          </p:cNvPr>
          <p:cNvSpPr>
            <a:spLocks noGrp="1"/>
          </p:cNvSpPr>
          <p:nvPr>
            <p:ph sz="quarter" idx="15"/>
          </p:nvPr>
        </p:nvSpPr>
        <p:spPr>
          <a:xfrm>
            <a:off x="5442332" y="1633002"/>
            <a:ext cx="3015867" cy="4059115"/>
          </a:xfrm>
        </p:spPr>
        <p:txBody>
          <a:bodyPr/>
          <a:lstStyle/>
          <a:p>
            <a:pPr lvl="2"/>
            <a:endParaRPr lang="en-US" dirty="0"/>
          </a:p>
          <a:p>
            <a:pPr lvl="2"/>
            <a:r>
              <a:rPr lang="en-US" dirty="0"/>
              <a:t>The South Ward Promise Neighborhood is a powerful collaborative effort of more than 25 organizations working together to invest in South Ward families. The South Ward Promise Neighborhood launched in 2018 with a U.S. Department of Education Promise Neighborhood grant. Partners offer free programs and services to ensure children receive support at every stage of development from prenatal to college and career. Our goal is to ensure every child growing up in the South Ward Promise Neighborhood will have access to high-quality early childhood centers, schools, healthcare, and housing. The South Ward Promise Neighborhood offers a system of family and community support services to ‘knock down walls and build up kids’ changing the course of generations to come, beginning with you!</a:t>
            </a:r>
          </a:p>
        </p:txBody>
      </p:sp>
      <p:pic>
        <p:nvPicPr>
          <p:cNvPr id="5" name="Graphic 4" descr="Open quotation mark with solid fill">
            <a:extLst>
              <a:ext uri="{FF2B5EF4-FFF2-40B4-BE49-F238E27FC236}">
                <a16:creationId xmlns:a16="http://schemas.microsoft.com/office/drawing/2014/main" id="{0BB5C15C-6184-3991-348E-042FEB13D6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5732" y="1556466"/>
            <a:ext cx="914400" cy="914400"/>
          </a:xfrm>
          <a:prstGeom prst="rect">
            <a:avLst/>
          </a:prstGeom>
        </p:spPr>
      </p:pic>
      <p:pic>
        <p:nvPicPr>
          <p:cNvPr id="7" name="Graphic 6" descr="Open quotation mark with solid fill">
            <a:extLst>
              <a:ext uri="{FF2B5EF4-FFF2-40B4-BE49-F238E27FC236}">
                <a16:creationId xmlns:a16="http://schemas.microsoft.com/office/drawing/2014/main" id="{798DB652-1CF7-AE5E-E7BB-0BB8FD357D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040185" y="4879627"/>
            <a:ext cx="914400" cy="914400"/>
          </a:xfrm>
          <a:prstGeom prst="rect">
            <a:avLst/>
          </a:prstGeom>
        </p:spPr>
      </p:pic>
    </p:spTree>
    <p:extLst>
      <p:ext uri="{BB962C8B-B14F-4D97-AF65-F5344CB8AC3E}">
        <p14:creationId xmlns:p14="http://schemas.microsoft.com/office/powerpoint/2010/main" val="79807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t>contact information</a:t>
            </a:r>
          </a:p>
          <a:p>
            <a:pPr lvl="1"/>
            <a:r>
              <a:rPr lang="en-US"/>
              <a:t>For more info, please contact us at</a:t>
            </a:r>
          </a:p>
          <a:p>
            <a:endParaRPr lang="en-US"/>
          </a:p>
          <a:p>
            <a:pPr lvl="1"/>
            <a:r>
              <a:rPr lang="en-US"/>
              <a:t>Caroline Taggart</a:t>
            </a:r>
          </a:p>
          <a:p>
            <a:pPr lvl="1"/>
            <a:r>
              <a:rPr lang="en-US"/>
              <a:t>Via Evaluation</a:t>
            </a:r>
          </a:p>
          <a:p>
            <a:pPr lvl="1"/>
            <a:r>
              <a:rPr lang="en-US">
                <a:hlinkClick r:id="rId2"/>
              </a:rPr>
              <a:t>caroline@viaeval.com</a:t>
            </a:r>
            <a:endParaRPr lang="en-US"/>
          </a:p>
          <a:p>
            <a:pPr lvl="1"/>
            <a:r>
              <a:rPr lang="en-US"/>
              <a:t>716.362.0627</a:t>
            </a:r>
          </a:p>
          <a:p>
            <a:endParaRPr lang="en-US"/>
          </a:p>
          <a:p>
            <a:endParaRPr lang="en-US"/>
          </a:p>
          <a:p>
            <a:endParaRPr lang="en-US"/>
          </a:p>
        </p:txBody>
      </p:sp>
      <p:sp>
        <p:nvSpPr>
          <p:cNvPr id="2" name="Text Placeholder 1"/>
          <p:cNvSpPr>
            <a:spLocks noGrp="1"/>
          </p:cNvSpPr>
          <p:nvPr>
            <p:ph type="body" sz="quarter" idx="11"/>
          </p:nvPr>
        </p:nvSpPr>
        <p:spPr/>
        <p:txBody>
          <a:bodyPr/>
          <a:lstStyle/>
          <a:p>
            <a:r>
              <a:rPr lang="en-US"/>
              <a:t>thank you</a:t>
            </a:r>
          </a:p>
        </p:txBody>
      </p:sp>
    </p:spTree>
    <p:extLst>
      <p:ext uri="{BB962C8B-B14F-4D97-AF65-F5344CB8AC3E}">
        <p14:creationId xmlns:p14="http://schemas.microsoft.com/office/powerpoint/2010/main" val="163804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685800" y="6165890"/>
            <a:ext cx="1229008" cy="119062"/>
            <a:chOff x="685800" y="6165890"/>
            <a:chExt cx="1229008" cy="119062"/>
          </a:xfrm>
          <a:solidFill>
            <a:schemeClr val="accent2">
              <a:lumMod val="50000"/>
            </a:schemeClr>
          </a:solidFill>
        </p:grpSpPr>
        <p:sp>
          <p:nvSpPr>
            <p:cNvPr id="25"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2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grpSp>
      <p:sp>
        <p:nvSpPr>
          <p:cNvPr id="6" name="Title 11">
            <a:extLst>
              <a:ext uri="{FF2B5EF4-FFF2-40B4-BE49-F238E27FC236}">
                <a16:creationId xmlns:a16="http://schemas.microsoft.com/office/drawing/2014/main" id="{709DA7F0-4E50-7F52-2748-40D28ED47563}"/>
              </a:ext>
            </a:extLst>
          </p:cNvPr>
          <p:cNvSpPr txBox="1">
            <a:spLocks/>
          </p:cNvSpPr>
          <p:nvPr/>
        </p:nvSpPr>
        <p:spPr>
          <a:xfrm>
            <a:off x="645964" y="1165883"/>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a:t>where is the South Ward Promise Neighborhood? </a:t>
            </a:r>
          </a:p>
        </p:txBody>
      </p:sp>
      <p:sp>
        <p:nvSpPr>
          <p:cNvPr id="8" name="Text Placeholder 29">
            <a:extLst>
              <a:ext uri="{FF2B5EF4-FFF2-40B4-BE49-F238E27FC236}">
                <a16:creationId xmlns:a16="http://schemas.microsoft.com/office/drawing/2014/main" id="{8F56A52E-EA2A-48BA-42AE-0627B4B4097F}"/>
              </a:ext>
            </a:extLst>
          </p:cNvPr>
          <p:cNvSpPr txBox="1">
            <a:spLocks/>
          </p:cNvSpPr>
          <p:nvPr/>
        </p:nvSpPr>
        <p:spPr>
          <a:xfrm>
            <a:off x="645964" y="713935"/>
            <a:ext cx="7772400" cy="451948"/>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a:t>introduction</a:t>
            </a:r>
          </a:p>
        </p:txBody>
      </p:sp>
      <p:sp>
        <p:nvSpPr>
          <p:cNvPr id="9" name="TextBox 8">
            <a:extLst>
              <a:ext uri="{FF2B5EF4-FFF2-40B4-BE49-F238E27FC236}">
                <a16:creationId xmlns:a16="http://schemas.microsoft.com/office/drawing/2014/main" id="{C57183A2-E41B-E914-3CBE-57B0E7198BBD}"/>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intro</a:t>
            </a:r>
          </a:p>
        </p:txBody>
      </p:sp>
      <p:sp>
        <p:nvSpPr>
          <p:cNvPr id="10" name="TextBox 9">
            <a:extLst>
              <a:ext uri="{FF2B5EF4-FFF2-40B4-BE49-F238E27FC236}">
                <a16:creationId xmlns:a16="http://schemas.microsoft.com/office/drawing/2014/main" id="{ECEF4BE7-6635-5BEB-8DC7-F618803B05EC}"/>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1" name="TextBox 10">
            <a:extLst>
              <a:ext uri="{FF2B5EF4-FFF2-40B4-BE49-F238E27FC236}">
                <a16:creationId xmlns:a16="http://schemas.microsoft.com/office/drawing/2014/main" id="{7223623A-D570-A45F-5BC6-8478BD2636FB}"/>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2" name="TextBox 11">
            <a:extLst>
              <a:ext uri="{FF2B5EF4-FFF2-40B4-BE49-F238E27FC236}">
                <a16:creationId xmlns:a16="http://schemas.microsoft.com/office/drawing/2014/main" id="{99785677-D138-65A1-CA4A-FDAE2660667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3" name="TextBox 12">
            <a:extLst>
              <a:ext uri="{FF2B5EF4-FFF2-40B4-BE49-F238E27FC236}">
                <a16:creationId xmlns:a16="http://schemas.microsoft.com/office/drawing/2014/main" id="{9FC33109-E19E-0F71-D1D1-AB5C4B6A6846}"/>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4" name="TextBox 13">
            <a:extLst>
              <a:ext uri="{FF2B5EF4-FFF2-40B4-BE49-F238E27FC236}">
                <a16:creationId xmlns:a16="http://schemas.microsoft.com/office/drawing/2014/main" id="{731F99B5-EA86-89D8-4CAB-AFB10BEB3D7B}"/>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pic>
        <p:nvPicPr>
          <p:cNvPr id="3" name="Picture 2">
            <a:extLst>
              <a:ext uri="{FF2B5EF4-FFF2-40B4-BE49-F238E27FC236}">
                <a16:creationId xmlns:a16="http://schemas.microsoft.com/office/drawing/2014/main" id="{81BB87C5-5129-F758-F861-E00256044FFC}"/>
              </a:ext>
            </a:extLst>
          </p:cNvPr>
          <p:cNvPicPr>
            <a:picLocks noChangeAspect="1"/>
          </p:cNvPicPr>
          <p:nvPr/>
        </p:nvPicPr>
        <p:blipFill>
          <a:blip r:embed="rId3"/>
          <a:stretch>
            <a:fillRect/>
          </a:stretch>
        </p:blipFill>
        <p:spPr>
          <a:xfrm>
            <a:off x="4420228" y="1617831"/>
            <a:ext cx="3998136" cy="4291193"/>
          </a:xfrm>
          <a:prstGeom prst="rect">
            <a:avLst/>
          </a:prstGeom>
        </p:spPr>
      </p:pic>
      <p:sp>
        <p:nvSpPr>
          <p:cNvPr id="4" name="Content Placeholder 19">
            <a:extLst>
              <a:ext uri="{FF2B5EF4-FFF2-40B4-BE49-F238E27FC236}">
                <a16:creationId xmlns:a16="http://schemas.microsoft.com/office/drawing/2014/main" id="{7AB7EF85-339C-A1F4-55CA-B0BD37B799F7}"/>
              </a:ext>
            </a:extLst>
          </p:cNvPr>
          <p:cNvSpPr>
            <a:spLocks noGrp="1"/>
          </p:cNvSpPr>
          <p:nvPr>
            <p:ph sz="quarter" idx="15"/>
          </p:nvPr>
        </p:nvSpPr>
        <p:spPr>
          <a:xfrm>
            <a:off x="645964" y="1617831"/>
            <a:ext cx="3610778" cy="4059115"/>
          </a:xfrm>
        </p:spPr>
        <p:txBody>
          <a:bodyPr/>
          <a:lstStyle/>
          <a:p>
            <a:pPr lvl="2"/>
            <a:endParaRPr lang="en-US" dirty="0"/>
          </a:p>
          <a:p>
            <a:pPr lvl="2"/>
            <a:endParaRPr lang="en-US" dirty="0"/>
          </a:p>
          <a:p>
            <a:pPr lvl="2"/>
            <a:r>
              <a:rPr lang="en-US" dirty="0"/>
              <a:t>The South Ward Promise Neighborhood includes the 4 neighborhoods within the South Ward. The prior round of grant funding focused on Upper Clinton Hill and Dayton, while the current round of funding focused on Lower Clinton Hill and Weequahic. </a:t>
            </a:r>
          </a:p>
          <a:p>
            <a:pPr lvl="2"/>
            <a:r>
              <a:rPr lang="en-US" dirty="0"/>
              <a:t>The zip codes 07108 and 07112 are the primary zip codes within the currently-funded South Ward Promise Neighborhood. </a:t>
            </a:r>
          </a:p>
        </p:txBody>
      </p:sp>
    </p:spTree>
    <p:extLst>
      <p:ext uri="{BB962C8B-B14F-4D97-AF65-F5344CB8AC3E}">
        <p14:creationId xmlns:p14="http://schemas.microsoft.com/office/powerpoint/2010/main" val="199313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9601ED51-D8A8-DD0C-7E98-679D66F5BE2D}"/>
              </a:ext>
            </a:extLst>
          </p:cNvPr>
          <p:cNvSpPr/>
          <p:nvPr/>
        </p:nvSpPr>
        <p:spPr>
          <a:xfrm>
            <a:off x="1445006" y="3414573"/>
            <a:ext cx="1401632" cy="454833"/>
          </a:xfrm>
          <a:prstGeom prst="downArrowCallout">
            <a:avLst/>
          </a:prstGeom>
          <a:pattFill prst="dkUpDiag">
            <a:fgClr>
              <a:schemeClr val="tx2">
                <a:lumMod val="75000"/>
                <a:lumOff val="25000"/>
              </a:schemeClr>
            </a:fgClr>
            <a:bgClr>
              <a:schemeClr val="tx2">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17"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685800" y="6165890"/>
            <a:ext cx="1229008" cy="119062"/>
            <a:chOff x="685800" y="6165890"/>
            <a:chExt cx="1229008" cy="119062"/>
          </a:xfrm>
          <a:solidFill>
            <a:schemeClr val="accent2">
              <a:lumMod val="50000"/>
            </a:schemeClr>
          </a:solidFill>
        </p:grpSpPr>
        <p:sp>
          <p:nvSpPr>
            <p:cNvPr id="25"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2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grpSp>
      <p:sp>
        <p:nvSpPr>
          <p:cNvPr id="6" name="Title 11">
            <a:extLst>
              <a:ext uri="{FF2B5EF4-FFF2-40B4-BE49-F238E27FC236}">
                <a16:creationId xmlns:a16="http://schemas.microsoft.com/office/drawing/2014/main" id="{709DA7F0-4E50-7F52-2748-40D28ED47563}"/>
              </a:ext>
            </a:extLst>
          </p:cNvPr>
          <p:cNvSpPr txBox="1">
            <a:spLocks/>
          </p:cNvSpPr>
          <p:nvPr/>
        </p:nvSpPr>
        <p:spPr>
          <a:xfrm>
            <a:off x="645964" y="1165883"/>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when are we collecting data? </a:t>
            </a:r>
          </a:p>
        </p:txBody>
      </p:sp>
      <p:sp>
        <p:nvSpPr>
          <p:cNvPr id="8" name="Text Placeholder 29">
            <a:extLst>
              <a:ext uri="{FF2B5EF4-FFF2-40B4-BE49-F238E27FC236}">
                <a16:creationId xmlns:a16="http://schemas.microsoft.com/office/drawing/2014/main" id="{8F56A52E-EA2A-48BA-42AE-0627B4B4097F}"/>
              </a:ext>
            </a:extLst>
          </p:cNvPr>
          <p:cNvSpPr txBox="1">
            <a:spLocks/>
          </p:cNvSpPr>
          <p:nvPr/>
        </p:nvSpPr>
        <p:spPr>
          <a:xfrm>
            <a:off x="645964" y="713935"/>
            <a:ext cx="7772400" cy="451948"/>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a:t>introduction</a:t>
            </a:r>
          </a:p>
        </p:txBody>
      </p:sp>
      <p:sp>
        <p:nvSpPr>
          <p:cNvPr id="9" name="TextBox 8">
            <a:extLst>
              <a:ext uri="{FF2B5EF4-FFF2-40B4-BE49-F238E27FC236}">
                <a16:creationId xmlns:a16="http://schemas.microsoft.com/office/drawing/2014/main" id="{C57183A2-E41B-E914-3CBE-57B0E7198BBD}"/>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intro</a:t>
            </a:r>
          </a:p>
        </p:txBody>
      </p:sp>
      <p:sp>
        <p:nvSpPr>
          <p:cNvPr id="10" name="TextBox 9">
            <a:extLst>
              <a:ext uri="{FF2B5EF4-FFF2-40B4-BE49-F238E27FC236}">
                <a16:creationId xmlns:a16="http://schemas.microsoft.com/office/drawing/2014/main" id="{ECEF4BE7-6635-5BEB-8DC7-F618803B05EC}"/>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1" name="TextBox 10">
            <a:extLst>
              <a:ext uri="{FF2B5EF4-FFF2-40B4-BE49-F238E27FC236}">
                <a16:creationId xmlns:a16="http://schemas.microsoft.com/office/drawing/2014/main" id="{7223623A-D570-A45F-5BC6-8478BD2636FB}"/>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2" name="TextBox 11">
            <a:extLst>
              <a:ext uri="{FF2B5EF4-FFF2-40B4-BE49-F238E27FC236}">
                <a16:creationId xmlns:a16="http://schemas.microsoft.com/office/drawing/2014/main" id="{99785677-D138-65A1-CA4A-FDAE2660667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3" name="TextBox 12">
            <a:extLst>
              <a:ext uri="{FF2B5EF4-FFF2-40B4-BE49-F238E27FC236}">
                <a16:creationId xmlns:a16="http://schemas.microsoft.com/office/drawing/2014/main" id="{9FC33109-E19E-0F71-D1D1-AB5C4B6A6846}"/>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4" name="TextBox 13">
            <a:extLst>
              <a:ext uri="{FF2B5EF4-FFF2-40B4-BE49-F238E27FC236}">
                <a16:creationId xmlns:a16="http://schemas.microsoft.com/office/drawing/2014/main" id="{731F99B5-EA86-89D8-4CAB-AFB10BEB3D7B}"/>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grpSp>
        <p:nvGrpSpPr>
          <p:cNvPr id="72" name="Group 71">
            <a:extLst>
              <a:ext uri="{FF2B5EF4-FFF2-40B4-BE49-F238E27FC236}">
                <a16:creationId xmlns:a16="http://schemas.microsoft.com/office/drawing/2014/main" id="{86CE9A8F-E927-54FC-A5B5-C291F179C522}"/>
              </a:ext>
            </a:extLst>
          </p:cNvPr>
          <p:cNvGrpSpPr/>
          <p:nvPr/>
        </p:nvGrpSpPr>
        <p:grpSpPr>
          <a:xfrm>
            <a:off x="353973" y="2457957"/>
            <a:ext cx="8646025" cy="1520835"/>
            <a:chOff x="340796" y="2265171"/>
            <a:chExt cx="8646025" cy="1520835"/>
          </a:xfrm>
        </p:grpSpPr>
        <p:grpSp>
          <p:nvGrpSpPr>
            <p:cNvPr id="47" name="Group 46">
              <a:extLst>
                <a:ext uri="{FF2B5EF4-FFF2-40B4-BE49-F238E27FC236}">
                  <a16:creationId xmlns:a16="http://schemas.microsoft.com/office/drawing/2014/main" id="{8FD7F998-D492-1066-E82C-E414C2A0D6B1}"/>
                </a:ext>
              </a:extLst>
            </p:cNvPr>
            <p:cNvGrpSpPr/>
            <p:nvPr/>
          </p:nvGrpSpPr>
          <p:grpSpPr>
            <a:xfrm>
              <a:off x="340796" y="2265171"/>
              <a:ext cx="8646025" cy="1520835"/>
              <a:chOff x="288821" y="3843660"/>
              <a:chExt cx="8646025" cy="1520835"/>
            </a:xfrm>
          </p:grpSpPr>
          <p:grpSp>
            <p:nvGrpSpPr>
              <p:cNvPr id="36" name="Group 35">
                <a:extLst>
                  <a:ext uri="{FF2B5EF4-FFF2-40B4-BE49-F238E27FC236}">
                    <a16:creationId xmlns:a16="http://schemas.microsoft.com/office/drawing/2014/main" id="{1BD249B4-7184-1995-AFF1-8700D34FF51F}"/>
                  </a:ext>
                </a:extLst>
              </p:cNvPr>
              <p:cNvGrpSpPr/>
              <p:nvPr/>
            </p:nvGrpSpPr>
            <p:grpSpPr>
              <a:xfrm>
                <a:off x="288821" y="3843660"/>
                <a:ext cx="8646025" cy="1520835"/>
                <a:chOff x="323193" y="3918475"/>
                <a:chExt cx="8646025" cy="1520835"/>
              </a:xfrm>
            </p:grpSpPr>
            <p:grpSp>
              <p:nvGrpSpPr>
                <p:cNvPr id="26" name="Group 25">
                  <a:extLst>
                    <a:ext uri="{FF2B5EF4-FFF2-40B4-BE49-F238E27FC236}">
                      <a16:creationId xmlns:a16="http://schemas.microsoft.com/office/drawing/2014/main" id="{CD7CF862-418C-1633-1D32-1F70091FF652}"/>
                    </a:ext>
                  </a:extLst>
                </p:cNvPr>
                <p:cNvGrpSpPr/>
                <p:nvPr/>
              </p:nvGrpSpPr>
              <p:grpSpPr>
                <a:xfrm>
                  <a:off x="1398282" y="3918475"/>
                  <a:ext cx="7570936" cy="1520835"/>
                  <a:chOff x="685800" y="4445000"/>
                  <a:chExt cx="8356600" cy="1520835"/>
                </a:xfrm>
              </p:grpSpPr>
              <p:sp>
                <p:nvSpPr>
                  <p:cNvPr id="28" name="Arrow: Right 27">
                    <a:extLst>
                      <a:ext uri="{FF2B5EF4-FFF2-40B4-BE49-F238E27FC236}">
                        <a16:creationId xmlns:a16="http://schemas.microsoft.com/office/drawing/2014/main" id="{D6C2156F-545B-2CA9-B316-012940026C3E}"/>
                      </a:ext>
                    </a:extLst>
                  </p:cNvPr>
                  <p:cNvSpPr/>
                  <p:nvPr/>
                </p:nvSpPr>
                <p:spPr>
                  <a:xfrm>
                    <a:off x="685800" y="4445000"/>
                    <a:ext cx="8356600" cy="1520835"/>
                  </a:xfrm>
                  <a:prstGeom prst="rightArrow">
                    <a:avLst>
                      <a:gd name="adj1" fmla="val 50000"/>
                      <a:gd name="adj2" fmla="val 38309"/>
                    </a:avLst>
                  </a:prstGeom>
                  <a:pattFill prst="dkUpDiag">
                    <a:fgClr>
                      <a:schemeClr val="accent5">
                        <a:lumMod val="75000"/>
                      </a:schemeClr>
                    </a:fgClr>
                    <a:bgClr>
                      <a:schemeClr val="accent5">
                        <a:lumMod val="50000"/>
                      </a:schemeClr>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29" name="TextBox 28">
                    <a:extLst>
                      <a:ext uri="{FF2B5EF4-FFF2-40B4-BE49-F238E27FC236}">
                        <a16:creationId xmlns:a16="http://schemas.microsoft.com/office/drawing/2014/main" id="{7F58C987-9474-2D99-4B32-726A7F64851F}"/>
                      </a:ext>
                    </a:extLst>
                  </p:cNvPr>
                  <p:cNvSpPr txBox="1"/>
                  <p:nvPr/>
                </p:nvSpPr>
                <p:spPr>
                  <a:xfrm>
                    <a:off x="975645" y="5027661"/>
                    <a:ext cx="969467" cy="302390"/>
                  </a:xfrm>
                  <a:prstGeom prst="rect">
                    <a:avLst/>
                  </a:prstGeom>
                  <a:noFill/>
                </p:spPr>
                <p:txBody>
                  <a:bodyPr wrap="square" lIns="0" tIns="0" rIns="0" bIns="0" rtlCol="0">
                    <a:spAutoFit/>
                  </a:bodyPr>
                  <a:lstStyle/>
                  <a:p>
                    <a:pPr algn="ctr">
                      <a:lnSpc>
                        <a:spcPct val="120000"/>
                      </a:lnSpc>
                    </a:pPr>
                    <a:r>
                      <a:rPr lang="en-US" b="1">
                        <a:solidFill>
                          <a:schemeClr val="bg1"/>
                        </a:solidFill>
                      </a:rPr>
                      <a:t>2022-23</a:t>
                    </a:r>
                  </a:p>
                </p:txBody>
              </p:sp>
              <p:sp>
                <p:nvSpPr>
                  <p:cNvPr id="30" name="TextBox 29">
                    <a:extLst>
                      <a:ext uri="{FF2B5EF4-FFF2-40B4-BE49-F238E27FC236}">
                        <a16:creationId xmlns:a16="http://schemas.microsoft.com/office/drawing/2014/main" id="{7F614E4C-6A72-558A-55E7-95791D157298}"/>
                      </a:ext>
                    </a:extLst>
                  </p:cNvPr>
                  <p:cNvSpPr txBox="1"/>
                  <p:nvPr/>
                </p:nvSpPr>
                <p:spPr>
                  <a:xfrm>
                    <a:off x="2571475" y="5026183"/>
                    <a:ext cx="969467" cy="302390"/>
                  </a:xfrm>
                  <a:prstGeom prst="rect">
                    <a:avLst/>
                  </a:prstGeom>
                  <a:noFill/>
                </p:spPr>
                <p:txBody>
                  <a:bodyPr wrap="square" lIns="0" tIns="0" rIns="0" bIns="0" rtlCol="0">
                    <a:spAutoFit/>
                  </a:bodyPr>
                  <a:lstStyle/>
                  <a:p>
                    <a:pPr algn="ctr">
                      <a:lnSpc>
                        <a:spcPct val="120000"/>
                      </a:lnSpc>
                    </a:pPr>
                    <a:r>
                      <a:rPr lang="en-US" b="1">
                        <a:solidFill>
                          <a:schemeClr val="bg1"/>
                        </a:solidFill>
                      </a:rPr>
                      <a:t>2023-24</a:t>
                    </a:r>
                  </a:p>
                </p:txBody>
              </p:sp>
              <p:sp>
                <p:nvSpPr>
                  <p:cNvPr id="31" name="TextBox 30">
                    <a:extLst>
                      <a:ext uri="{FF2B5EF4-FFF2-40B4-BE49-F238E27FC236}">
                        <a16:creationId xmlns:a16="http://schemas.microsoft.com/office/drawing/2014/main" id="{6037A768-AA02-9FB5-1E8A-AE9B8C92650E}"/>
                      </a:ext>
                    </a:extLst>
                  </p:cNvPr>
                  <p:cNvSpPr txBox="1"/>
                  <p:nvPr/>
                </p:nvSpPr>
                <p:spPr>
                  <a:xfrm>
                    <a:off x="4167304" y="5026183"/>
                    <a:ext cx="969467" cy="302390"/>
                  </a:xfrm>
                  <a:prstGeom prst="rect">
                    <a:avLst/>
                  </a:prstGeom>
                  <a:noFill/>
                </p:spPr>
                <p:txBody>
                  <a:bodyPr wrap="square" lIns="0" tIns="0" rIns="0" bIns="0" rtlCol="0">
                    <a:spAutoFit/>
                  </a:bodyPr>
                  <a:lstStyle/>
                  <a:p>
                    <a:pPr algn="ctr">
                      <a:lnSpc>
                        <a:spcPct val="120000"/>
                      </a:lnSpc>
                    </a:pPr>
                    <a:r>
                      <a:rPr lang="en-US" b="1">
                        <a:solidFill>
                          <a:schemeClr val="bg1"/>
                        </a:solidFill>
                      </a:rPr>
                      <a:t>2024-25</a:t>
                    </a:r>
                  </a:p>
                </p:txBody>
              </p:sp>
              <p:sp>
                <p:nvSpPr>
                  <p:cNvPr id="32" name="TextBox 31">
                    <a:extLst>
                      <a:ext uri="{FF2B5EF4-FFF2-40B4-BE49-F238E27FC236}">
                        <a16:creationId xmlns:a16="http://schemas.microsoft.com/office/drawing/2014/main" id="{13E37328-2E53-7F88-BF6E-A01D7F4F9381}"/>
                      </a:ext>
                    </a:extLst>
                  </p:cNvPr>
                  <p:cNvSpPr txBox="1"/>
                  <p:nvPr/>
                </p:nvSpPr>
                <p:spPr>
                  <a:xfrm>
                    <a:off x="5763133" y="5026182"/>
                    <a:ext cx="969467" cy="302390"/>
                  </a:xfrm>
                  <a:prstGeom prst="rect">
                    <a:avLst/>
                  </a:prstGeom>
                  <a:noFill/>
                </p:spPr>
                <p:txBody>
                  <a:bodyPr wrap="square" lIns="0" tIns="0" rIns="0" bIns="0" rtlCol="0">
                    <a:spAutoFit/>
                  </a:bodyPr>
                  <a:lstStyle/>
                  <a:p>
                    <a:pPr algn="ctr">
                      <a:lnSpc>
                        <a:spcPct val="120000"/>
                      </a:lnSpc>
                    </a:pPr>
                    <a:r>
                      <a:rPr lang="en-US" b="1">
                        <a:solidFill>
                          <a:schemeClr val="bg1"/>
                        </a:solidFill>
                      </a:rPr>
                      <a:t>2025-26</a:t>
                    </a:r>
                  </a:p>
                </p:txBody>
              </p:sp>
              <p:sp>
                <p:nvSpPr>
                  <p:cNvPr id="33" name="TextBox 32">
                    <a:extLst>
                      <a:ext uri="{FF2B5EF4-FFF2-40B4-BE49-F238E27FC236}">
                        <a16:creationId xmlns:a16="http://schemas.microsoft.com/office/drawing/2014/main" id="{5864FAE3-5755-68F5-B288-6B846383A16C}"/>
                      </a:ext>
                    </a:extLst>
                  </p:cNvPr>
                  <p:cNvSpPr txBox="1"/>
                  <p:nvPr/>
                </p:nvSpPr>
                <p:spPr>
                  <a:xfrm>
                    <a:off x="7295463" y="5027661"/>
                    <a:ext cx="969467" cy="302390"/>
                  </a:xfrm>
                  <a:prstGeom prst="rect">
                    <a:avLst/>
                  </a:prstGeom>
                  <a:noFill/>
                </p:spPr>
                <p:txBody>
                  <a:bodyPr wrap="square" lIns="0" tIns="0" rIns="0" bIns="0" rtlCol="0">
                    <a:spAutoFit/>
                  </a:bodyPr>
                  <a:lstStyle/>
                  <a:p>
                    <a:pPr algn="ctr">
                      <a:lnSpc>
                        <a:spcPct val="120000"/>
                      </a:lnSpc>
                    </a:pPr>
                    <a:r>
                      <a:rPr lang="en-US" b="1">
                        <a:solidFill>
                          <a:schemeClr val="bg1"/>
                        </a:solidFill>
                      </a:rPr>
                      <a:t>2026-27</a:t>
                    </a:r>
                  </a:p>
                </p:txBody>
              </p:sp>
            </p:grpSp>
            <p:sp>
              <p:nvSpPr>
                <p:cNvPr id="34" name="Rectangle 33">
                  <a:extLst>
                    <a:ext uri="{FF2B5EF4-FFF2-40B4-BE49-F238E27FC236}">
                      <a16:creationId xmlns:a16="http://schemas.microsoft.com/office/drawing/2014/main" id="{700CF1DE-CE8D-2C52-CAEF-C068FE005220}"/>
                    </a:ext>
                  </a:extLst>
                </p:cNvPr>
                <p:cNvSpPr/>
                <p:nvPr/>
              </p:nvSpPr>
              <p:spPr>
                <a:xfrm>
                  <a:off x="323193" y="4300848"/>
                  <a:ext cx="1059004" cy="764942"/>
                </a:xfrm>
                <a:prstGeom prst="rect">
                  <a:avLst/>
                </a:prstGeom>
                <a:pattFill prst="dkUpDiag">
                  <a:fgClr>
                    <a:schemeClr val="bg2">
                      <a:lumMod val="50000"/>
                    </a:schemeClr>
                  </a:fgClr>
                  <a:bgClr>
                    <a:schemeClr val="bg2">
                      <a:lumMod val="65000"/>
                    </a:schemeClr>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35" name="TextBox 34">
                  <a:extLst>
                    <a:ext uri="{FF2B5EF4-FFF2-40B4-BE49-F238E27FC236}">
                      <a16:creationId xmlns:a16="http://schemas.microsoft.com/office/drawing/2014/main" id="{1AA26B90-1C1F-DA53-CE2E-9C4CE9400D2E}"/>
                    </a:ext>
                  </a:extLst>
                </p:cNvPr>
                <p:cNvSpPr txBox="1"/>
                <p:nvPr/>
              </p:nvSpPr>
              <p:spPr>
                <a:xfrm>
                  <a:off x="400250" y="4501136"/>
                  <a:ext cx="878320" cy="302390"/>
                </a:xfrm>
                <a:prstGeom prst="rect">
                  <a:avLst/>
                </a:prstGeom>
                <a:noFill/>
              </p:spPr>
              <p:txBody>
                <a:bodyPr wrap="square" lIns="0" tIns="0" rIns="0" bIns="0" rtlCol="0">
                  <a:spAutoFit/>
                </a:bodyPr>
                <a:lstStyle/>
                <a:p>
                  <a:pPr algn="ctr">
                    <a:lnSpc>
                      <a:spcPct val="120000"/>
                    </a:lnSpc>
                  </a:pPr>
                  <a:r>
                    <a:rPr lang="en-US" b="1">
                      <a:solidFill>
                        <a:schemeClr val="bg1"/>
                      </a:solidFill>
                    </a:rPr>
                    <a:t>2021-22</a:t>
                  </a:r>
                </a:p>
              </p:txBody>
            </p:sp>
          </p:grpSp>
          <p:cxnSp>
            <p:nvCxnSpPr>
              <p:cNvPr id="42" name="Straight Connector 41">
                <a:extLst>
                  <a:ext uri="{FF2B5EF4-FFF2-40B4-BE49-F238E27FC236}">
                    <a16:creationId xmlns:a16="http://schemas.microsoft.com/office/drawing/2014/main" id="{F1D0D203-5979-4435-7114-C5D82DFFC0DF}"/>
                  </a:ext>
                </a:extLst>
              </p:cNvPr>
              <p:cNvCxnSpPr/>
              <p:nvPr/>
            </p:nvCxnSpPr>
            <p:spPr>
              <a:xfrm>
                <a:off x="2793513" y="4406914"/>
                <a:ext cx="0" cy="383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219F95D-F05A-8D22-D95C-900F9C394B91}"/>
                  </a:ext>
                </a:extLst>
              </p:cNvPr>
              <p:cNvCxnSpPr/>
              <p:nvPr/>
            </p:nvCxnSpPr>
            <p:spPr>
              <a:xfrm>
                <a:off x="4260272" y="4380256"/>
                <a:ext cx="0" cy="383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1ACE52-FC03-9B6B-D2CB-3A745F519B28}"/>
                  </a:ext>
                </a:extLst>
              </p:cNvPr>
              <p:cNvCxnSpPr/>
              <p:nvPr/>
            </p:nvCxnSpPr>
            <p:spPr>
              <a:xfrm>
                <a:off x="5685100" y="4400182"/>
                <a:ext cx="0" cy="383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395568-2B6D-55E1-4B69-7F0ACEF4E212}"/>
                  </a:ext>
                </a:extLst>
              </p:cNvPr>
              <p:cNvCxnSpPr/>
              <p:nvPr/>
            </p:nvCxnSpPr>
            <p:spPr>
              <a:xfrm>
                <a:off x="7081630" y="4378998"/>
                <a:ext cx="0" cy="383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56B7F09-90D7-E0A3-E79B-439187E36FA6}"/>
                </a:ext>
              </a:extLst>
            </p:cNvPr>
            <p:cNvSpPr txBox="1"/>
            <p:nvPr/>
          </p:nvSpPr>
          <p:spPr>
            <a:xfrm>
              <a:off x="540796" y="3087469"/>
              <a:ext cx="1229008" cy="235193"/>
            </a:xfrm>
            <a:prstGeom prst="rect">
              <a:avLst/>
            </a:prstGeom>
            <a:noFill/>
          </p:spPr>
          <p:txBody>
            <a:bodyPr wrap="square" lIns="0" tIns="0" rIns="0" bIns="0" rtlCol="0">
              <a:spAutoFit/>
            </a:bodyPr>
            <a:lstStyle/>
            <a:p>
              <a:pPr>
                <a:lnSpc>
                  <a:spcPct val="120000"/>
                </a:lnSpc>
              </a:pPr>
              <a:r>
                <a:rPr lang="en-US" sz="1400">
                  <a:solidFill>
                    <a:schemeClr val="bg1"/>
                  </a:solidFill>
                </a:rPr>
                <a:t>baseline</a:t>
              </a:r>
            </a:p>
          </p:txBody>
        </p:sp>
      </p:grpSp>
      <p:grpSp>
        <p:nvGrpSpPr>
          <p:cNvPr id="78" name="Group 77">
            <a:extLst>
              <a:ext uri="{FF2B5EF4-FFF2-40B4-BE49-F238E27FC236}">
                <a16:creationId xmlns:a16="http://schemas.microsoft.com/office/drawing/2014/main" id="{19FD8FBE-85F1-DC2D-FD9D-90FAEA95F329}"/>
              </a:ext>
            </a:extLst>
          </p:cNvPr>
          <p:cNvGrpSpPr/>
          <p:nvPr/>
        </p:nvGrpSpPr>
        <p:grpSpPr>
          <a:xfrm>
            <a:off x="659211" y="3895343"/>
            <a:ext cx="7772400" cy="454833"/>
            <a:chOff x="685800" y="4497453"/>
            <a:chExt cx="7772400" cy="454833"/>
          </a:xfrm>
        </p:grpSpPr>
        <p:sp>
          <p:nvSpPr>
            <p:cNvPr id="81" name="Rectangle 80">
              <a:extLst>
                <a:ext uri="{FF2B5EF4-FFF2-40B4-BE49-F238E27FC236}">
                  <a16:creationId xmlns:a16="http://schemas.microsoft.com/office/drawing/2014/main" id="{F7B18D9C-4D5B-6C78-2B2E-E3C07007C146}"/>
                </a:ext>
              </a:extLst>
            </p:cNvPr>
            <p:cNvSpPr/>
            <p:nvPr/>
          </p:nvSpPr>
          <p:spPr>
            <a:xfrm>
              <a:off x="685800" y="4497453"/>
              <a:ext cx="7772400" cy="454833"/>
            </a:xfrm>
            <a:prstGeom prst="rect">
              <a:avLst/>
            </a:prstGeom>
            <a:pattFill prst="dkUpDiag">
              <a:fgClr>
                <a:schemeClr val="accent2">
                  <a:lumMod val="20000"/>
                  <a:lumOff val="80000"/>
                </a:schemeClr>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accent2">
                    <a:lumMod val="75000"/>
                  </a:schemeClr>
                </a:solidFill>
                <a:latin typeface="Franklin Gothic Demi Cond" panose="020B0706030402020204" pitchFamily="34" charset="0"/>
              </a:endParaRPr>
            </a:p>
          </p:txBody>
        </p:sp>
        <p:sp>
          <p:nvSpPr>
            <p:cNvPr id="90" name="TextBox 89">
              <a:extLst>
                <a:ext uri="{FF2B5EF4-FFF2-40B4-BE49-F238E27FC236}">
                  <a16:creationId xmlns:a16="http://schemas.microsoft.com/office/drawing/2014/main" id="{E571D88A-ACEC-DC40-F888-E8BF10E1675A}"/>
                </a:ext>
              </a:extLst>
            </p:cNvPr>
            <p:cNvSpPr txBox="1"/>
            <p:nvPr/>
          </p:nvSpPr>
          <p:spPr>
            <a:xfrm>
              <a:off x="7746150" y="4557341"/>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Aug</a:t>
              </a:r>
            </a:p>
          </p:txBody>
        </p:sp>
        <p:sp>
          <p:nvSpPr>
            <p:cNvPr id="91" name="TextBox 90">
              <a:extLst>
                <a:ext uri="{FF2B5EF4-FFF2-40B4-BE49-F238E27FC236}">
                  <a16:creationId xmlns:a16="http://schemas.microsoft.com/office/drawing/2014/main" id="{FC59E438-748A-E66A-6513-A7830FAC5D72}"/>
                </a:ext>
              </a:extLst>
            </p:cNvPr>
            <p:cNvSpPr txBox="1"/>
            <p:nvPr/>
          </p:nvSpPr>
          <p:spPr>
            <a:xfrm>
              <a:off x="738978"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Sept</a:t>
              </a:r>
            </a:p>
          </p:txBody>
        </p:sp>
        <p:sp>
          <p:nvSpPr>
            <p:cNvPr id="92" name="TextBox 91">
              <a:extLst>
                <a:ext uri="{FF2B5EF4-FFF2-40B4-BE49-F238E27FC236}">
                  <a16:creationId xmlns:a16="http://schemas.microsoft.com/office/drawing/2014/main" id="{811E7DF0-3783-A342-3FD9-012D7075E685}"/>
                </a:ext>
              </a:extLst>
            </p:cNvPr>
            <p:cNvSpPr txBox="1"/>
            <p:nvPr/>
          </p:nvSpPr>
          <p:spPr>
            <a:xfrm>
              <a:off x="1374435"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Oct</a:t>
              </a:r>
            </a:p>
          </p:txBody>
        </p:sp>
        <p:sp>
          <p:nvSpPr>
            <p:cNvPr id="93" name="TextBox 92">
              <a:extLst>
                <a:ext uri="{FF2B5EF4-FFF2-40B4-BE49-F238E27FC236}">
                  <a16:creationId xmlns:a16="http://schemas.microsoft.com/office/drawing/2014/main" id="{71853853-94A1-E410-1681-82FD3A80051F}"/>
                </a:ext>
              </a:extLst>
            </p:cNvPr>
            <p:cNvSpPr txBox="1"/>
            <p:nvPr/>
          </p:nvSpPr>
          <p:spPr>
            <a:xfrm>
              <a:off x="2009892"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Nov</a:t>
              </a:r>
            </a:p>
          </p:txBody>
        </p:sp>
        <p:sp>
          <p:nvSpPr>
            <p:cNvPr id="94" name="TextBox 93">
              <a:extLst>
                <a:ext uri="{FF2B5EF4-FFF2-40B4-BE49-F238E27FC236}">
                  <a16:creationId xmlns:a16="http://schemas.microsoft.com/office/drawing/2014/main" id="{E7D3EC4C-A029-EA81-D5D4-4A5FBD4DA73D}"/>
                </a:ext>
              </a:extLst>
            </p:cNvPr>
            <p:cNvSpPr txBox="1"/>
            <p:nvPr/>
          </p:nvSpPr>
          <p:spPr>
            <a:xfrm>
              <a:off x="2645349"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Dec</a:t>
              </a:r>
            </a:p>
          </p:txBody>
        </p:sp>
        <p:sp>
          <p:nvSpPr>
            <p:cNvPr id="95" name="TextBox 94">
              <a:extLst>
                <a:ext uri="{FF2B5EF4-FFF2-40B4-BE49-F238E27FC236}">
                  <a16:creationId xmlns:a16="http://schemas.microsoft.com/office/drawing/2014/main" id="{4CA09B2B-0635-4319-7A18-72838055E26F}"/>
                </a:ext>
              </a:extLst>
            </p:cNvPr>
            <p:cNvSpPr txBox="1"/>
            <p:nvPr/>
          </p:nvSpPr>
          <p:spPr>
            <a:xfrm>
              <a:off x="3280806"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Jan</a:t>
              </a:r>
            </a:p>
          </p:txBody>
        </p:sp>
        <p:sp>
          <p:nvSpPr>
            <p:cNvPr id="96" name="TextBox 95">
              <a:extLst>
                <a:ext uri="{FF2B5EF4-FFF2-40B4-BE49-F238E27FC236}">
                  <a16:creationId xmlns:a16="http://schemas.microsoft.com/office/drawing/2014/main" id="{D27B82D7-B985-AEDD-A698-1431D1D1584E}"/>
                </a:ext>
              </a:extLst>
            </p:cNvPr>
            <p:cNvSpPr txBox="1"/>
            <p:nvPr/>
          </p:nvSpPr>
          <p:spPr>
            <a:xfrm>
              <a:off x="3916263"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Feb</a:t>
              </a:r>
            </a:p>
          </p:txBody>
        </p:sp>
        <p:sp>
          <p:nvSpPr>
            <p:cNvPr id="97" name="TextBox 96">
              <a:extLst>
                <a:ext uri="{FF2B5EF4-FFF2-40B4-BE49-F238E27FC236}">
                  <a16:creationId xmlns:a16="http://schemas.microsoft.com/office/drawing/2014/main" id="{5BB572C7-99B0-A955-D0D6-8786BF927F69}"/>
                </a:ext>
              </a:extLst>
            </p:cNvPr>
            <p:cNvSpPr txBox="1"/>
            <p:nvPr/>
          </p:nvSpPr>
          <p:spPr>
            <a:xfrm>
              <a:off x="4551720"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Mar</a:t>
              </a:r>
            </a:p>
          </p:txBody>
        </p:sp>
        <p:sp>
          <p:nvSpPr>
            <p:cNvPr id="98" name="TextBox 97">
              <a:extLst>
                <a:ext uri="{FF2B5EF4-FFF2-40B4-BE49-F238E27FC236}">
                  <a16:creationId xmlns:a16="http://schemas.microsoft.com/office/drawing/2014/main" id="{CCD65741-F5F3-E5C9-9EFC-EB99B76AE9EB}"/>
                </a:ext>
              </a:extLst>
            </p:cNvPr>
            <p:cNvSpPr txBox="1"/>
            <p:nvPr/>
          </p:nvSpPr>
          <p:spPr>
            <a:xfrm>
              <a:off x="5187177"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Apr</a:t>
              </a:r>
            </a:p>
          </p:txBody>
        </p:sp>
        <p:sp>
          <p:nvSpPr>
            <p:cNvPr id="99" name="TextBox 98">
              <a:extLst>
                <a:ext uri="{FF2B5EF4-FFF2-40B4-BE49-F238E27FC236}">
                  <a16:creationId xmlns:a16="http://schemas.microsoft.com/office/drawing/2014/main" id="{F0B4EEE0-98C1-80A1-A663-0D9C1E5C952A}"/>
                </a:ext>
              </a:extLst>
            </p:cNvPr>
            <p:cNvSpPr txBox="1"/>
            <p:nvPr/>
          </p:nvSpPr>
          <p:spPr>
            <a:xfrm>
              <a:off x="5822634"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May</a:t>
              </a:r>
            </a:p>
          </p:txBody>
        </p:sp>
        <p:sp>
          <p:nvSpPr>
            <p:cNvPr id="100" name="TextBox 99">
              <a:extLst>
                <a:ext uri="{FF2B5EF4-FFF2-40B4-BE49-F238E27FC236}">
                  <a16:creationId xmlns:a16="http://schemas.microsoft.com/office/drawing/2014/main" id="{E5EF6269-2EB8-1139-B393-FB0DA443680D}"/>
                </a:ext>
              </a:extLst>
            </p:cNvPr>
            <p:cNvSpPr txBox="1"/>
            <p:nvPr/>
          </p:nvSpPr>
          <p:spPr>
            <a:xfrm>
              <a:off x="6458091"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June</a:t>
              </a:r>
            </a:p>
          </p:txBody>
        </p:sp>
        <p:sp>
          <p:nvSpPr>
            <p:cNvPr id="101" name="TextBox 100">
              <a:extLst>
                <a:ext uri="{FF2B5EF4-FFF2-40B4-BE49-F238E27FC236}">
                  <a16:creationId xmlns:a16="http://schemas.microsoft.com/office/drawing/2014/main" id="{CEF4B480-DA79-0500-EB4F-877C36F77934}"/>
                </a:ext>
              </a:extLst>
            </p:cNvPr>
            <p:cNvSpPr txBox="1"/>
            <p:nvPr/>
          </p:nvSpPr>
          <p:spPr>
            <a:xfrm>
              <a:off x="7093543" y="4559334"/>
              <a:ext cx="542797" cy="302390"/>
            </a:xfrm>
            <a:prstGeom prst="rect">
              <a:avLst/>
            </a:prstGeom>
            <a:noFill/>
          </p:spPr>
          <p:txBody>
            <a:bodyPr wrap="square" lIns="0" tIns="0" rIns="0" bIns="0" rtlCol="0">
              <a:spAutoFit/>
            </a:bodyPr>
            <a:lstStyle/>
            <a:p>
              <a:pPr algn="ctr">
                <a:lnSpc>
                  <a:spcPct val="120000"/>
                </a:lnSpc>
              </a:pPr>
              <a:r>
                <a:rPr lang="en-US" b="1">
                  <a:solidFill>
                    <a:schemeClr val="accent2">
                      <a:lumMod val="75000"/>
                    </a:schemeClr>
                  </a:solidFill>
                </a:rPr>
                <a:t>July</a:t>
              </a:r>
            </a:p>
          </p:txBody>
        </p:sp>
      </p:grpSp>
      <p:grpSp>
        <p:nvGrpSpPr>
          <p:cNvPr id="115" name="Group 114">
            <a:extLst>
              <a:ext uri="{FF2B5EF4-FFF2-40B4-BE49-F238E27FC236}">
                <a16:creationId xmlns:a16="http://schemas.microsoft.com/office/drawing/2014/main" id="{AA1261E4-A39E-F991-D5A2-552AB551B4D8}"/>
              </a:ext>
            </a:extLst>
          </p:cNvPr>
          <p:cNvGrpSpPr/>
          <p:nvPr/>
        </p:nvGrpSpPr>
        <p:grpSpPr>
          <a:xfrm>
            <a:off x="1295666" y="4246151"/>
            <a:ext cx="2179230" cy="413536"/>
            <a:chOff x="1286935" y="5290061"/>
            <a:chExt cx="2179230" cy="413536"/>
          </a:xfrm>
        </p:grpSpPr>
        <p:sp>
          <p:nvSpPr>
            <p:cNvPr id="102" name="TextBox 101">
              <a:extLst>
                <a:ext uri="{FF2B5EF4-FFF2-40B4-BE49-F238E27FC236}">
                  <a16:creationId xmlns:a16="http://schemas.microsoft.com/office/drawing/2014/main" id="{2D8CF6F5-5830-12B8-3333-66ACD52AFB9E}"/>
                </a:ext>
              </a:extLst>
            </p:cNvPr>
            <p:cNvSpPr txBox="1"/>
            <p:nvPr/>
          </p:nvSpPr>
          <p:spPr>
            <a:xfrm>
              <a:off x="1347846" y="5459273"/>
              <a:ext cx="2118319"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K Readiness Assessment</a:t>
              </a:r>
            </a:p>
          </p:txBody>
        </p:sp>
        <p:grpSp>
          <p:nvGrpSpPr>
            <p:cNvPr id="113" name="Group 112">
              <a:extLst>
                <a:ext uri="{FF2B5EF4-FFF2-40B4-BE49-F238E27FC236}">
                  <a16:creationId xmlns:a16="http://schemas.microsoft.com/office/drawing/2014/main" id="{9E26D527-CB6E-CF60-D187-E419BE67B0E6}"/>
                </a:ext>
              </a:extLst>
            </p:cNvPr>
            <p:cNvGrpSpPr/>
            <p:nvPr/>
          </p:nvGrpSpPr>
          <p:grpSpPr>
            <a:xfrm>
              <a:off x="1286935" y="5290061"/>
              <a:ext cx="1844166" cy="413536"/>
              <a:chOff x="1286935" y="5290061"/>
              <a:chExt cx="1844166" cy="413536"/>
            </a:xfrm>
          </p:grpSpPr>
          <p:cxnSp>
            <p:nvCxnSpPr>
              <p:cNvPr id="109" name="Straight Connector 108">
                <a:extLst>
                  <a:ext uri="{FF2B5EF4-FFF2-40B4-BE49-F238E27FC236}">
                    <a16:creationId xmlns:a16="http://schemas.microsoft.com/office/drawing/2014/main" id="{EB622C29-3E92-96AD-FE22-64D2B54E0148}"/>
                  </a:ext>
                </a:extLst>
              </p:cNvPr>
              <p:cNvCxnSpPr>
                <a:cxnSpLocks/>
              </p:cNvCxnSpPr>
              <p:nvPr/>
            </p:nvCxnSpPr>
            <p:spPr>
              <a:xfrm>
                <a:off x="1287412" y="5703597"/>
                <a:ext cx="18436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F48E4E11-C28B-80ED-4BB3-62DD345F857B}"/>
                  </a:ext>
                </a:extLst>
              </p:cNvPr>
              <p:cNvCxnSpPr/>
              <p:nvPr/>
            </p:nvCxnSpPr>
            <p:spPr>
              <a:xfrm flipV="1">
                <a:off x="1286935" y="5290061"/>
                <a:ext cx="0" cy="406368"/>
              </a:xfrm>
              <a:prstGeom prst="straightConnector1">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34" name="Group 133">
            <a:extLst>
              <a:ext uri="{FF2B5EF4-FFF2-40B4-BE49-F238E27FC236}">
                <a16:creationId xmlns:a16="http://schemas.microsoft.com/office/drawing/2014/main" id="{C10F8705-1036-B15B-C615-543427DEF610}"/>
              </a:ext>
            </a:extLst>
          </p:cNvPr>
          <p:cNvGrpSpPr/>
          <p:nvPr/>
        </p:nvGrpSpPr>
        <p:grpSpPr>
          <a:xfrm>
            <a:off x="3801540" y="4259614"/>
            <a:ext cx="2179230" cy="413536"/>
            <a:chOff x="1286935" y="5290061"/>
            <a:chExt cx="2179230" cy="413536"/>
          </a:xfrm>
        </p:grpSpPr>
        <p:sp>
          <p:nvSpPr>
            <p:cNvPr id="135" name="TextBox 134">
              <a:extLst>
                <a:ext uri="{FF2B5EF4-FFF2-40B4-BE49-F238E27FC236}">
                  <a16:creationId xmlns:a16="http://schemas.microsoft.com/office/drawing/2014/main" id="{97556252-83FF-D62D-8707-4666461F7989}"/>
                </a:ext>
              </a:extLst>
            </p:cNvPr>
            <p:cNvSpPr txBox="1"/>
            <p:nvPr/>
          </p:nvSpPr>
          <p:spPr>
            <a:xfrm>
              <a:off x="1347846" y="5459273"/>
              <a:ext cx="2118319"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Student Survey</a:t>
              </a:r>
            </a:p>
          </p:txBody>
        </p:sp>
        <p:grpSp>
          <p:nvGrpSpPr>
            <p:cNvPr id="136" name="Group 135">
              <a:extLst>
                <a:ext uri="{FF2B5EF4-FFF2-40B4-BE49-F238E27FC236}">
                  <a16:creationId xmlns:a16="http://schemas.microsoft.com/office/drawing/2014/main" id="{67CAE4FC-EF3B-B99A-7B2D-FC88A3A172A0}"/>
                </a:ext>
              </a:extLst>
            </p:cNvPr>
            <p:cNvGrpSpPr/>
            <p:nvPr/>
          </p:nvGrpSpPr>
          <p:grpSpPr>
            <a:xfrm>
              <a:off x="1286935" y="5290061"/>
              <a:ext cx="1230021" cy="413536"/>
              <a:chOff x="1286935" y="5290061"/>
              <a:chExt cx="1230021" cy="413536"/>
            </a:xfrm>
          </p:grpSpPr>
          <p:cxnSp>
            <p:nvCxnSpPr>
              <p:cNvPr id="137" name="Straight Connector 136">
                <a:extLst>
                  <a:ext uri="{FF2B5EF4-FFF2-40B4-BE49-F238E27FC236}">
                    <a16:creationId xmlns:a16="http://schemas.microsoft.com/office/drawing/2014/main" id="{E32412A3-4FEF-8CBE-90F1-070DD6575717}"/>
                  </a:ext>
                </a:extLst>
              </p:cNvPr>
              <p:cNvCxnSpPr>
                <a:cxnSpLocks/>
              </p:cNvCxnSpPr>
              <p:nvPr/>
            </p:nvCxnSpPr>
            <p:spPr>
              <a:xfrm flipV="1">
                <a:off x="1287412" y="5696429"/>
                <a:ext cx="1229544" cy="71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86A380D-7F04-0D53-9EAF-3D86F9ED72D5}"/>
                  </a:ext>
                </a:extLst>
              </p:cNvPr>
              <p:cNvCxnSpPr/>
              <p:nvPr/>
            </p:nvCxnSpPr>
            <p:spPr>
              <a:xfrm flipV="1">
                <a:off x="1286935" y="5290061"/>
                <a:ext cx="0" cy="406368"/>
              </a:xfrm>
              <a:prstGeom prst="straightConnector1">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41" name="Group 140">
            <a:extLst>
              <a:ext uri="{FF2B5EF4-FFF2-40B4-BE49-F238E27FC236}">
                <a16:creationId xmlns:a16="http://schemas.microsoft.com/office/drawing/2014/main" id="{3D399E66-E52E-BBC2-012A-F1F28B0434D5}"/>
              </a:ext>
            </a:extLst>
          </p:cNvPr>
          <p:cNvGrpSpPr/>
          <p:nvPr/>
        </p:nvGrpSpPr>
        <p:grpSpPr>
          <a:xfrm>
            <a:off x="5705541" y="4240792"/>
            <a:ext cx="2179230" cy="415398"/>
            <a:chOff x="1286935" y="5290061"/>
            <a:chExt cx="2179230" cy="415398"/>
          </a:xfrm>
        </p:grpSpPr>
        <p:sp>
          <p:nvSpPr>
            <p:cNvPr id="142" name="TextBox 141">
              <a:extLst>
                <a:ext uri="{FF2B5EF4-FFF2-40B4-BE49-F238E27FC236}">
                  <a16:creationId xmlns:a16="http://schemas.microsoft.com/office/drawing/2014/main" id="{2BDC28DE-EE40-05A0-4FD2-CF686227C3E6}"/>
                </a:ext>
              </a:extLst>
            </p:cNvPr>
            <p:cNvSpPr txBox="1"/>
            <p:nvPr/>
          </p:nvSpPr>
          <p:spPr>
            <a:xfrm>
              <a:off x="1347846" y="5459273"/>
              <a:ext cx="2118319"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NJSLAs</a:t>
              </a:r>
            </a:p>
          </p:txBody>
        </p:sp>
        <p:grpSp>
          <p:nvGrpSpPr>
            <p:cNvPr id="143" name="Group 142">
              <a:extLst>
                <a:ext uri="{FF2B5EF4-FFF2-40B4-BE49-F238E27FC236}">
                  <a16:creationId xmlns:a16="http://schemas.microsoft.com/office/drawing/2014/main" id="{7B0CD160-2500-A05D-E299-2299451CF102}"/>
                </a:ext>
              </a:extLst>
            </p:cNvPr>
            <p:cNvGrpSpPr/>
            <p:nvPr/>
          </p:nvGrpSpPr>
          <p:grpSpPr>
            <a:xfrm>
              <a:off x="1286935" y="5290061"/>
              <a:ext cx="661494" cy="415398"/>
              <a:chOff x="1286935" y="5290061"/>
              <a:chExt cx="661494" cy="415398"/>
            </a:xfrm>
          </p:grpSpPr>
          <p:cxnSp>
            <p:nvCxnSpPr>
              <p:cNvPr id="144" name="Straight Connector 143">
                <a:extLst>
                  <a:ext uri="{FF2B5EF4-FFF2-40B4-BE49-F238E27FC236}">
                    <a16:creationId xmlns:a16="http://schemas.microsoft.com/office/drawing/2014/main" id="{F8571961-ED3C-6757-F478-44FAC636781A}"/>
                  </a:ext>
                </a:extLst>
              </p:cNvPr>
              <p:cNvCxnSpPr>
                <a:cxnSpLocks/>
              </p:cNvCxnSpPr>
              <p:nvPr/>
            </p:nvCxnSpPr>
            <p:spPr>
              <a:xfrm>
                <a:off x="1287412" y="5703597"/>
                <a:ext cx="661017" cy="18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B06D186-AD87-1A68-D336-7F0970A3937E}"/>
                  </a:ext>
                </a:extLst>
              </p:cNvPr>
              <p:cNvCxnSpPr/>
              <p:nvPr/>
            </p:nvCxnSpPr>
            <p:spPr>
              <a:xfrm flipV="1">
                <a:off x="1286935" y="5290061"/>
                <a:ext cx="0" cy="406368"/>
              </a:xfrm>
              <a:prstGeom prst="straightConnector1">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47" name="Group 146">
            <a:extLst>
              <a:ext uri="{FF2B5EF4-FFF2-40B4-BE49-F238E27FC236}">
                <a16:creationId xmlns:a16="http://schemas.microsoft.com/office/drawing/2014/main" id="{CF5F3A63-6F88-B6E1-F69A-BA2E09F22C6F}"/>
              </a:ext>
            </a:extLst>
          </p:cNvPr>
          <p:cNvGrpSpPr/>
          <p:nvPr/>
        </p:nvGrpSpPr>
        <p:grpSpPr>
          <a:xfrm>
            <a:off x="7020319" y="4225734"/>
            <a:ext cx="2179230" cy="415398"/>
            <a:chOff x="1286935" y="5290061"/>
            <a:chExt cx="2179230" cy="415398"/>
          </a:xfrm>
        </p:grpSpPr>
        <p:sp>
          <p:nvSpPr>
            <p:cNvPr id="148" name="TextBox 147">
              <a:extLst>
                <a:ext uri="{FF2B5EF4-FFF2-40B4-BE49-F238E27FC236}">
                  <a16:creationId xmlns:a16="http://schemas.microsoft.com/office/drawing/2014/main" id="{7DB8FB55-BDF9-A495-3AD1-B0F820C7BBF7}"/>
                </a:ext>
              </a:extLst>
            </p:cNvPr>
            <p:cNvSpPr txBox="1"/>
            <p:nvPr/>
          </p:nvSpPr>
          <p:spPr>
            <a:xfrm>
              <a:off x="1347846" y="5459273"/>
              <a:ext cx="2118319" cy="230832"/>
            </a:xfrm>
            <a:prstGeom prst="rect">
              <a:avLst/>
            </a:prstGeom>
            <a:noFill/>
          </p:spPr>
          <p:txBody>
            <a:bodyPr wrap="square" lIns="0" tIns="0" rIns="0" bIns="0" rtlCol="0" anchor="ctr">
              <a:spAutoFit/>
            </a:bodyPr>
            <a:lstStyle/>
            <a:p>
              <a:pPr lvl="0"/>
              <a:r>
                <a:rPr lang="en-US" sz="1500">
                  <a:solidFill>
                    <a:schemeClr val="tx2"/>
                  </a:solidFill>
                  <a:latin typeface="Franklin Gothic Demi Cond" panose="020B0706030402020204" pitchFamily="34" charset="0"/>
                </a:rPr>
                <a:t>End-of Year data</a:t>
              </a:r>
            </a:p>
          </p:txBody>
        </p:sp>
        <p:grpSp>
          <p:nvGrpSpPr>
            <p:cNvPr id="149" name="Group 148">
              <a:extLst>
                <a:ext uri="{FF2B5EF4-FFF2-40B4-BE49-F238E27FC236}">
                  <a16:creationId xmlns:a16="http://schemas.microsoft.com/office/drawing/2014/main" id="{82BBC5B0-7212-EB7A-61E2-6D17F809D3DE}"/>
                </a:ext>
              </a:extLst>
            </p:cNvPr>
            <p:cNvGrpSpPr/>
            <p:nvPr/>
          </p:nvGrpSpPr>
          <p:grpSpPr>
            <a:xfrm>
              <a:off x="1286935" y="5290061"/>
              <a:ext cx="1242910" cy="415398"/>
              <a:chOff x="1286935" y="5290061"/>
              <a:chExt cx="1242910" cy="415398"/>
            </a:xfrm>
          </p:grpSpPr>
          <p:cxnSp>
            <p:nvCxnSpPr>
              <p:cNvPr id="150" name="Straight Connector 149">
                <a:extLst>
                  <a:ext uri="{FF2B5EF4-FFF2-40B4-BE49-F238E27FC236}">
                    <a16:creationId xmlns:a16="http://schemas.microsoft.com/office/drawing/2014/main" id="{45F68E87-333E-0E41-647F-8E9F86BF4CDA}"/>
                  </a:ext>
                </a:extLst>
              </p:cNvPr>
              <p:cNvCxnSpPr>
                <a:cxnSpLocks/>
              </p:cNvCxnSpPr>
              <p:nvPr/>
            </p:nvCxnSpPr>
            <p:spPr>
              <a:xfrm>
                <a:off x="1287412" y="5703597"/>
                <a:ext cx="1242433" cy="18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C84E2021-9BFC-3C9B-BCC2-5FF26616B9E2}"/>
                  </a:ext>
                </a:extLst>
              </p:cNvPr>
              <p:cNvCxnSpPr/>
              <p:nvPr/>
            </p:nvCxnSpPr>
            <p:spPr>
              <a:xfrm flipV="1">
                <a:off x="1286935" y="5290061"/>
                <a:ext cx="0" cy="406368"/>
              </a:xfrm>
              <a:prstGeom prst="straightConnector1">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sp>
        <p:nvSpPr>
          <p:cNvPr id="153" name="TextBox 152">
            <a:extLst>
              <a:ext uri="{FF2B5EF4-FFF2-40B4-BE49-F238E27FC236}">
                <a16:creationId xmlns:a16="http://schemas.microsoft.com/office/drawing/2014/main" id="{1A0A3D8E-5463-C9D9-8EB3-C3D8F319639C}"/>
              </a:ext>
            </a:extLst>
          </p:cNvPr>
          <p:cNvSpPr txBox="1"/>
          <p:nvPr/>
        </p:nvSpPr>
        <p:spPr>
          <a:xfrm>
            <a:off x="1354375" y="4665982"/>
            <a:ext cx="2140030" cy="153888"/>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1</a:t>
            </a:r>
          </a:p>
        </p:txBody>
      </p:sp>
      <p:sp>
        <p:nvSpPr>
          <p:cNvPr id="154" name="TextBox 153">
            <a:extLst>
              <a:ext uri="{FF2B5EF4-FFF2-40B4-BE49-F238E27FC236}">
                <a16:creationId xmlns:a16="http://schemas.microsoft.com/office/drawing/2014/main" id="{5CA9CFC1-AE5C-2F9A-18D4-E07B48C93B91}"/>
              </a:ext>
            </a:extLst>
          </p:cNvPr>
          <p:cNvSpPr txBox="1"/>
          <p:nvPr/>
        </p:nvSpPr>
        <p:spPr>
          <a:xfrm>
            <a:off x="3864714" y="4679668"/>
            <a:ext cx="2140030" cy="615553"/>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6 (healthy eating)</a:t>
            </a:r>
          </a:p>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7 (safety)</a:t>
            </a:r>
          </a:p>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10 (internet access)</a:t>
            </a:r>
          </a:p>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climate &amp; culture</a:t>
            </a:r>
          </a:p>
        </p:txBody>
      </p:sp>
      <p:sp>
        <p:nvSpPr>
          <p:cNvPr id="155" name="TextBox 154">
            <a:extLst>
              <a:ext uri="{FF2B5EF4-FFF2-40B4-BE49-F238E27FC236}">
                <a16:creationId xmlns:a16="http://schemas.microsoft.com/office/drawing/2014/main" id="{6D024E27-EA8E-99EC-AD3B-31FF354B5196}"/>
              </a:ext>
            </a:extLst>
          </p:cNvPr>
          <p:cNvSpPr txBox="1"/>
          <p:nvPr/>
        </p:nvSpPr>
        <p:spPr>
          <a:xfrm>
            <a:off x="5766452" y="4659153"/>
            <a:ext cx="2140030" cy="153888"/>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2</a:t>
            </a:r>
          </a:p>
        </p:txBody>
      </p:sp>
      <p:sp>
        <p:nvSpPr>
          <p:cNvPr id="156" name="TextBox 155">
            <a:extLst>
              <a:ext uri="{FF2B5EF4-FFF2-40B4-BE49-F238E27FC236}">
                <a16:creationId xmlns:a16="http://schemas.microsoft.com/office/drawing/2014/main" id="{E4B3E5EB-7B84-CC8E-9C54-7EA13F484982}"/>
              </a:ext>
            </a:extLst>
          </p:cNvPr>
          <p:cNvSpPr txBox="1"/>
          <p:nvPr/>
        </p:nvSpPr>
        <p:spPr>
          <a:xfrm>
            <a:off x="7102043" y="4650112"/>
            <a:ext cx="2140030" cy="461665"/>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3 (attendance)</a:t>
            </a:r>
          </a:p>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4 &amp; 5 (grad &amp; post-grad)</a:t>
            </a:r>
          </a:p>
          <a:p>
            <a:pPr marL="171450" lvl="0" indent="-171450">
              <a:buFont typeface="Arial" panose="020B0604020202020204" pitchFamily="34" charset="0"/>
              <a:buChar char="•"/>
            </a:pPr>
            <a:r>
              <a:rPr lang="en-US" sz="1000" spc="-10">
                <a:solidFill>
                  <a:schemeClr val="tx2"/>
                </a:solidFill>
                <a:latin typeface="Franklin Gothic Book" panose="020B0503020102020204" pitchFamily="34" charset="0"/>
              </a:rPr>
              <a:t>GPRA 8 (student mobility)</a:t>
            </a:r>
          </a:p>
        </p:txBody>
      </p:sp>
      <p:grpSp>
        <p:nvGrpSpPr>
          <p:cNvPr id="3" name="Group 2">
            <a:extLst>
              <a:ext uri="{FF2B5EF4-FFF2-40B4-BE49-F238E27FC236}">
                <a16:creationId xmlns:a16="http://schemas.microsoft.com/office/drawing/2014/main" id="{B49CBAB5-4F1D-829B-C710-0112F6264B92}"/>
              </a:ext>
            </a:extLst>
          </p:cNvPr>
          <p:cNvGrpSpPr/>
          <p:nvPr/>
        </p:nvGrpSpPr>
        <p:grpSpPr>
          <a:xfrm>
            <a:off x="2067436" y="2471449"/>
            <a:ext cx="2182250" cy="334445"/>
            <a:chOff x="987228" y="1946866"/>
            <a:chExt cx="2182250" cy="334445"/>
          </a:xfrm>
        </p:grpSpPr>
        <p:sp>
          <p:nvSpPr>
            <p:cNvPr id="4" name="TextBox 3">
              <a:extLst>
                <a:ext uri="{FF2B5EF4-FFF2-40B4-BE49-F238E27FC236}">
                  <a16:creationId xmlns:a16="http://schemas.microsoft.com/office/drawing/2014/main" id="{210B5420-0873-BCBA-97D3-7BC3657D178F}"/>
                </a:ext>
              </a:extLst>
            </p:cNvPr>
            <p:cNvSpPr txBox="1"/>
            <p:nvPr/>
          </p:nvSpPr>
          <p:spPr>
            <a:xfrm>
              <a:off x="1051159" y="1974747"/>
              <a:ext cx="2118319" cy="230832"/>
            </a:xfrm>
            <a:prstGeom prst="rect">
              <a:avLst/>
            </a:prstGeom>
            <a:noFill/>
          </p:spPr>
          <p:txBody>
            <a:bodyPr wrap="square" lIns="0" tIns="0" rIns="0" bIns="0" rtlCol="0" anchor="ctr">
              <a:spAutoFit/>
            </a:bodyPr>
            <a:lstStyle/>
            <a:p>
              <a:pPr lvl="0"/>
              <a:r>
                <a:rPr lang="en-US" sz="1500" dirty="0">
                  <a:solidFill>
                    <a:schemeClr val="accent1">
                      <a:lumMod val="75000"/>
                    </a:schemeClr>
                  </a:solidFill>
                  <a:latin typeface="Franklin Gothic Demi Cond" panose="020B0706030402020204" pitchFamily="34" charset="0"/>
                </a:rPr>
                <a:t>Community Survey</a:t>
              </a:r>
            </a:p>
          </p:txBody>
        </p:sp>
        <p:grpSp>
          <p:nvGrpSpPr>
            <p:cNvPr id="5" name="Group 4">
              <a:extLst>
                <a:ext uri="{FF2B5EF4-FFF2-40B4-BE49-F238E27FC236}">
                  <a16:creationId xmlns:a16="http://schemas.microsoft.com/office/drawing/2014/main" id="{09727F16-B950-190B-F4D2-DAFDB4DC9349}"/>
                </a:ext>
              </a:extLst>
            </p:cNvPr>
            <p:cNvGrpSpPr/>
            <p:nvPr/>
          </p:nvGrpSpPr>
          <p:grpSpPr>
            <a:xfrm flipV="1">
              <a:off x="987228" y="1946866"/>
              <a:ext cx="1393120" cy="334445"/>
              <a:chOff x="1274712" y="5290061"/>
              <a:chExt cx="1393120" cy="334445"/>
            </a:xfrm>
          </p:grpSpPr>
          <p:cxnSp>
            <p:nvCxnSpPr>
              <p:cNvPr id="7" name="Straight Connector 6">
                <a:extLst>
                  <a:ext uri="{FF2B5EF4-FFF2-40B4-BE49-F238E27FC236}">
                    <a16:creationId xmlns:a16="http://schemas.microsoft.com/office/drawing/2014/main" id="{C628F5E9-09E6-456E-C05F-FF4181D6DBC3}"/>
                  </a:ext>
                </a:extLst>
              </p:cNvPr>
              <p:cNvCxnSpPr>
                <a:cxnSpLocks/>
              </p:cNvCxnSpPr>
              <p:nvPr/>
            </p:nvCxnSpPr>
            <p:spPr>
              <a:xfrm flipV="1">
                <a:off x="1274712" y="5619824"/>
                <a:ext cx="1393120" cy="46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19DCC9-65C3-C62B-2000-9A986D9E5906}"/>
                  </a:ext>
                </a:extLst>
              </p:cNvPr>
              <p:cNvCxnSpPr>
                <a:cxnSpLocks/>
              </p:cNvCxnSpPr>
              <p:nvPr/>
            </p:nvCxnSpPr>
            <p:spPr>
              <a:xfrm flipV="1">
                <a:off x="1286935" y="5290061"/>
                <a:ext cx="0" cy="334445"/>
              </a:xfrm>
              <a:prstGeom prst="straightConnector1">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sp>
        <p:nvSpPr>
          <p:cNvPr id="16" name="TextBox 15">
            <a:extLst>
              <a:ext uri="{FF2B5EF4-FFF2-40B4-BE49-F238E27FC236}">
                <a16:creationId xmlns:a16="http://schemas.microsoft.com/office/drawing/2014/main" id="{59261C9A-204B-9A7C-1631-5009D2965069}"/>
              </a:ext>
            </a:extLst>
          </p:cNvPr>
          <p:cNvSpPr txBox="1"/>
          <p:nvPr/>
        </p:nvSpPr>
        <p:spPr>
          <a:xfrm>
            <a:off x="2067436" y="1996292"/>
            <a:ext cx="2140030" cy="461665"/>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000" spc="-10" dirty="0">
                <a:solidFill>
                  <a:schemeClr val="accent1">
                    <a:lumMod val="75000"/>
                  </a:schemeClr>
                </a:solidFill>
                <a:latin typeface="Franklin Gothic Book" panose="020B0503020102020204" pitchFamily="34" charset="0"/>
              </a:rPr>
              <a:t>GPRA 9 (reading)</a:t>
            </a:r>
          </a:p>
          <a:p>
            <a:pPr marL="171450" lvl="0" indent="-171450">
              <a:buFont typeface="Arial" panose="020B0604020202020204" pitchFamily="34" charset="0"/>
              <a:buChar char="•"/>
            </a:pPr>
            <a:r>
              <a:rPr lang="en-US" sz="1000" spc="-10" dirty="0">
                <a:solidFill>
                  <a:schemeClr val="accent1">
                    <a:lumMod val="75000"/>
                  </a:schemeClr>
                </a:solidFill>
                <a:latin typeface="Franklin Gothic Book" panose="020B0503020102020204" pitchFamily="34" charset="0"/>
              </a:rPr>
              <a:t>perceptions</a:t>
            </a:r>
          </a:p>
          <a:p>
            <a:pPr marL="171450" lvl="0" indent="-171450">
              <a:buFont typeface="Arial" panose="020B0604020202020204" pitchFamily="34" charset="0"/>
              <a:buChar char="•"/>
            </a:pPr>
            <a:r>
              <a:rPr lang="en-US" sz="1000" spc="-10" dirty="0">
                <a:solidFill>
                  <a:schemeClr val="accent1">
                    <a:lumMod val="75000"/>
                  </a:schemeClr>
                </a:solidFill>
                <a:latin typeface="Franklin Gothic Book" panose="020B0503020102020204" pitchFamily="34" charset="0"/>
              </a:rPr>
              <a:t>needs &amp; assets</a:t>
            </a:r>
          </a:p>
        </p:txBody>
      </p:sp>
      <p:grpSp>
        <p:nvGrpSpPr>
          <p:cNvPr id="20" name="Group 19">
            <a:extLst>
              <a:ext uri="{FF2B5EF4-FFF2-40B4-BE49-F238E27FC236}">
                <a16:creationId xmlns:a16="http://schemas.microsoft.com/office/drawing/2014/main" id="{3E55549E-3C45-D7CE-9FDA-15D7979B5ECB}"/>
              </a:ext>
            </a:extLst>
          </p:cNvPr>
          <p:cNvGrpSpPr/>
          <p:nvPr/>
        </p:nvGrpSpPr>
        <p:grpSpPr>
          <a:xfrm>
            <a:off x="4936536" y="2478135"/>
            <a:ext cx="2182250" cy="334445"/>
            <a:chOff x="987228" y="1946866"/>
            <a:chExt cx="2182250" cy="334445"/>
          </a:xfrm>
        </p:grpSpPr>
        <p:sp>
          <p:nvSpPr>
            <p:cNvPr id="37" name="TextBox 36">
              <a:extLst>
                <a:ext uri="{FF2B5EF4-FFF2-40B4-BE49-F238E27FC236}">
                  <a16:creationId xmlns:a16="http://schemas.microsoft.com/office/drawing/2014/main" id="{446872A2-22F7-5DC5-EED6-CACA0F8F2D77}"/>
                </a:ext>
              </a:extLst>
            </p:cNvPr>
            <p:cNvSpPr txBox="1"/>
            <p:nvPr/>
          </p:nvSpPr>
          <p:spPr>
            <a:xfrm>
              <a:off x="1051159" y="1974747"/>
              <a:ext cx="2118319" cy="230832"/>
            </a:xfrm>
            <a:prstGeom prst="rect">
              <a:avLst/>
            </a:prstGeom>
            <a:noFill/>
          </p:spPr>
          <p:txBody>
            <a:bodyPr wrap="square" lIns="0" tIns="0" rIns="0" bIns="0" rtlCol="0" anchor="ctr">
              <a:spAutoFit/>
            </a:bodyPr>
            <a:lstStyle/>
            <a:p>
              <a:pPr lvl="0"/>
              <a:r>
                <a:rPr lang="en-US" sz="1500" dirty="0">
                  <a:solidFill>
                    <a:schemeClr val="accent1">
                      <a:lumMod val="75000"/>
                    </a:schemeClr>
                  </a:solidFill>
                  <a:latin typeface="Franklin Gothic Demi Cond" panose="020B0706030402020204" pitchFamily="34" charset="0"/>
                </a:rPr>
                <a:t>Community Survey</a:t>
              </a:r>
            </a:p>
          </p:txBody>
        </p:sp>
        <p:grpSp>
          <p:nvGrpSpPr>
            <p:cNvPr id="38" name="Group 37">
              <a:extLst>
                <a:ext uri="{FF2B5EF4-FFF2-40B4-BE49-F238E27FC236}">
                  <a16:creationId xmlns:a16="http://schemas.microsoft.com/office/drawing/2014/main" id="{D459A9AA-FE8F-B946-3575-FCAADE0AD8AD}"/>
                </a:ext>
              </a:extLst>
            </p:cNvPr>
            <p:cNvGrpSpPr/>
            <p:nvPr/>
          </p:nvGrpSpPr>
          <p:grpSpPr>
            <a:xfrm flipV="1">
              <a:off x="987228" y="1946866"/>
              <a:ext cx="1393120" cy="334445"/>
              <a:chOff x="1274712" y="5290061"/>
              <a:chExt cx="1393120" cy="334445"/>
            </a:xfrm>
          </p:grpSpPr>
          <p:cxnSp>
            <p:nvCxnSpPr>
              <p:cNvPr id="39" name="Straight Connector 38">
                <a:extLst>
                  <a:ext uri="{FF2B5EF4-FFF2-40B4-BE49-F238E27FC236}">
                    <a16:creationId xmlns:a16="http://schemas.microsoft.com/office/drawing/2014/main" id="{06B872B2-5BD7-A686-4D25-90F651B5DA9B}"/>
                  </a:ext>
                </a:extLst>
              </p:cNvPr>
              <p:cNvCxnSpPr>
                <a:cxnSpLocks/>
              </p:cNvCxnSpPr>
              <p:nvPr/>
            </p:nvCxnSpPr>
            <p:spPr>
              <a:xfrm flipV="1">
                <a:off x="1274712" y="5619824"/>
                <a:ext cx="1393120" cy="46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AFC3D5D-038B-880D-2A0F-CC095C5C574C}"/>
                  </a:ext>
                </a:extLst>
              </p:cNvPr>
              <p:cNvCxnSpPr>
                <a:cxnSpLocks/>
              </p:cNvCxnSpPr>
              <p:nvPr/>
            </p:nvCxnSpPr>
            <p:spPr>
              <a:xfrm flipV="1">
                <a:off x="1286935" y="5290061"/>
                <a:ext cx="0" cy="334445"/>
              </a:xfrm>
              <a:prstGeom prst="straightConnector1">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sp>
        <p:nvSpPr>
          <p:cNvPr id="41" name="TextBox 40">
            <a:extLst>
              <a:ext uri="{FF2B5EF4-FFF2-40B4-BE49-F238E27FC236}">
                <a16:creationId xmlns:a16="http://schemas.microsoft.com/office/drawing/2014/main" id="{49D18C21-1514-A758-B262-C1A9439A5074}"/>
              </a:ext>
            </a:extLst>
          </p:cNvPr>
          <p:cNvSpPr txBox="1"/>
          <p:nvPr/>
        </p:nvSpPr>
        <p:spPr>
          <a:xfrm>
            <a:off x="4936536" y="2002978"/>
            <a:ext cx="2140030" cy="461665"/>
          </a:xfrm>
          <a:prstGeom prst="rect">
            <a:avLst/>
          </a:prstGeom>
          <a:noFill/>
        </p:spPr>
        <p:txBody>
          <a:bodyPr wrap="square" lIns="0" tIns="0" rIns="0" bIns="0" rtlCol="0" anchor="ctr">
            <a:spAutoFit/>
          </a:bodyPr>
          <a:lstStyle/>
          <a:p>
            <a:pPr marL="171450" lvl="0" indent="-171450">
              <a:buFont typeface="Arial" panose="020B0604020202020204" pitchFamily="34" charset="0"/>
              <a:buChar char="•"/>
            </a:pPr>
            <a:r>
              <a:rPr lang="en-US" sz="1000" spc="-10" dirty="0">
                <a:solidFill>
                  <a:schemeClr val="accent1">
                    <a:lumMod val="75000"/>
                  </a:schemeClr>
                </a:solidFill>
                <a:latin typeface="Franklin Gothic Book" panose="020B0503020102020204" pitchFamily="34" charset="0"/>
              </a:rPr>
              <a:t>GPRA 9 (reading)</a:t>
            </a:r>
          </a:p>
          <a:p>
            <a:pPr marL="171450" lvl="0" indent="-171450">
              <a:buFont typeface="Arial" panose="020B0604020202020204" pitchFamily="34" charset="0"/>
              <a:buChar char="•"/>
            </a:pPr>
            <a:r>
              <a:rPr lang="en-US" sz="1000" spc="-10" dirty="0">
                <a:solidFill>
                  <a:schemeClr val="accent1">
                    <a:lumMod val="75000"/>
                  </a:schemeClr>
                </a:solidFill>
                <a:latin typeface="Franklin Gothic Book" panose="020B0503020102020204" pitchFamily="34" charset="0"/>
              </a:rPr>
              <a:t>perceptions</a:t>
            </a:r>
          </a:p>
          <a:p>
            <a:pPr marL="171450" lvl="0" indent="-171450">
              <a:buFont typeface="Arial" panose="020B0604020202020204" pitchFamily="34" charset="0"/>
              <a:buChar char="•"/>
            </a:pPr>
            <a:r>
              <a:rPr lang="en-US" sz="1000" spc="-10" dirty="0">
                <a:solidFill>
                  <a:schemeClr val="accent1">
                    <a:lumMod val="75000"/>
                  </a:schemeClr>
                </a:solidFill>
                <a:latin typeface="Franklin Gothic Book" panose="020B0503020102020204" pitchFamily="34" charset="0"/>
              </a:rPr>
              <a:t>needs &amp; assets</a:t>
            </a:r>
          </a:p>
        </p:txBody>
      </p:sp>
    </p:spTree>
    <p:extLst>
      <p:ext uri="{BB962C8B-B14F-4D97-AF65-F5344CB8AC3E}">
        <p14:creationId xmlns:p14="http://schemas.microsoft.com/office/powerpoint/2010/main" val="93275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ChangeArrowheads="1"/>
          </p:cNvSpPr>
          <p:nvPr/>
        </p:nvSpPr>
        <p:spPr bwMode="auto">
          <a:xfrm>
            <a:off x="1994478"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303156"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685800" y="6165890"/>
            <a:ext cx="1229008" cy="119062"/>
            <a:chOff x="685800" y="6165890"/>
            <a:chExt cx="1229008" cy="119062"/>
          </a:xfrm>
          <a:solidFill>
            <a:schemeClr val="accent2">
              <a:lumMod val="50000"/>
            </a:schemeClr>
          </a:solidFill>
        </p:grpSpPr>
        <p:sp>
          <p:nvSpPr>
            <p:cNvPr id="25" name="Rectangle 9"/>
            <p:cNvSpPr>
              <a:spLocks noChangeArrowheads="1"/>
            </p:cNvSpPr>
            <p:nvPr/>
          </p:nvSpPr>
          <p:spPr bwMode="auto">
            <a:xfrm>
              <a:off x="685800" y="6218276"/>
              <a:ext cx="1229008"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2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grpSp>
      <p:sp>
        <p:nvSpPr>
          <p:cNvPr id="6" name="Title 11">
            <a:extLst>
              <a:ext uri="{FF2B5EF4-FFF2-40B4-BE49-F238E27FC236}">
                <a16:creationId xmlns:a16="http://schemas.microsoft.com/office/drawing/2014/main" id="{709DA7F0-4E50-7F52-2748-40D28ED47563}"/>
              </a:ext>
            </a:extLst>
          </p:cNvPr>
          <p:cNvSpPr txBox="1">
            <a:spLocks/>
          </p:cNvSpPr>
          <p:nvPr/>
        </p:nvSpPr>
        <p:spPr>
          <a:xfrm>
            <a:off x="645964" y="1165883"/>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dirty="0"/>
              <a:t>when are we reporting on data? </a:t>
            </a:r>
          </a:p>
        </p:txBody>
      </p:sp>
      <p:sp>
        <p:nvSpPr>
          <p:cNvPr id="8" name="Text Placeholder 29">
            <a:extLst>
              <a:ext uri="{FF2B5EF4-FFF2-40B4-BE49-F238E27FC236}">
                <a16:creationId xmlns:a16="http://schemas.microsoft.com/office/drawing/2014/main" id="{8F56A52E-EA2A-48BA-42AE-0627B4B4097F}"/>
              </a:ext>
            </a:extLst>
          </p:cNvPr>
          <p:cNvSpPr txBox="1">
            <a:spLocks/>
          </p:cNvSpPr>
          <p:nvPr/>
        </p:nvSpPr>
        <p:spPr>
          <a:xfrm>
            <a:off x="645964" y="713935"/>
            <a:ext cx="7772400" cy="451948"/>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a:t>introduction</a:t>
            </a:r>
          </a:p>
        </p:txBody>
      </p:sp>
      <p:sp>
        <p:nvSpPr>
          <p:cNvPr id="9" name="TextBox 8">
            <a:extLst>
              <a:ext uri="{FF2B5EF4-FFF2-40B4-BE49-F238E27FC236}">
                <a16:creationId xmlns:a16="http://schemas.microsoft.com/office/drawing/2014/main" id="{C57183A2-E41B-E914-3CBE-57B0E7198BBD}"/>
              </a:ext>
            </a:extLst>
          </p:cNvPr>
          <p:cNvSpPr txBox="1"/>
          <p:nvPr/>
        </p:nvSpPr>
        <p:spPr>
          <a:xfrm>
            <a:off x="685800" y="6287390"/>
            <a:ext cx="1229008" cy="200055"/>
          </a:xfrm>
          <a:prstGeom prst="rect">
            <a:avLst/>
          </a:prstGeom>
          <a:noFill/>
        </p:spPr>
        <p:txBody>
          <a:bodyPr wrap="square" lIns="0" tIns="0" rIns="0" bIns="0" rtlCol="0">
            <a:spAutoFit/>
          </a:bodyPr>
          <a:lstStyle/>
          <a:p>
            <a:r>
              <a:rPr lang="en-US" sz="1300">
                <a:solidFill>
                  <a:schemeClr val="accent2">
                    <a:lumMod val="50000"/>
                  </a:schemeClr>
                </a:solidFill>
                <a:latin typeface="Franklin Gothic Demi Cond" panose="020B0706030402020204" pitchFamily="34" charset="0"/>
              </a:rPr>
              <a:t>intro</a:t>
            </a:r>
          </a:p>
        </p:txBody>
      </p:sp>
      <p:sp>
        <p:nvSpPr>
          <p:cNvPr id="10" name="TextBox 9">
            <a:extLst>
              <a:ext uri="{FF2B5EF4-FFF2-40B4-BE49-F238E27FC236}">
                <a16:creationId xmlns:a16="http://schemas.microsoft.com/office/drawing/2014/main" id="{ECEF4BE7-6635-5BEB-8DC7-F618803B05EC}"/>
              </a:ext>
            </a:extLst>
          </p:cNvPr>
          <p:cNvSpPr txBox="1"/>
          <p:nvPr/>
        </p:nvSpPr>
        <p:spPr>
          <a:xfrm>
            <a:off x="2010866" y="6284951"/>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academics</a:t>
            </a:r>
          </a:p>
        </p:txBody>
      </p:sp>
      <p:sp>
        <p:nvSpPr>
          <p:cNvPr id="11" name="TextBox 10">
            <a:extLst>
              <a:ext uri="{FF2B5EF4-FFF2-40B4-BE49-F238E27FC236}">
                <a16:creationId xmlns:a16="http://schemas.microsoft.com/office/drawing/2014/main" id="{7223623A-D570-A45F-5BC6-8478BD2636FB}"/>
              </a:ext>
            </a:extLst>
          </p:cNvPr>
          <p:cNvSpPr txBox="1"/>
          <p:nvPr/>
        </p:nvSpPr>
        <p:spPr>
          <a:xfrm>
            <a:off x="3311350"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student survey</a:t>
            </a:r>
          </a:p>
        </p:txBody>
      </p:sp>
      <p:sp>
        <p:nvSpPr>
          <p:cNvPr id="12" name="TextBox 11">
            <a:extLst>
              <a:ext uri="{FF2B5EF4-FFF2-40B4-BE49-F238E27FC236}">
                <a16:creationId xmlns:a16="http://schemas.microsoft.com/office/drawing/2014/main" id="{99785677-D138-65A1-CA4A-FDAE2660667C}"/>
              </a:ext>
            </a:extLst>
          </p:cNvPr>
          <p:cNvSpPr txBox="1"/>
          <p:nvPr/>
        </p:nvSpPr>
        <p:spPr>
          <a:xfrm>
            <a:off x="4636416" y="628739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community survey</a:t>
            </a:r>
          </a:p>
        </p:txBody>
      </p:sp>
      <p:sp>
        <p:nvSpPr>
          <p:cNvPr id="13" name="TextBox 12">
            <a:extLst>
              <a:ext uri="{FF2B5EF4-FFF2-40B4-BE49-F238E27FC236}">
                <a16:creationId xmlns:a16="http://schemas.microsoft.com/office/drawing/2014/main" id="{9FC33109-E19E-0F71-D1D1-AB5C4B6A6846}"/>
              </a:ext>
            </a:extLst>
          </p:cNvPr>
          <p:cNvSpPr txBox="1"/>
          <p:nvPr/>
        </p:nvSpPr>
        <p:spPr>
          <a:xfrm>
            <a:off x="5913641" y="6284950"/>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additional data</a:t>
            </a:r>
          </a:p>
        </p:txBody>
      </p:sp>
      <p:sp>
        <p:nvSpPr>
          <p:cNvPr id="14" name="TextBox 13">
            <a:extLst>
              <a:ext uri="{FF2B5EF4-FFF2-40B4-BE49-F238E27FC236}">
                <a16:creationId xmlns:a16="http://schemas.microsoft.com/office/drawing/2014/main" id="{731F99B5-EA86-89D8-4CAB-AFB10BEB3D7B}"/>
              </a:ext>
            </a:extLst>
          </p:cNvPr>
          <p:cNvSpPr txBox="1"/>
          <p:nvPr/>
        </p:nvSpPr>
        <p:spPr>
          <a:xfrm>
            <a:off x="7245578" y="6284178"/>
            <a:ext cx="1229008" cy="200055"/>
          </a:xfrm>
          <a:prstGeom prst="rect">
            <a:avLst/>
          </a:prstGeom>
          <a:noFill/>
        </p:spPr>
        <p:txBody>
          <a:bodyPr wrap="square" lIns="0" tIns="0" rIns="0" bIns="0" rtlCol="0">
            <a:spAutoFit/>
          </a:bodyPr>
          <a:lstStyle/>
          <a:p>
            <a:r>
              <a:rPr lang="en-US" sz="1300">
                <a:solidFill>
                  <a:schemeClr val="bg1">
                    <a:lumMod val="65000"/>
                  </a:schemeClr>
                </a:solidFill>
                <a:latin typeface="Franklin Gothic Demi Cond" panose="020B0706030402020204" pitchFamily="34" charset="0"/>
              </a:rPr>
              <a:t>conclusions</a:t>
            </a:r>
          </a:p>
        </p:txBody>
      </p:sp>
      <p:sp>
        <p:nvSpPr>
          <p:cNvPr id="73" name="Callout: Down Arrow 72">
            <a:extLst>
              <a:ext uri="{FF2B5EF4-FFF2-40B4-BE49-F238E27FC236}">
                <a16:creationId xmlns:a16="http://schemas.microsoft.com/office/drawing/2014/main" id="{8B3645E4-D0B5-0519-A8EC-510193E246ED}"/>
              </a:ext>
            </a:extLst>
          </p:cNvPr>
          <p:cNvSpPr/>
          <p:nvPr/>
        </p:nvSpPr>
        <p:spPr>
          <a:xfrm rot="10800000">
            <a:off x="675668" y="3472216"/>
            <a:ext cx="1401632" cy="454833"/>
          </a:xfrm>
          <a:prstGeom prst="downArrowCallout">
            <a:avLst/>
          </a:prstGeom>
          <a:pattFill prst="dkUpDiag">
            <a:fgClr>
              <a:schemeClr val="accent1">
                <a:lumMod val="5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grpSp>
        <p:nvGrpSpPr>
          <p:cNvPr id="46" name="Group 45">
            <a:extLst>
              <a:ext uri="{FF2B5EF4-FFF2-40B4-BE49-F238E27FC236}">
                <a16:creationId xmlns:a16="http://schemas.microsoft.com/office/drawing/2014/main" id="{5C4DFAA7-EA77-9847-DEDA-D178121F6C9C}"/>
              </a:ext>
            </a:extLst>
          </p:cNvPr>
          <p:cNvGrpSpPr/>
          <p:nvPr/>
        </p:nvGrpSpPr>
        <p:grpSpPr>
          <a:xfrm>
            <a:off x="645964" y="3358450"/>
            <a:ext cx="7570936" cy="1520835"/>
            <a:chOff x="645964" y="1513963"/>
            <a:chExt cx="7570936" cy="1520835"/>
          </a:xfrm>
          <a:pattFill prst="dkUpDiag">
            <a:fgClr>
              <a:schemeClr val="accent1">
                <a:lumMod val="50000"/>
              </a:schemeClr>
            </a:fgClr>
            <a:bgClr>
              <a:schemeClr val="accent1"/>
            </a:bgClr>
          </a:pattFill>
        </p:grpSpPr>
        <p:grpSp>
          <p:nvGrpSpPr>
            <p:cNvPr id="20" name="Group 19">
              <a:extLst>
                <a:ext uri="{FF2B5EF4-FFF2-40B4-BE49-F238E27FC236}">
                  <a16:creationId xmlns:a16="http://schemas.microsoft.com/office/drawing/2014/main" id="{F2E24259-1E2C-CE80-82F5-D6C98BBA84DF}"/>
                </a:ext>
              </a:extLst>
            </p:cNvPr>
            <p:cNvGrpSpPr/>
            <p:nvPr/>
          </p:nvGrpSpPr>
          <p:grpSpPr>
            <a:xfrm>
              <a:off x="645964" y="1513963"/>
              <a:ext cx="7570936" cy="1520835"/>
              <a:chOff x="685800" y="4445000"/>
              <a:chExt cx="8356600" cy="1520835"/>
            </a:xfrm>
            <a:grpFill/>
          </p:grpSpPr>
          <p:sp>
            <p:nvSpPr>
              <p:cNvPr id="3" name="Arrow: Right 2">
                <a:extLst>
                  <a:ext uri="{FF2B5EF4-FFF2-40B4-BE49-F238E27FC236}">
                    <a16:creationId xmlns:a16="http://schemas.microsoft.com/office/drawing/2014/main" id="{7F86A086-B044-8684-B040-9997DE723256}"/>
                  </a:ext>
                </a:extLst>
              </p:cNvPr>
              <p:cNvSpPr/>
              <p:nvPr/>
            </p:nvSpPr>
            <p:spPr>
              <a:xfrm>
                <a:off x="685800" y="4445000"/>
                <a:ext cx="8356600" cy="1520835"/>
              </a:xfrm>
              <a:prstGeom prst="rightArrow">
                <a:avLst>
                  <a:gd name="adj1" fmla="val 50000"/>
                  <a:gd name="adj2" fmla="val 3830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A5AEAA07-3D46-328E-D7B7-AFA549563640}"/>
                  </a:ext>
                </a:extLst>
              </p:cNvPr>
              <p:cNvSpPr txBox="1"/>
              <p:nvPr/>
            </p:nvSpPr>
            <p:spPr>
              <a:xfrm>
                <a:off x="975646" y="4888022"/>
                <a:ext cx="969466" cy="634789"/>
              </a:xfrm>
              <a:prstGeom prst="rect">
                <a:avLst/>
              </a:prstGeom>
              <a:grpFill/>
            </p:spPr>
            <p:txBody>
              <a:bodyPr wrap="square" lIns="0" tIns="0" rIns="0" bIns="0" rtlCol="0">
                <a:spAutoFit/>
              </a:bodyPr>
              <a:lstStyle/>
              <a:p>
                <a:pPr algn="ctr">
                  <a:lnSpc>
                    <a:spcPct val="120000"/>
                  </a:lnSpc>
                </a:pPr>
                <a:r>
                  <a:rPr lang="en-US" b="1">
                    <a:solidFill>
                      <a:schemeClr val="bg1"/>
                    </a:solidFill>
                  </a:rPr>
                  <a:t>YEAR 1</a:t>
                </a:r>
              </a:p>
              <a:p>
                <a:pPr algn="ctr">
                  <a:lnSpc>
                    <a:spcPct val="120000"/>
                  </a:lnSpc>
                </a:pPr>
                <a:r>
                  <a:rPr lang="en-US" b="1">
                    <a:solidFill>
                      <a:schemeClr val="bg1"/>
                    </a:solidFill>
                  </a:rPr>
                  <a:t>2022</a:t>
                </a:r>
              </a:p>
            </p:txBody>
          </p:sp>
          <p:sp>
            <p:nvSpPr>
              <p:cNvPr id="5" name="TextBox 4">
                <a:extLst>
                  <a:ext uri="{FF2B5EF4-FFF2-40B4-BE49-F238E27FC236}">
                    <a16:creationId xmlns:a16="http://schemas.microsoft.com/office/drawing/2014/main" id="{1B9CACB9-163A-E366-2E7B-483DC9F5C7CD}"/>
                  </a:ext>
                </a:extLst>
              </p:cNvPr>
              <p:cNvSpPr txBox="1"/>
              <p:nvPr/>
            </p:nvSpPr>
            <p:spPr>
              <a:xfrm>
                <a:off x="2571475" y="4886544"/>
                <a:ext cx="969466" cy="634789"/>
              </a:xfrm>
              <a:prstGeom prst="rect">
                <a:avLst/>
              </a:prstGeom>
              <a:grpFill/>
            </p:spPr>
            <p:txBody>
              <a:bodyPr wrap="square" lIns="0" tIns="0" rIns="0" bIns="0" rtlCol="0">
                <a:spAutoFit/>
              </a:bodyPr>
              <a:lstStyle/>
              <a:p>
                <a:pPr algn="ctr">
                  <a:lnSpc>
                    <a:spcPct val="120000"/>
                  </a:lnSpc>
                </a:pPr>
                <a:r>
                  <a:rPr lang="en-US" b="1">
                    <a:solidFill>
                      <a:schemeClr val="bg1"/>
                    </a:solidFill>
                  </a:rPr>
                  <a:t>YEAR 2</a:t>
                </a:r>
              </a:p>
              <a:p>
                <a:pPr algn="ctr">
                  <a:lnSpc>
                    <a:spcPct val="120000"/>
                  </a:lnSpc>
                </a:pPr>
                <a:r>
                  <a:rPr lang="en-US" b="1">
                    <a:solidFill>
                      <a:schemeClr val="bg1"/>
                    </a:solidFill>
                  </a:rPr>
                  <a:t>2023</a:t>
                </a:r>
              </a:p>
            </p:txBody>
          </p:sp>
          <p:sp>
            <p:nvSpPr>
              <p:cNvPr id="7" name="TextBox 6">
                <a:extLst>
                  <a:ext uri="{FF2B5EF4-FFF2-40B4-BE49-F238E27FC236}">
                    <a16:creationId xmlns:a16="http://schemas.microsoft.com/office/drawing/2014/main" id="{F10AC2E2-F3CC-5307-9B0F-A32D2387E738}"/>
                  </a:ext>
                </a:extLst>
              </p:cNvPr>
              <p:cNvSpPr txBox="1"/>
              <p:nvPr/>
            </p:nvSpPr>
            <p:spPr>
              <a:xfrm>
                <a:off x="4167304" y="4886544"/>
                <a:ext cx="969466" cy="634789"/>
              </a:xfrm>
              <a:prstGeom prst="rect">
                <a:avLst/>
              </a:prstGeom>
              <a:grpFill/>
            </p:spPr>
            <p:txBody>
              <a:bodyPr wrap="square" lIns="0" tIns="0" rIns="0" bIns="0" rtlCol="0">
                <a:spAutoFit/>
              </a:bodyPr>
              <a:lstStyle/>
              <a:p>
                <a:pPr algn="ctr">
                  <a:lnSpc>
                    <a:spcPct val="120000"/>
                  </a:lnSpc>
                </a:pPr>
                <a:r>
                  <a:rPr lang="en-US" b="1">
                    <a:solidFill>
                      <a:schemeClr val="bg1"/>
                    </a:solidFill>
                  </a:rPr>
                  <a:t>YEAR 3</a:t>
                </a:r>
              </a:p>
              <a:p>
                <a:pPr algn="ctr">
                  <a:lnSpc>
                    <a:spcPct val="120000"/>
                  </a:lnSpc>
                </a:pPr>
                <a:r>
                  <a:rPr lang="en-US" b="1">
                    <a:solidFill>
                      <a:schemeClr val="bg1"/>
                    </a:solidFill>
                  </a:rPr>
                  <a:t>2024</a:t>
                </a:r>
              </a:p>
            </p:txBody>
          </p:sp>
          <p:sp>
            <p:nvSpPr>
              <p:cNvPr id="15" name="TextBox 14">
                <a:extLst>
                  <a:ext uri="{FF2B5EF4-FFF2-40B4-BE49-F238E27FC236}">
                    <a16:creationId xmlns:a16="http://schemas.microsoft.com/office/drawing/2014/main" id="{6A7F6720-FB95-4982-B6B6-C7A6961E5869}"/>
                  </a:ext>
                </a:extLst>
              </p:cNvPr>
              <p:cNvSpPr txBox="1"/>
              <p:nvPr/>
            </p:nvSpPr>
            <p:spPr>
              <a:xfrm>
                <a:off x="5763133" y="4886543"/>
                <a:ext cx="969466" cy="634789"/>
              </a:xfrm>
              <a:prstGeom prst="rect">
                <a:avLst/>
              </a:prstGeom>
              <a:grpFill/>
            </p:spPr>
            <p:txBody>
              <a:bodyPr wrap="square" lIns="0" tIns="0" rIns="0" bIns="0" rtlCol="0">
                <a:spAutoFit/>
              </a:bodyPr>
              <a:lstStyle/>
              <a:p>
                <a:pPr algn="ctr">
                  <a:lnSpc>
                    <a:spcPct val="120000"/>
                  </a:lnSpc>
                </a:pPr>
                <a:r>
                  <a:rPr lang="en-US" b="1">
                    <a:solidFill>
                      <a:schemeClr val="bg1"/>
                    </a:solidFill>
                  </a:rPr>
                  <a:t>YEAR 4</a:t>
                </a:r>
              </a:p>
              <a:p>
                <a:pPr algn="ctr">
                  <a:lnSpc>
                    <a:spcPct val="120000"/>
                  </a:lnSpc>
                </a:pPr>
                <a:r>
                  <a:rPr lang="en-US" b="1">
                    <a:solidFill>
                      <a:schemeClr val="bg1"/>
                    </a:solidFill>
                  </a:rPr>
                  <a:t>2025</a:t>
                </a:r>
              </a:p>
            </p:txBody>
          </p:sp>
          <p:sp>
            <p:nvSpPr>
              <p:cNvPr id="16" name="TextBox 15">
                <a:extLst>
                  <a:ext uri="{FF2B5EF4-FFF2-40B4-BE49-F238E27FC236}">
                    <a16:creationId xmlns:a16="http://schemas.microsoft.com/office/drawing/2014/main" id="{204A8B0A-9AC0-B8CA-C405-840F867013EC}"/>
                  </a:ext>
                </a:extLst>
              </p:cNvPr>
              <p:cNvSpPr txBox="1"/>
              <p:nvPr/>
            </p:nvSpPr>
            <p:spPr>
              <a:xfrm>
                <a:off x="7295463" y="4888022"/>
                <a:ext cx="969466" cy="634789"/>
              </a:xfrm>
              <a:prstGeom prst="rect">
                <a:avLst/>
              </a:prstGeom>
              <a:grpFill/>
            </p:spPr>
            <p:txBody>
              <a:bodyPr wrap="square" lIns="0" tIns="0" rIns="0" bIns="0" rtlCol="0">
                <a:spAutoFit/>
              </a:bodyPr>
              <a:lstStyle/>
              <a:p>
                <a:pPr algn="ctr">
                  <a:lnSpc>
                    <a:spcPct val="120000"/>
                  </a:lnSpc>
                </a:pPr>
                <a:r>
                  <a:rPr lang="en-US" b="1">
                    <a:solidFill>
                      <a:schemeClr val="bg1"/>
                    </a:solidFill>
                  </a:rPr>
                  <a:t>YEAR 5</a:t>
                </a:r>
              </a:p>
              <a:p>
                <a:pPr algn="ctr">
                  <a:lnSpc>
                    <a:spcPct val="120000"/>
                  </a:lnSpc>
                </a:pPr>
                <a:r>
                  <a:rPr lang="en-US" b="1">
                    <a:solidFill>
                      <a:schemeClr val="bg1"/>
                    </a:solidFill>
                  </a:rPr>
                  <a:t>2026</a:t>
                </a:r>
              </a:p>
            </p:txBody>
          </p:sp>
        </p:grpSp>
        <p:cxnSp>
          <p:nvCxnSpPr>
            <p:cNvPr id="38" name="Straight Connector 37">
              <a:extLst>
                <a:ext uri="{FF2B5EF4-FFF2-40B4-BE49-F238E27FC236}">
                  <a16:creationId xmlns:a16="http://schemas.microsoft.com/office/drawing/2014/main" id="{C227A490-3937-994E-C24B-AA686D75FB4C}"/>
                </a:ext>
              </a:extLst>
            </p:cNvPr>
            <p:cNvCxnSpPr/>
            <p:nvPr/>
          </p:nvCxnSpPr>
          <p:spPr>
            <a:xfrm>
              <a:off x="2065665" y="2080285"/>
              <a:ext cx="0" cy="383515"/>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B05C6A-493F-FAA0-192F-D2AA4D6CB991}"/>
                </a:ext>
              </a:extLst>
            </p:cNvPr>
            <p:cNvCxnSpPr/>
            <p:nvPr/>
          </p:nvCxnSpPr>
          <p:spPr>
            <a:xfrm>
              <a:off x="3549559" y="2080285"/>
              <a:ext cx="0" cy="383515"/>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B8C6C8-C2B8-CD1B-ABD7-CDBACC43D2E3}"/>
                </a:ext>
              </a:extLst>
            </p:cNvPr>
            <p:cNvCxnSpPr/>
            <p:nvPr/>
          </p:nvCxnSpPr>
          <p:spPr>
            <a:xfrm>
              <a:off x="4988912" y="2080285"/>
              <a:ext cx="0" cy="383515"/>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C8C686-67BA-4366-D937-5B98DE5ABDE0}"/>
                </a:ext>
              </a:extLst>
            </p:cNvPr>
            <p:cNvCxnSpPr/>
            <p:nvPr/>
          </p:nvCxnSpPr>
          <p:spPr>
            <a:xfrm>
              <a:off x="6403046" y="2066327"/>
              <a:ext cx="0" cy="383515"/>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32617B7A-B96E-2A06-5022-6B429D3CFD2B}"/>
              </a:ext>
            </a:extLst>
          </p:cNvPr>
          <p:cNvGrpSpPr/>
          <p:nvPr/>
        </p:nvGrpSpPr>
        <p:grpSpPr>
          <a:xfrm>
            <a:off x="645964" y="2972286"/>
            <a:ext cx="7772400" cy="454833"/>
            <a:chOff x="685800" y="4497453"/>
            <a:chExt cx="7772400" cy="454833"/>
          </a:xfrm>
          <a:pattFill prst="dkUpDiag">
            <a:fgClr>
              <a:srgbClr val="ACD4CA"/>
            </a:fgClr>
            <a:bgClr>
              <a:schemeClr val="accent1">
                <a:lumMod val="20000"/>
                <a:lumOff val="80000"/>
              </a:schemeClr>
            </a:bgClr>
          </a:pattFill>
        </p:grpSpPr>
        <p:sp>
          <p:nvSpPr>
            <p:cNvPr id="48" name="Rectangle 47">
              <a:extLst>
                <a:ext uri="{FF2B5EF4-FFF2-40B4-BE49-F238E27FC236}">
                  <a16:creationId xmlns:a16="http://schemas.microsoft.com/office/drawing/2014/main" id="{657E3684-2DFC-4F37-97B2-AC3A07868009}"/>
                </a:ext>
              </a:extLst>
            </p:cNvPr>
            <p:cNvSpPr/>
            <p:nvPr/>
          </p:nvSpPr>
          <p:spPr>
            <a:xfrm>
              <a:off x="685800" y="4497453"/>
              <a:ext cx="7772400" cy="454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accent1">
                    <a:lumMod val="75000"/>
                  </a:schemeClr>
                </a:solidFill>
                <a:latin typeface="Franklin Gothic Demi Cond" panose="020B0706030402020204" pitchFamily="34" charset="0"/>
              </a:endParaRPr>
            </a:p>
          </p:txBody>
        </p:sp>
        <p:sp>
          <p:nvSpPr>
            <p:cNvPr id="49" name="TextBox 48">
              <a:extLst>
                <a:ext uri="{FF2B5EF4-FFF2-40B4-BE49-F238E27FC236}">
                  <a16:creationId xmlns:a16="http://schemas.microsoft.com/office/drawing/2014/main" id="{DD8C4A0A-6F63-EB9C-4AE4-87677BBBCA5E}"/>
                </a:ext>
              </a:extLst>
            </p:cNvPr>
            <p:cNvSpPr txBox="1"/>
            <p:nvPr/>
          </p:nvSpPr>
          <p:spPr>
            <a:xfrm>
              <a:off x="788249"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Jan</a:t>
              </a:r>
            </a:p>
          </p:txBody>
        </p:sp>
        <p:sp>
          <p:nvSpPr>
            <p:cNvPr id="50" name="TextBox 49">
              <a:extLst>
                <a:ext uri="{FF2B5EF4-FFF2-40B4-BE49-F238E27FC236}">
                  <a16:creationId xmlns:a16="http://schemas.microsoft.com/office/drawing/2014/main" id="{6560F51A-BCA9-A1A2-6C79-94E3564109F8}"/>
                </a:ext>
              </a:extLst>
            </p:cNvPr>
            <p:cNvSpPr txBox="1"/>
            <p:nvPr/>
          </p:nvSpPr>
          <p:spPr>
            <a:xfrm>
              <a:off x="1423706"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Feb</a:t>
              </a:r>
            </a:p>
          </p:txBody>
        </p:sp>
        <p:sp>
          <p:nvSpPr>
            <p:cNvPr id="51" name="TextBox 50">
              <a:extLst>
                <a:ext uri="{FF2B5EF4-FFF2-40B4-BE49-F238E27FC236}">
                  <a16:creationId xmlns:a16="http://schemas.microsoft.com/office/drawing/2014/main" id="{65D836B3-3C21-5767-AAFC-12AB186DD371}"/>
                </a:ext>
              </a:extLst>
            </p:cNvPr>
            <p:cNvSpPr txBox="1"/>
            <p:nvPr/>
          </p:nvSpPr>
          <p:spPr>
            <a:xfrm>
              <a:off x="2059163"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Mar</a:t>
              </a:r>
            </a:p>
          </p:txBody>
        </p:sp>
        <p:sp>
          <p:nvSpPr>
            <p:cNvPr id="52" name="TextBox 51">
              <a:extLst>
                <a:ext uri="{FF2B5EF4-FFF2-40B4-BE49-F238E27FC236}">
                  <a16:creationId xmlns:a16="http://schemas.microsoft.com/office/drawing/2014/main" id="{2D5BFEC6-196C-C355-BD8A-87B369E233F8}"/>
                </a:ext>
              </a:extLst>
            </p:cNvPr>
            <p:cNvSpPr txBox="1"/>
            <p:nvPr/>
          </p:nvSpPr>
          <p:spPr>
            <a:xfrm>
              <a:off x="2694620"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Apr</a:t>
              </a:r>
            </a:p>
          </p:txBody>
        </p:sp>
        <p:sp>
          <p:nvSpPr>
            <p:cNvPr id="53" name="TextBox 52">
              <a:extLst>
                <a:ext uri="{FF2B5EF4-FFF2-40B4-BE49-F238E27FC236}">
                  <a16:creationId xmlns:a16="http://schemas.microsoft.com/office/drawing/2014/main" id="{D1E9C5A7-D062-C985-CB1D-0F825ABA9E13}"/>
                </a:ext>
              </a:extLst>
            </p:cNvPr>
            <p:cNvSpPr txBox="1"/>
            <p:nvPr/>
          </p:nvSpPr>
          <p:spPr>
            <a:xfrm>
              <a:off x="3330077"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May</a:t>
              </a:r>
            </a:p>
          </p:txBody>
        </p:sp>
        <p:sp>
          <p:nvSpPr>
            <p:cNvPr id="54" name="TextBox 53">
              <a:extLst>
                <a:ext uri="{FF2B5EF4-FFF2-40B4-BE49-F238E27FC236}">
                  <a16:creationId xmlns:a16="http://schemas.microsoft.com/office/drawing/2014/main" id="{5D569179-2695-E8FF-F710-7568EFF7DDF2}"/>
                </a:ext>
              </a:extLst>
            </p:cNvPr>
            <p:cNvSpPr txBox="1"/>
            <p:nvPr/>
          </p:nvSpPr>
          <p:spPr>
            <a:xfrm>
              <a:off x="3965534"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Jun</a:t>
              </a:r>
            </a:p>
          </p:txBody>
        </p:sp>
        <p:sp>
          <p:nvSpPr>
            <p:cNvPr id="55" name="TextBox 54">
              <a:extLst>
                <a:ext uri="{FF2B5EF4-FFF2-40B4-BE49-F238E27FC236}">
                  <a16:creationId xmlns:a16="http://schemas.microsoft.com/office/drawing/2014/main" id="{98DACA1D-A83F-6FF5-5A7B-66D3C1D3B3C0}"/>
                </a:ext>
              </a:extLst>
            </p:cNvPr>
            <p:cNvSpPr txBox="1"/>
            <p:nvPr/>
          </p:nvSpPr>
          <p:spPr>
            <a:xfrm>
              <a:off x="4600991"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July</a:t>
              </a:r>
            </a:p>
          </p:txBody>
        </p:sp>
        <p:sp>
          <p:nvSpPr>
            <p:cNvPr id="61" name="TextBox 60">
              <a:extLst>
                <a:ext uri="{FF2B5EF4-FFF2-40B4-BE49-F238E27FC236}">
                  <a16:creationId xmlns:a16="http://schemas.microsoft.com/office/drawing/2014/main" id="{1242C5A9-1D55-87A2-9DB0-09A433E12D31}"/>
                </a:ext>
              </a:extLst>
            </p:cNvPr>
            <p:cNvSpPr txBox="1"/>
            <p:nvPr/>
          </p:nvSpPr>
          <p:spPr>
            <a:xfrm>
              <a:off x="5236448"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Aug</a:t>
              </a:r>
            </a:p>
          </p:txBody>
        </p:sp>
        <p:sp>
          <p:nvSpPr>
            <p:cNvPr id="74" name="TextBox 73">
              <a:extLst>
                <a:ext uri="{FF2B5EF4-FFF2-40B4-BE49-F238E27FC236}">
                  <a16:creationId xmlns:a16="http://schemas.microsoft.com/office/drawing/2014/main" id="{3A08538D-22A4-E69C-1CD0-E2CF10CBDDB5}"/>
                </a:ext>
              </a:extLst>
            </p:cNvPr>
            <p:cNvSpPr txBox="1"/>
            <p:nvPr/>
          </p:nvSpPr>
          <p:spPr>
            <a:xfrm>
              <a:off x="5871905"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Sept</a:t>
              </a:r>
            </a:p>
          </p:txBody>
        </p:sp>
        <p:sp>
          <p:nvSpPr>
            <p:cNvPr id="75" name="TextBox 74">
              <a:extLst>
                <a:ext uri="{FF2B5EF4-FFF2-40B4-BE49-F238E27FC236}">
                  <a16:creationId xmlns:a16="http://schemas.microsoft.com/office/drawing/2014/main" id="{F6E2D809-B8F2-2C19-CA02-DDB266C0F2D5}"/>
                </a:ext>
              </a:extLst>
            </p:cNvPr>
            <p:cNvSpPr txBox="1"/>
            <p:nvPr/>
          </p:nvSpPr>
          <p:spPr>
            <a:xfrm>
              <a:off x="6507362"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Oct</a:t>
              </a:r>
            </a:p>
          </p:txBody>
        </p:sp>
        <p:sp>
          <p:nvSpPr>
            <p:cNvPr id="76" name="TextBox 75">
              <a:extLst>
                <a:ext uri="{FF2B5EF4-FFF2-40B4-BE49-F238E27FC236}">
                  <a16:creationId xmlns:a16="http://schemas.microsoft.com/office/drawing/2014/main" id="{D30D5CF9-4E50-39A5-B90E-C89EF940E823}"/>
                </a:ext>
              </a:extLst>
            </p:cNvPr>
            <p:cNvSpPr txBox="1"/>
            <p:nvPr/>
          </p:nvSpPr>
          <p:spPr>
            <a:xfrm>
              <a:off x="7142819"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Nov</a:t>
              </a:r>
            </a:p>
          </p:txBody>
        </p:sp>
        <p:sp>
          <p:nvSpPr>
            <p:cNvPr id="77" name="TextBox 76">
              <a:extLst>
                <a:ext uri="{FF2B5EF4-FFF2-40B4-BE49-F238E27FC236}">
                  <a16:creationId xmlns:a16="http://schemas.microsoft.com/office/drawing/2014/main" id="{DBBE07F2-0EFE-5061-75D2-5D168D415710}"/>
                </a:ext>
              </a:extLst>
            </p:cNvPr>
            <p:cNvSpPr txBox="1"/>
            <p:nvPr/>
          </p:nvSpPr>
          <p:spPr>
            <a:xfrm>
              <a:off x="7778271" y="4559334"/>
              <a:ext cx="542797" cy="302390"/>
            </a:xfrm>
            <a:prstGeom prst="rect">
              <a:avLst/>
            </a:prstGeom>
            <a:grpFill/>
          </p:spPr>
          <p:txBody>
            <a:bodyPr wrap="square" lIns="0" tIns="0" rIns="0" bIns="0" rtlCol="0">
              <a:spAutoFit/>
            </a:bodyPr>
            <a:lstStyle/>
            <a:p>
              <a:pPr algn="ctr">
                <a:lnSpc>
                  <a:spcPct val="120000"/>
                </a:lnSpc>
              </a:pPr>
              <a:r>
                <a:rPr lang="en-US" b="1">
                  <a:solidFill>
                    <a:schemeClr val="accent1">
                      <a:lumMod val="75000"/>
                    </a:schemeClr>
                  </a:solidFill>
                </a:rPr>
                <a:t>Dec</a:t>
              </a:r>
            </a:p>
          </p:txBody>
        </p:sp>
      </p:grpSp>
      <p:grpSp>
        <p:nvGrpSpPr>
          <p:cNvPr id="168" name="Group 167">
            <a:extLst>
              <a:ext uri="{FF2B5EF4-FFF2-40B4-BE49-F238E27FC236}">
                <a16:creationId xmlns:a16="http://schemas.microsoft.com/office/drawing/2014/main" id="{91B35A74-7923-037B-B2F6-3C7342B2C61F}"/>
              </a:ext>
            </a:extLst>
          </p:cNvPr>
          <p:cNvGrpSpPr/>
          <p:nvPr/>
        </p:nvGrpSpPr>
        <p:grpSpPr>
          <a:xfrm>
            <a:off x="2610463" y="2699722"/>
            <a:ext cx="2182250" cy="334445"/>
            <a:chOff x="987228" y="1946866"/>
            <a:chExt cx="2182250" cy="334445"/>
          </a:xfrm>
        </p:grpSpPr>
        <p:sp>
          <p:nvSpPr>
            <p:cNvPr id="169" name="TextBox 168">
              <a:extLst>
                <a:ext uri="{FF2B5EF4-FFF2-40B4-BE49-F238E27FC236}">
                  <a16:creationId xmlns:a16="http://schemas.microsoft.com/office/drawing/2014/main" id="{E8E42555-6F39-8F58-4461-9CB19D32F465}"/>
                </a:ext>
              </a:extLst>
            </p:cNvPr>
            <p:cNvSpPr txBox="1"/>
            <p:nvPr/>
          </p:nvSpPr>
          <p:spPr>
            <a:xfrm>
              <a:off x="1051159" y="1974747"/>
              <a:ext cx="2118319" cy="230832"/>
            </a:xfrm>
            <a:prstGeom prst="rect">
              <a:avLst/>
            </a:prstGeom>
            <a:noFill/>
          </p:spPr>
          <p:txBody>
            <a:bodyPr wrap="square" lIns="0" tIns="0" rIns="0" bIns="0" rtlCol="0" anchor="ctr">
              <a:spAutoFit/>
            </a:bodyPr>
            <a:lstStyle/>
            <a:p>
              <a:pPr lvl="0"/>
              <a:r>
                <a:rPr lang="en-US" sz="1500" dirty="0">
                  <a:latin typeface="Franklin Gothic Demi Cond" panose="020B0706030402020204" pitchFamily="34" charset="0"/>
                </a:rPr>
                <a:t>APR</a:t>
              </a:r>
            </a:p>
          </p:txBody>
        </p:sp>
        <p:grpSp>
          <p:nvGrpSpPr>
            <p:cNvPr id="170" name="Group 169">
              <a:extLst>
                <a:ext uri="{FF2B5EF4-FFF2-40B4-BE49-F238E27FC236}">
                  <a16:creationId xmlns:a16="http://schemas.microsoft.com/office/drawing/2014/main" id="{36597FD5-C674-7FCE-EB09-CFD23C8F3486}"/>
                </a:ext>
              </a:extLst>
            </p:cNvPr>
            <p:cNvGrpSpPr/>
            <p:nvPr/>
          </p:nvGrpSpPr>
          <p:grpSpPr>
            <a:xfrm flipV="1">
              <a:off x="987228" y="1946866"/>
              <a:ext cx="375149" cy="334445"/>
              <a:chOff x="1274712" y="5290061"/>
              <a:chExt cx="375149" cy="334445"/>
            </a:xfrm>
          </p:grpSpPr>
          <p:cxnSp>
            <p:nvCxnSpPr>
              <p:cNvPr id="171" name="Straight Connector 170">
                <a:extLst>
                  <a:ext uri="{FF2B5EF4-FFF2-40B4-BE49-F238E27FC236}">
                    <a16:creationId xmlns:a16="http://schemas.microsoft.com/office/drawing/2014/main" id="{998EE04D-53F5-E1BF-4DBD-25676EDD9164}"/>
                  </a:ext>
                </a:extLst>
              </p:cNvPr>
              <p:cNvCxnSpPr>
                <a:cxnSpLocks/>
              </p:cNvCxnSpPr>
              <p:nvPr/>
            </p:nvCxnSpPr>
            <p:spPr>
              <a:xfrm flipV="1">
                <a:off x="1274712" y="5624506"/>
                <a:ext cx="3751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EBE33690-BD44-9B16-E22C-CCDC3B06DF71}"/>
                  </a:ext>
                </a:extLst>
              </p:cNvPr>
              <p:cNvCxnSpPr>
                <a:cxnSpLocks/>
              </p:cNvCxnSpPr>
              <p:nvPr/>
            </p:nvCxnSpPr>
            <p:spPr>
              <a:xfrm flipV="1">
                <a:off x="1286935" y="5290061"/>
                <a:ext cx="0" cy="334445"/>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74" name="Group 173">
            <a:extLst>
              <a:ext uri="{FF2B5EF4-FFF2-40B4-BE49-F238E27FC236}">
                <a16:creationId xmlns:a16="http://schemas.microsoft.com/office/drawing/2014/main" id="{B60BDFAD-A550-7C0B-14BA-3011535A3780}"/>
              </a:ext>
            </a:extLst>
          </p:cNvPr>
          <p:cNvGrpSpPr/>
          <p:nvPr/>
        </p:nvGrpSpPr>
        <p:grpSpPr>
          <a:xfrm>
            <a:off x="5133089" y="2693457"/>
            <a:ext cx="2182250" cy="334445"/>
            <a:chOff x="987228" y="1946866"/>
            <a:chExt cx="2182250" cy="334445"/>
          </a:xfrm>
        </p:grpSpPr>
        <p:sp>
          <p:nvSpPr>
            <p:cNvPr id="175" name="TextBox 174">
              <a:extLst>
                <a:ext uri="{FF2B5EF4-FFF2-40B4-BE49-F238E27FC236}">
                  <a16:creationId xmlns:a16="http://schemas.microsoft.com/office/drawing/2014/main" id="{31B08E68-AC13-E584-68C9-404FE420AE17}"/>
                </a:ext>
              </a:extLst>
            </p:cNvPr>
            <p:cNvSpPr txBox="1"/>
            <p:nvPr/>
          </p:nvSpPr>
          <p:spPr>
            <a:xfrm>
              <a:off x="1051159" y="1974747"/>
              <a:ext cx="2118319" cy="230832"/>
            </a:xfrm>
            <a:prstGeom prst="rect">
              <a:avLst/>
            </a:prstGeom>
            <a:noFill/>
          </p:spPr>
          <p:txBody>
            <a:bodyPr wrap="square" lIns="0" tIns="0" rIns="0" bIns="0" rtlCol="0" anchor="ctr">
              <a:spAutoFit/>
            </a:bodyPr>
            <a:lstStyle/>
            <a:p>
              <a:pPr lvl="0"/>
              <a:r>
                <a:rPr lang="en-US" sz="1500">
                  <a:latin typeface="Franklin Gothic Demi Cond" panose="020B0706030402020204" pitchFamily="34" charset="0"/>
                </a:rPr>
                <a:t>Ad-Hoc APR</a:t>
              </a:r>
            </a:p>
          </p:txBody>
        </p:sp>
        <p:grpSp>
          <p:nvGrpSpPr>
            <p:cNvPr id="176" name="Group 175">
              <a:extLst>
                <a:ext uri="{FF2B5EF4-FFF2-40B4-BE49-F238E27FC236}">
                  <a16:creationId xmlns:a16="http://schemas.microsoft.com/office/drawing/2014/main" id="{1C3A4EF1-17ED-BADC-C983-EB1DDD664B3B}"/>
                </a:ext>
              </a:extLst>
            </p:cNvPr>
            <p:cNvGrpSpPr/>
            <p:nvPr/>
          </p:nvGrpSpPr>
          <p:grpSpPr>
            <a:xfrm flipV="1">
              <a:off x="987228" y="1946866"/>
              <a:ext cx="935835" cy="334445"/>
              <a:chOff x="1274712" y="5290061"/>
              <a:chExt cx="935835" cy="334445"/>
            </a:xfrm>
          </p:grpSpPr>
          <p:cxnSp>
            <p:nvCxnSpPr>
              <p:cNvPr id="177" name="Straight Connector 176">
                <a:extLst>
                  <a:ext uri="{FF2B5EF4-FFF2-40B4-BE49-F238E27FC236}">
                    <a16:creationId xmlns:a16="http://schemas.microsoft.com/office/drawing/2014/main" id="{20A2AFEF-1052-B816-1AE3-8C4AF3D48915}"/>
                  </a:ext>
                </a:extLst>
              </p:cNvPr>
              <p:cNvCxnSpPr>
                <a:cxnSpLocks/>
              </p:cNvCxnSpPr>
              <p:nvPr/>
            </p:nvCxnSpPr>
            <p:spPr>
              <a:xfrm flipV="1">
                <a:off x="1274712" y="5624506"/>
                <a:ext cx="935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E0610857-788A-D9DB-4043-94F9BF8E2302}"/>
                  </a:ext>
                </a:extLst>
              </p:cNvPr>
              <p:cNvCxnSpPr>
                <a:cxnSpLocks/>
              </p:cNvCxnSpPr>
              <p:nvPr/>
            </p:nvCxnSpPr>
            <p:spPr>
              <a:xfrm flipV="1">
                <a:off x="1286935" y="5290061"/>
                <a:ext cx="0" cy="334445"/>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935C1344-C7A0-81F4-FD63-1D0AD4FE744E}"/>
              </a:ext>
            </a:extLst>
          </p:cNvPr>
          <p:cNvGrpSpPr/>
          <p:nvPr/>
        </p:nvGrpSpPr>
        <p:grpSpPr>
          <a:xfrm>
            <a:off x="2622686" y="2234065"/>
            <a:ext cx="2182250" cy="334445"/>
            <a:chOff x="987228" y="1946866"/>
            <a:chExt cx="2182250" cy="334445"/>
          </a:xfrm>
        </p:grpSpPr>
        <p:sp>
          <p:nvSpPr>
            <p:cNvPr id="26" name="TextBox 25">
              <a:extLst>
                <a:ext uri="{FF2B5EF4-FFF2-40B4-BE49-F238E27FC236}">
                  <a16:creationId xmlns:a16="http://schemas.microsoft.com/office/drawing/2014/main" id="{F773FB2F-9991-7A23-F6B9-9E14908F4137}"/>
                </a:ext>
              </a:extLst>
            </p:cNvPr>
            <p:cNvSpPr txBox="1"/>
            <p:nvPr/>
          </p:nvSpPr>
          <p:spPr>
            <a:xfrm>
              <a:off x="1051159" y="1974747"/>
              <a:ext cx="2118319" cy="230832"/>
            </a:xfrm>
            <a:prstGeom prst="rect">
              <a:avLst/>
            </a:prstGeom>
            <a:noFill/>
          </p:spPr>
          <p:txBody>
            <a:bodyPr wrap="square" lIns="0" tIns="0" rIns="0" bIns="0" rtlCol="0" anchor="ctr">
              <a:spAutoFit/>
            </a:bodyPr>
            <a:lstStyle/>
            <a:p>
              <a:pPr lvl="0"/>
              <a:r>
                <a:rPr lang="en-US" sz="1500" dirty="0">
                  <a:solidFill>
                    <a:schemeClr val="accent1"/>
                  </a:solidFill>
                  <a:latin typeface="Franklin Gothic Demi Cond" panose="020B0706030402020204" pitchFamily="34" charset="0"/>
                </a:rPr>
                <a:t>All-Partner Meeting</a:t>
              </a:r>
            </a:p>
          </p:txBody>
        </p:sp>
        <p:grpSp>
          <p:nvGrpSpPr>
            <p:cNvPr id="28" name="Group 27">
              <a:extLst>
                <a:ext uri="{FF2B5EF4-FFF2-40B4-BE49-F238E27FC236}">
                  <a16:creationId xmlns:a16="http://schemas.microsoft.com/office/drawing/2014/main" id="{FFF4CFF4-B0C4-8799-063A-C48EADDA1C22}"/>
                </a:ext>
              </a:extLst>
            </p:cNvPr>
            <p:cNvGrpSpPr/>
            <p:nvPr/>
          </p:nvGrpSpPr>
          <p:grpSpPr>
            <a:xfrm flipV="1">
              <a:off x="987228" y="1946866"/>
              <a:ext cx="1574410" cy="334445"/>
              <a:chOff x="1274712" y="5290061"/>
              <a:chExt cx="1574410" cy="334445"/>
            </a:xfrm>
          </p:grpSpPr>
          <p:cxnSp>
            <p:nvCxnSpPr>
              <p:cNvPr id="29" name="Straight Connector 28">
                <a:extLst>
                  <a:ext uri="{FF2B5EF4-FFF2-40B4-BE49-F238E27FC236}">
                    <a16:creationId xmlns:a16="http://schemas.microsoft.com/office/drawing/2014/main" id="{0A08680C-A420-B419-287A-4BA99181C1F0}"/>
                  </a:ext>
                </a:extLst>
              </p:cNvPr>
              <p:cNvCxnSpPr>
                <a:cxnSpLocks/>
              </p:cNvCxnSpPr>
              <p:nvPr/>
            </p:nvCxnSpPr>
            <p:spPr>
              <a:xfrm flipV="1">
                <a:off x="1274712" y="5624506"/>
                <a:ext cx="15744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85A5515-EAEC-1D41-EEF9-6F416F2A216D}"/>
                  </a:ext>
                </a:extLst>
              </p:cNvPr>
              <p:cNvCxnSpPr>
                <a:cxnSpLocks/>
              </p:cNvCxnSpPr>
              <p:nvPr/>
            </p:nvCxnSpPr>
            <p:spPr>
              <a:xfrm flipV="1">
                <a:off x="1286935" y="5290061"/>
                <a:ext cx="0" cy="334445"/>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BD70C0DA-6F48-D678-B864-5BA3AE85DDBF}"/>
              </a:ext>
            </a:extLst>
          </p:cNvPr>
          <p:cNvGrpSpPr/>
          <p:nvPr/>
        </p:nvGrpSpPr>
        <p:grpSpPr>
          <a:xfrm>
            <a:off x="6738924" y="2255406"/>
            <a:ext cx="2192723" cy="716880"/>
            <a:chOff x="987228" y="1946866"/>
            <a:chExt cx="2192723" cy="716880"/>
          </a:xfrm>
        </p:grpSpPr>
        <p:sp>
          <p:nvSpPr>
            <p:cNvPr id="32" name="TextBox 31">
              <a:extLst>
                <a:ext uri="{FF2B5EF4-FFF2-40B4-BE49-F238E27FC236}">
                  <a16:creationId xmlns:a16="http://schemas.microsoft.com/office/drawing/2014/main" id="{5634DAB3-53D1-8774-ABE9-1851C2315564}"/>
                </a:ext>
              </a:extLst>
            </p:cNvPr>
            <p:cNvSpPr txBox="1"/>
            <p:nvPr/>
          </p:nvSpPr>
          <p:spPr>
            <a:xfrm>
              <a:off x="1061632" y="1975299"/>
              <a:ext cx="2118319" cy="230832"/>
            </a:xfrm>
            <a:prstGeom prst="rect">
              <a:avLst/>
            </a:prstGeom>
            <a:noFill/>
          </p:spPr>
          <p:txBody>
            <a:bodyPr wrap="square" lIns="0" tIns="0" rIns="0" bIns="0" rtlCol="0" anchor="ctr">
              <a:spAutoFit/>
            </a:bodyPr>
            <a:lstStyle/>
            <a:p>
              <a:pPr lvl="0"/>
              <a:r>
                <a:rPr lang="en-US" sz="1500" dirty="0">
                  <a:solidFill>
                    <a:schemeClr val="accent1"/>
                  </a:solidFill>
                  <a:latin typeface="Franklin Gothic Demi Cond" panose="020B0706030402020204" pitchFamily="34" charset="0"/>
                </a:rPr>
                <a:t>All-Partner Meeting</a:t>
              </a:r>
            </a:p>
          </p:txBody>
        </p:sp>
        <p:grpSp>
          <p:nvGrpSpPr>
            <p:cNvPr id="33" name="Group 32">
              <a:extLst>
                <a:ext uri="{FF2B5EF4-FFF2-40B4-BE49-F238E27FC236}">
                  <a16:creationId xmlns:a16="http://schemas.microsoft.com/office/drawing/2014/main" id="{7F143B05-6C25-6184-5F02-8BD3695AFD96}"/>
                </a:ext>
              </a:extLst>
            </p:cNvPr>
            <p:cNvGrpSpPr/>
            <p:nvPr/>
          </p:nvGrpSpPr>
          <p:grpSpPr>
            <a:xfrm flipV="1">
              <a:off x="987228" y="1946866"/>
              <a:ext cx="1542308" cy="716880"/>
              <a:chOff x="1274712" y="4907626"/>
              <a:chExt cx="1542308" cy="716880"/>
            </a:xfrm>
          </p:grpSpPr>
          <p:cxnSp>
            <p:nvCxnSpPr>
              <p:cNvPr id="34" name="Straight Connector 33">
                <a:extLst>
                  <a:ext uri="{FF2B5EF4-FFF2-40B4-BE49-F238E27FC236}">
                    <a16:creationId xmlns:a16="http://schemas.microsoft.com/office/drawing/2014/main" id="{4FF97913-951C-6F75-5FDC-6C314400C7D9}"/>
                  </a:ext>
                </a:extLst>
              </p:cNvPr>
              <p:cNvCxnSpPr>
                <a:cxnSpLocks/>
              </p:cNvCxnSpPr>
              <p:nvPr/>
            </p:nvCxnSpPr>
            <p:spPr>
              <a:xfrm flipV="1">
                <a:off x="1274712" y="5617966"/>
                <a:ext cx="1542308" cy="65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F7A6064-99D0-91B2-22C9-65CA3C9E0552}"/>
                  </a:ext>
                </a:extLst>
              </p:cNvPr>
              <p:cNvCxnSpPr>
                <a:cxnSpLocks/>
              </p:cNvCxnSpPr>
              <p:nvPr/>
            </p:nvCxnSpPr>
            <p:spPr>
              <a:xfrm flipV="1">
                <a:off x="1286935" y="4907626"/>
                <a:ext cx="0" cy="716880"/>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3C656F80-2F49-90EE-5772-A96D62B3502F}"/>
              </a:ext>
            </a:extLst>
          </p:cNvPr>
          <p:cNvGrpSpPr/>
          <p:nvPr/>
        </p:nvGrpSpPr>
        <p:grpSpPr>
          <a:xfrm>
            <a:off x="1650788" y="1868671"/>
            <a:ext cx="2182250" cy="1083499"/>
            <a:chOff x="987228" y="1946866"/>
            <a:chExt cx="2182250" cy="1083499"/>
          </a:xfrm>
        </p:grpSpPr>
        <p:sp>
          <p:nvSpPr>
            <p:cNvPr id="44" name="TextBox 43">
              <a:extLst>
                <a:ext uri="{FF2B5EF4-FFF2-40B4-BE49-F238E27FC236}">
                  <a16:creationId xmlns:a16="http://schemas.microsoft.com/office/drawing/2014/main" id="{6E7B555B-F864-4553-377D-B53C5862176B}"/>
                </a:ext>
              </a:extLst>
            </p:cNvPr>
            <p:cNvSpPr txBox="1"/>
            <p:nvPr/>
          </p:nvSpPr>
          <p:spPr>
            <a:xfrm>
              <a:off x="1051159" y="1974747"/>
              <a:ext cx="2118319" cy="230832"/>
            </a:xfrm>
            <a:prstGeom prst="rect">
              <a:avLst/>
            </a:prstGeom>
            <a:noFill/>
          </p:spPr>
          <p:txBody>
            <a:bodyPr wrap="square" lIns="0" tIns="0" rIns="0" bIns="0" rtlCol="0" anchor="ctr">
              <a:spAutoFit/>
            </a:bodyPr>
            <a:lstStyle/>
            <a:p>
              <a:pPr lvl="0"/>
              <a:r>
                <a:rPr lang="en-US" sz="1500" dirty="0">
                  <a:solidFill>
                    <a:schemeClr val="accent1"/>
                  </a:solidFill>
                  <a:latin typeface="Franklin Gothic Demi Cond" panose="020B0706030402020204" pitchFamily="34" charset="0"/>
                </a:rPr>
                <a:t>CAN Meetings</a:t>
              </a:r>
            </a:p>
          </p:txBody>
        </p:sp>
        <p:grpSp>
          <p:nvGrpSpPr>
            <p:cNvPr id="45" name="Group 44">
              <a:extLst>
                <a:ext uri="{FF2B5EF4-FFF2-40B4-BE49-F238E27FC236}">
                  <a16:creationId xmlns:a16="http://schemas.microsoft.com/office/drawing/2014/main" id="{3044EF1A-95FA-7041-D280-3F54EA398B9B}"/>
                </a:ext>
              </a:extLst>
            </p:cNvPr>
            <p:cNvGrpSpPr/>
            <p:nvPr/>
          </p:nvGrpSpPr>
          <p:grpSpPr>
            <a:xfrm flipV="1">
              <a:off x="987228" y="1946866"/>
              <a:ext cx="1035829" cy="1083499"/>
              <a:chOff x="1274712" y="4541007"/>
              <a:chExt cx="1035829" cy="1083499"/>
            </a:xfrm>
          </p:grpSpPr>
          <p:cxnSp>
            <p:nvCxnSpPr>
              <p:cNvPr id="47" name="Straight Connector 46">
                <a:extLst>
                  <a:ext uri="{FF2B5EF4-FFF2-40B4-BE49-F238E27FC236}">
                    <a16:creationId xmlns:a16="http://schemas.microsoft.com/office/drawing/2014/main" id="{FDA609ED-828F-FB4E-C4CB-4140628FA40E}"/>
                  </a:ext>
                </a:extLst>
              </p:cNvPr>
              <p:cNvCxnSpPr>
                <a:cxnSpLocks/>
              </p:cNvCxnSpPr>
              <p:nvPr/>
            </p:nvCxnSpPr>
            <p:spPr>
              <a:xfrm flipV="1">
                <a:off x="1274712" y="5624506"/>
                <a:ext cx="1035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440A786-6363-8F21-E51C-3E357D481769}"/>
                  </a:ext>
                </a:extLst>
              </p:cNvPr>
              <p:cNvCxnSpPr>
                <a:cxnSpLocks/>
              </p:cNvCxnSpPr>
              <p:nvPr/>
            </p:nvCxnSpPr>
            <p:spPr>
              <a:xfrm flipH="1" flipV="1">
                <a:off x="1274712" y="4541007"/>
                <a:ext cx="12223" cy="1083499"/>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58" name="Group 57">
            <a:extLst>
              <a:ext uri="{FF2B5EF4-FFF2-40B4-BE49-F238E27FC236}">
                <a16:creationId xmlns:a16="http://schemas.microsoft.com/office/drawing/2014/main" id="{8BD4A304-280F-7F98-A7E6-34A6E27F4C35}"/>
              </a:ext>
            </a:extLst>
          </p:cNvPr>
          <p:cNvGrpSpPr/>
          <p:nvPr/>
        </p:nvGrpSpPr>
        <p:grpSpPr>
          <a:xfrm>
            <a:off x="4225409" y="1878542"/>
            <a:ext cx="2182250" cy="1073628"/>
            <a:chOff x="987228" y="1946866"/>
            <a:chExt cx="2182250" cy="1073628"/>
          </a:xfrm>
        </p:grpSpPr>
        <p:sp>
          <p:nvSpPr>
            <p:cNvPr id="59" name="TextBox 58">
              <a:extLst>
                <a:ext uri="{FF2B5EF4-FFF2-40B4-BE49-F238E27FC236}">
                  <a16:creationId xmlns:a16="http://schemas.microsoft.com/office/drawing/2014/main" id="{BFE10BB3-8981-D2DC-39C5-4415B078D52B}"/>
                </a:ext>
              </a:extLst>
            </p:cNvPr>
            <p:cNvSpPr txBox="1"/>
            <p:nvPr/>
          </p:nvSpPr>
          <p:spPr>
            <a:xfrm>
              <a:off x="1051159" y="1974747"/>
              <a:ext cx="2118319" cy="230832"/>
            </a:xfrm>
            <a:prstGeom prst="rect">
              <a:avLst/>
            </a:prstGeom>
            <a:noFill/>
          </p:spPr>
          <p:txBody>
            <a:bodyPr wrap="square" lIns="0" tIns="0" rIns="0" bIns="0" rtlCol="0" anchor="ctr">
              <a:spAutoFit/>
            </a:bodyPr>
            <a:lstStyle/>
            <a:p>
              <a:pPr lvl="0"/>
              <a:r>
                <a:rPr lang="en-US" sz="1500" dirty="0">
                  <a:solidFill>
                    <a:schemeClr val="accent1"/>
                  </a:solidFill>
                  <a:latin typeface="Franklin Gothic Demi Cond" panose="020B0706030402020204" pitchFamily="34" charset="0"/>
                </a:rPr>
                <a:t>CAN Meetings</a:t>
              </a:r>
            </a:p>
          </p:txBody>
        </p:sp>
        <p:grpSp>
          <p:nvGrpSpPr>
            <p:cNvPr id="60" name="Group 59">
              <a:extLst>
                <a:ext uri="{FF2B5EF4-FFF2-40B4-BE49-F238E27FC236}">
                  <a16:creationId xmlns:a16="http://schemas.microsoft.com/office/drawing/2014/main" id="{A1994874-A107-05CA-64B3-695452CA1B67}"/>
                </a:ext>
              </a:extLst>
            </p:cNvPr>
            <p:cNvGrpSpPr/>
            <p:nvPr/>
          </p:nvGrpSpPr>
          <p:grpSpPr>
            <a:xfrm flipV="1">
              <a:off x="987228" y="1946866"/>
              <a:ext cx="1035829" cy="1073628"/>
              <a:chOff x="1274712" y="4550878"/>
              <a:chExt cx="1035829" cy="1073628"/>
            </a:xfrm>
          </p:grpSpPr>
          <p:cxnSp>
            <p:nvCxnSpPr>
              <p:cNvPr id="62" name="Straight Connector 61">
                <a:extLst>
                  <a:ext uri="{FF2B5EF4-FFF2-40B4-BE49-F238E27FC236}">
                    <a16:creationId xmlns:a16="http://schemas.microsoft.com/office/drawing/2014/main" id="{86F66A7F-02ED-A333-38C7-C57074EF21D9}"/>
                  </a:ext>
                </a:extLst>
              </p:cNvPr>
              <p:cNvCxnSpPr>
                <a:cxnSpLocks/>
              </p:cNvCxnSpPr>
              <p:nvPr/>
            </p:nvCxnSpPr>
            <p:spPr>
              <a:xfrm flipV="1">
                <a:off x="1274712" y="5624506"/>
                <a:ext cx="1035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0D523E0-01E2-EF26-B471-210ABC3008AB}"/>
                  </a:ext>
                </a:extLst>
              </p:cNvPr>
              <p:cNvCxnSpPr>
                <a:cxnSpLocks/>
              </p:cNvCxnSpPr>
              <p:nvPr/>
            </p:nvCxnSpPr>
            <p:spPr>
              <a:xfrm flipV="1">
                <a:off x="1286935" y="4550878"/>
                <a:ext cx="0" cy="1073628"/>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6609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875379" y="2726309"/>
            <a:ext cx="2929574" cy="2946231"/>
          </a:xfrm>
        </p:spPr>
        <p:txBody>
          <a:bodyPr/>
          <a:lstStyle/>
          <a:p>
            <a:pPr algn="l"/>
            <a:r>
              <a:rPr lang="en-US" sz="4800"/>
              <a:t>student academic indicators</a:t>
            </a:r>
          </a:p>
        </p:txBody>
      </p:sp>
      <p:sp>
        <p:nvSpPr>
          <p:cNvPr id="2" name="Text Placeholder 4">
            <a:extLst>
              <a:ext uri="{FF2B5EF4-FFF2-40B4-BE49-F238E27FC236}">
                <a16:creationId xmlns:a16="http://schemas.microsoft.com/office/drawing/2014/main" id="{04CED56B-243C-4D36-EB15-2A1985E4F555}"/>
              </a:ext>
            </a:extLst>
          </p:cNvPr>
          <p:cNvSpPr>
            <a:spLocks noGrp="1"/>
          </p:cNvSpPr>
          <p:nvPr>
            <p:ph type="body" sz="quarter" idx="10"/>
          </p:nvPr>
        </p:nvSpPr>
        <p:spPr>
          <a:xfrm>
            <a:off x="5875379" y="4791331"/>
            <a:ext cx="2929574" cy="2746756"/>
          </a:xfrm>
        </p:spPr>
        <p:txBody>
          <a:bodyPr/>
          <a:lstStyle/>
          <a:p>
            <a:r>
              <a:rPr lang="en-US"/>
              <a:t>student academic performance and demographic </a:t>
            </a:r>
            <a:r>
              <a:rPr lang="en-US" err="1"/>
              <a:t>gpras</a:t>
            </a:r>
            <a:endParaRPr lang="en-US"/>
          </a:p>
          <a:p>
            <a:endParaRPr lang="en-US"/>
          </a:p>
        </p:txBody>
      </p:sp>
      <p:pic>
        <p:nvPicPr>
          <p:cNvPr id="5" name="Picture 4">
            <a:extLst>
              <a:ext uri="{FF2B5EF4-FFF2-40B4-BE49-F238E27FC236}">
                <a16:creationId xmlns:a16="http://schemas.microsoft.com/office/drawing/2014/main" id="{770149BD-F534-7B7A-085F-AC334081911E}"/>
              </a:ext>
            </a:extLst>
          </p:cNvPr>
          <p:cNvPicPr>
            <a:picLocks noChangeAspect="1"/>
          </p:cNvPicPr>
          <p:nvPr/>
        </p:nvPicPr>
        <p:blipFill>
          <a:blip r:embed="rId2"/>
          <a:stretch>
            <a:fillRect/>
          </a:stretch>
        </p:blipFill>
        <p:spPr>
          <a:xfrm>
            <a:off x="252724" y="2368627"/>
            <a:ext cx="5353700" cy="3565114"/>
          </a:xfrm>
          <a:prstGeom prst="rect">
            <a:avLst/>
          </a:prstGeom>
        </p:spPr>
      </p:pic>
    </p:spTree>
    <p:extLst>
      <p:ext uri="{BB962C8B-B14F-4D97-AF65-F5344CB8AC3E}">
        <p14:creationId xmlns:p14="http://schemas.microsoft.com/office/powerpoint/2010/main" val="2366893683"/>
      </p:ext>
    </p:extLst>
  </p:cSld>
  <p:clrMapOvr>
    <a:masterClrMapping/>
  </p:clrMapOvr>
</p:sld>
</file>

<file path=ppt/theme/theme1.xml><?xml version="1.0" encoding="utf-8"?>
<a:theme xmlns:a="http://schemas.openxmlformats.org/drawingml/2006/main" name="Sophisticated Business">
  <a:themeElements>
    <a:clrScheme name="South Ward PN">
      <a:dk1>
        <a:sysClr val="windowText" lastClr="000000"/>
      </a:dk1>
      <a:lt1>
        <a:sysClr val="window" lastClr="FFFFFF"/>
      </a:lt1>
      <a:dk2>
        <a:srgbClr val="002E3D"/>
      </a:dk2>
      <a:lt2>
        <a:srgbClr val="D9D9D9"/>
      </a:lt2>
      <a:accent1>
        <a:srgbClr val="009382"/>
      </a:accent1>
      <a:accent2>
        <a:srgbClr val="0178C6"/>
      </a:accent2>
      <a:accent3>
        <a:srgbClr val="D7282F"/>
      </a:accent3>
      <a:accent4>
        <a:srgbClr val="8331A7"/>
      </a:accent4>
      <a:accent5>
        <a:srgbClr val="0098C9"/>
      </a:accent5>
      <a:accent6>
        <a:srgbClr val="B03412"/>
      </a:accent6>
      <a:hlink>
        <a:srgbClr val="0563C1"/>
      </a:hlink>
      <a:folHlink>
        <a:srgbClr val="954F72"/>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VIA EVAL">
      <a:dk1>
        <a:sysClr val="windowText" lastClr="000000"/>
      </a:dk1>
      <a:lt1>
        <a:sysClr val="window" lastClr="FFFFFF"/>
      </a:lt1>
      <a:dk2>
        <a:srgbClr val="002E3D"/>
      </a:dk2>
      <a:lt2>
        <a:srgbClr val="D9D9D9"/>
      </a:lt2>
      <a:accent1>
        <a:srgbClr val="00B38F"/>
      </a:accent1>
      <a:accent2>
        <a:srgbClr val="005E7D"/>
      </a:accent2>
      <a:accent3>
        <a:srgbClr val="E15719"/>
      </a:accent3>
      <a:accent4>
        <a:srgbClr val="00735C"/>
      </a:accent4>
      <a:accent5>
        <a:srgbClr val="0098C9"/>
      </a:accent5>
      <a:accent6>
        <a:srgbClr val="B03412"/>
      </a:accent6>
      <a:hlink>
        <a:srgbClr val="0563C1"/>
      </a:hlink>
      <a:folHlink>
        <a:srgbClr val="954F72"/>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uth Ward PN">
    <a:dk1>
      <a:sysClr val="windowText" lastClr="000000"/>
    </a:dk1>
    <a:lt1>
      <a:sysClr val="window" lastClr="FFFFFF"/>
    </a:lt1>
    <a:dk2>
      <a:srgbClr val="002E3D"/>
    </a:dk2>
    <a:lt2>
      <a:srgbClr val="D9D9D9"/>
    </a:lt2>
    <a:accent1>
      <a:srgbClr val="009382"/>
    </a:accent1>
    <a:accent2>
      <a:srgbClr val="0178C6"/>
    </a:accent2>
    <a:accent3>
      <a:srgbClr val="D7282F"/>
    </a:accent3>
    <a:accent4>
      <a:srgbClr val="8331A7"/>
    </a:accent4>
    <a:accent5>
      <a:srgbClr val="0098C9"/>
    </a:accent5>
    <a:accent6>
      <a:srgbClr val="B0341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outh Ward PN">
    <a:dk1>
      <a:sysClr val="windowText" lastClr="000000"/>
    </a:dk1>
    <a:lt1>
      <a:sysClr val="window" lastClr="FFFFFF"/>
    </a:lt1>
    <a:dk2>
      <a:srgbClr val="002E3D"/>
    </a:dk2>
    <a:lt2>
      <a:srgbClr val="D9D9D9"/>
    </a:lt2>
    <a:accent1>
      <a:srgbClr val="009382"/>
    </a:accent1>
    <a:accent2>
      <a:srgbClr val="0178C6"/>
    </a:accent2>
    <a:accent3>
      <a:srgbClr val="D7282F"/>
    </a:accent3>
    <a:accent4>
      <a:srgbClr val="8331A7"/>
    </a:accent4>
    <a:accent5>
      <a:srgbClr val="0098C9"/>
    </a:accent5>
    <a:accent6>
      <a:srgbClr val="B0341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ia">
    <a:dk1>
      <a:sysClr val="windowText" lastClr="000000"/>
    </a:dk1>
    <a:lt1>
      <a:sysClr val="window" lastClr="FFFFFF"/>
    </a:lt1>
    <a:dk2>
      <a:srgbClr val="002E3D"/>
    </a:dk2>
    <a:lt2>
      <a:srgbClr val="D9D9D9"/>
    </a:lt2>
    <a:accent1>
      <a:srgbClr val="00B38F"/>
    </a:accent1>
    <a:accent2>
      <a:srgbClr val="005E7D"/>
    </a:accent2>
    <a:accent3>
      <a:srgbClr val="E15719"/>
    </a:accent3>
    <a:accent4>
      <a:srgbClr val="00735C"/>
    </a:accent4>
    <a:accent5>
      <a:srgbClr val="0098C9"/>
    </a:accent5>
    <a:accent6>
      <a:srgbClr val="B03412"/>
    </a:accent6>
    <a:hlink>
      <a:srgbClr val="0563C1"/>
    </a:hlink>
    <a:folHlink>
      <a:srgbClr val="954F72"/>
    </a:folHlink>
  </a:clrScheme>
  <a:fontScheme name="Via">
    <a:majorFont>
      <a:latin typeface="Tw Cen MT"/>
      <a:ea typeface=""/>
      <a:cs typeface=""/>
    </a:majorFont>
    <a:minorFont>
      <a:latin typeface="Tw Cen MT Condensed Extra 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Via">
    <a:dk1>
      <a:sysClr val="windowText" lastClr="000000"/>
    </a:dk1>
    <a:lt1>
      <a:sysClr val="window" lastClr="FFFFFF"/>
    </a:lt1>
    <a:dk2>
      <a:srgbClr val="002E3D"/>
    </a:dk2>
    <a:lt2>
      <a:srgbClr val="D9D9D9"/>
    </a:lt2>
    <a:accent1>
      <a:srgbClr val="00B38F"/>
    </a:accent1>
    <a:accent2>
      <a:srgbClr val="005E7D"/>
    </a:accent2>
    <a:accent3>
      <a:srgbClr val="E15719"/>
    </a:accent3>
    <a:accent4>
      <a:srgbClr val="00735C"/>
    </a:accent4>
    <a:accent5>
      <a:srgbClr val="0098C9"/>
    </a:accent5>
    <a:accent6>
      <a:srgbClr val="B03412"/>
    </a:accent6>
    <a:hlink>
      <a:srgbClr val="0563C1"/>
    </a:hlink>
    <a:folHlink>
      <a:srgbClr val="954F72"/>
    </a:folHlink>
  </a:clrScheme>
  <a:fontScheme name="Via">
    <a:majorFont>
      <a:latin typeface="Tw Cen MT"/>
      <a:ea typeface=""/>
      <a:cs typeface=""/>
    </a:majorFont>
    <a:minorFont>
      <a:latin typeface="Tw Cen MT Condensed Extra 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Via">
    <a:dk1>
      <a:sysClr val="windowText" lastClr="000000"/>
    </a:dk1>
    <a:lt1>
      <a:sysClr val="window" lastClr="FFFFFF"/>
    </a:lt1>
    <a:dk2>
      <a:srgbClr val="002E3D"/>
    </a:dk2>
    <a:lt2>
      <a:srgbClr val="D9D9D9"/>
    </a:lt2>
    <a:accent1>
      <a:srgbClr val="00B38F"/>
    </a:accent1>
    <a:accent2>
      <a:srgbClr val="005E7D"/>
    </a:accent2>
    <a:accent3>
      <a:srgbClr val="E15719"/>
    </a:accent3>
    <a:accent4>
      <a:srgbClr val="00735C"/>
    </a:accent4>
    <a:accent5>
      <a:srgbClr val="0098C9"/>
    </a:accent5>
    <a:accent6>
      <a:srgbClr val="B03412"/>
    </a:accent6>
    <a:hlink>
      <a:srgbClr val="0563C1"/>
    </a:hlink>
    <a:folHlink>
      <a:srgbClr val="954F72"/>
    </a:folHlink>
  </a:clrScheme>
  <a:fontScheme name="Via">
    <a:majorFont>
      <a:latin typeface="Tw Cen MT"/>
      <a:ea typeface=""/>
      <a:cs typeface=""/>
    </a:majorFont>
    <a:minorFont>
      <a:latin typeface="Tw Cen MT Condensed Extra 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F46092B5313E4D87D8D83CA13B04D7" ma:contentTypeVersion="17" ma:contentTypeDescription="Create a new document." ma:contentTypeScope="" ma:versionID="33dd6dba1d2d66cc0d55d2d9f8290a04">
  <xsd:schema xmlns:xsd="http://www.w3.org/2001/XMLSchema" xmlns:xs="http://www.w3.org/2001/XMLSchema" xmlns:p="http://schemas.microsoft.com/office/2006/metadata/properties" xmlns:ns2="a0f56451-47dc-4921-9443-286e9943bafb" xmlns:ns3="dd75fd52-e6f9-462d-8fc6-3720e17ab913" targetNamespace="http://schemas.microsoft.com/office/2006/metadata/properties" ma:root="true" ma:fieldsID="43cc151c95f1d1bf566bdd79673fde2c" ns2:_="" ns3:_="">
    <xsd:import namespace="a0f56451-47dc-4921-9443-286e9943bafb"/>
    <xsd:import namespace="dd75fd52-e6f9-462d-8fc6-3720e17ab9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56451-47dc-4921-9443-286e9943b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e1c481-921a-4895-95b1-7f360ee43d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75fd52-e6f9-462d-8fc6-3720e17ab9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98074a-7617-489f-8d1b-23c96f15a1b8}" ma:internalName="TaxCatchAll" ma:showField="CatchAllData" ma:web="dd75fd52-e6f9-462d-8fc6-3720e17ab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f56451-47dc-4921-9443-286e9943bafb">
      <Terms xmlns="http://schemas.microsoft.com/office/infopath/2007/PartnerControls"/>
    </lcf76f155ced4ddcb4097134ff3c332f>
    <TaxCatchAll xmlns="dd75fd52-e6f9-462d-8fc6-3720e17ab913" xsi:nil="true"/>
    <MediaLengthInSeconds xmlns="a0f56451-47dc-4921-9443-286e9943bafb" xsi:nil="true"/>
  </documentManagement>
</p:properties>
</file>

<file path=customXml/itemProps1.xml><?xml version="1.0" encoding="utf-8"?>
<ds:datastoreItem xmlns:ds="http://schemas.openxmlformats.org/officeDocument/2006/customXml" ds:itemID="{9F1B9973-1554-4D98-AC0A-86185925B411}">
  <ds:schemaRefs>
    <ds:schemaRef ds:uri="a0f56451-47dc-4921-9443-286e9943bafb"/>
    <ds:schemaRef ds:uri="dd75fd52-e6f9-462d-8fc6-3720e17ab9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2A86C2-14CE-43B7-910B-A6A5DFC73B65}">
  <ds:schemaRefs>
    <ds:schemaRef ds:uri="http://schemas.microsoft.com/sharepoint/v3/contenttype/forms"/>
  </ds:schemaRefs>
</ds:datastoreItem>
</file>

<file path=customXml/itemProps3.xml><?xml version="1.0" encoding="utf-8"?>
<ds:datastoreItem xmlns:ds="http://schemas.openxmlformats.org/officeDocument/2006/customXml" ds:itemID="{59673525-A76B-4ED3-A82E-EB00EB328313}">
  <ds:schemaRefs>
    <ds:schemaRef ds:uri="http://schemas.openxmlformats.org/package/2006/metadata/core-properties"/>
    <ds:schemaRef ds:uri="http://www.w3.org/XML/1998/namespace"/>
    <ds:schemaRef ds:uri="http://purl.org/dc/terms/"/>
    <ds:schemaRef ds:uri="http://schemas.microsoft.com/office/2006/documentManagement/types"/>
    <ds:schemaRef ds:uri="dd75fd52-e6f9-462d-8fc6-3720e17ab913"/>
    <ds:schemaRef ds:uri="http://schemas.microsoft.com/office/2006/metadata/properties"/>
    <ds:schemaRef ds:uri="http://purl.org/dc/elements/1.1/"/>
    <ds:schemaRef ds:uri="a0f56451-47dc-4921-9443-286e9943bafb"/>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743</TotalTime>
  <Words>8754</Words>
  <Application>Microsoft Office PowerPoint</Application>
  <PresentationFormat>On-screen Show (4:3)</PresentationFormat>
  <Paragraphs>1321</Paragraphs>
  <Slides>50</Slides>
  <Notes>43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Arial</vt:lpstr>
      <vt:lpstr>Calibri</vt:lpstr>
      <vt:lpstr>Cambria</vt:lpstr>
      <vt:lpstr>Franklin Gothic Book</vt:lpstr>
      <vt:lpstr>Franklin Gothic Demi</vt:lpstr>
      <vt:lpstr>Franklin Gothic Demi Cond</vt:lpstr>
      <vt:lpstr>Times New Roman</vt:lpstr>
      <vt:lpstr>Tw Cen MT Condensed</vt:lpstr>
      <vt:lpstr>Tw Cen MT Condensed Extra Bold</vt:lpstr>
      <vt:lpstr>Webdings</vt:lpstr>
      <vt:lpstr>Wingdings</vt:lpstr>
      <vt:lpstr>Sophisticated Business</vt:lpstr>
      <vt:lpstr>Worksheet</vt:lpstr>
      <vt:lpstr>Annual Performance Review Data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or above performance in Math by grade</vt:lpstr>
      <vt:lpstr>PowerPoint Presentation</vt:lpstr>
      <vt:lpstr>PowerPoint Presentation</vt:lpstr>
      <vt:lpstr>at or above performance by grade and subject</vt:lpstr>
      <vt:lpstr>PowerPoint Presentation</vt:lpstr>
      <vt:lpstr>average daily attendance by grade</vt:lpstr>
      <vt:lpstr>PowerPoint Presentation</vt:lpstr>
      <vt:lpstr>chronic absenteeism by grade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safety perception results</vt:lpstr>
      <vt:lpstr>safety to/from school by mode of transportation</vt:lpstr>
      <vt:lpstr>PowerPoint Presentation</vt:lpstr>
      <vt:lpstr>ease of technology use</vt:lpstr>
      <vt:lpstr>internet access at school by device</vt:lpstr>
      <vt:lpstr>students have positive relationships  even though they may not feel proud of or like they belong at their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Shontay Barnes</cp:lastModifiedBy>
  <cp:revision>2</cp:revision>
  <dcterms:created xsi:type="dcterms:W3CDTF">2014-02-06T21:29:49Z</dcterms:created>
  <dcterms:modified xsi:type="dcterms:W3CDTF">2023-08-23T20:24:20Z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0x0101009EF46092B5313E4D87D8D83CA13B04D7</vt:lpwstr>
  </property>
  <property fmtid="{D5CDD505-2E9C-101B-9397-08002B2CF9AE}" pid="3" name="Order">
    <vt:r8>3184500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y fmtid="{D5CDD505-2E9C-101B-9397-08002B2CF9AE}" pid="11" name="_ColorHex">
    <vt:lpwstr/>
  </property>
  <property fmtid="{D5CDD505-2E9C-101B-9397-08002B2CF9AE}" pid="12" name="_Emoji">
    <vt:lpwstr/>
  </property>
  <property fmtid="{D5CDD505-2E9C-101B-9397-08002B2CF9AE}" pid="13" name="_ColorTag">
    <vt:lpwstr/>
  </property>
</Properties>
</file>